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_rels/presentation.xml.rels" ContentType="application/vnd.openxmlformats-package.relationships+xml"/>
  <Override PartName="/ppt/media/image20.png" ContentType="image/png"/>
  <Override PartName="/ppt/media/image5.png" ContentType="image/png"/>
  <Override PartName="/ppt/media/image19.png" ContentType="image/png"/>
  <Override PartName="/ppt/media/image1.png" ContentType="image/png"/>
  <Override PartName="/ppt/media/image21.png" ContentType="image/png"/>
  <Override PartName="/ppt/media/image6.png" ContentType="image/png"/>
  <Override PartName="/ppt/media/image8.png" ContentType="image/png"/>
  <Override PartName="/ppt/media/image23.png" ContentType="image/png"/>
  <Override PartName="/ppt/media/image3.png" ContentType="image/png"/>
  <Override PartName="/ppt/media/image25.png" ContentType="image/png"/>
  <Override PartName="/ppt/media/image2.png" ContentType="image/png"/>
  <Override PartName="/ppt/media/image4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2.png" ContentType="image/png"/>
  <Override PartName="/ppt/media/image7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28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86208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37764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4976280" y="5741280"/>
            <a:ext cx="21895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080" y="574128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080" y="2502000"/>
            <a:ext cx="331812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280"/>
            <a:ext cx="6800040" cy="2957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latin typeface="Arial"/>
            </a:endParaRPr>
          </a:p>
          <a:p>
            <a:pPr lvl="1" marL="864000" indent="-32364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latin typeface="Arial"/>
            </a:endParaRPr>
          </a:p>
          <a:p>
            <a:pPr lvl="2" marL="1296000" indent="-28764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latin typeface="Arial"/>
            </a:endParaRPr>
          </a:p>
          <a:p>
            <a:pPr lvl="3" marL="1728000" indent="-21564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latin typeface="Arial"/>
            </a:endParaRPr>
          </a:p>
          <a:p>
            <a:pPr lvl="4" marL="2160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564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 descr=""/>
          <p:cNvPicPr/>
          <p:nvPr/>
        </p:nvPicPr>
        <p:blipFill>
          <a:blip r:embed="rId1"/>
          <a:stretch/>
        </p:blipFill>
        <p:spPr>
          <a:xfrm>
            <a:off x="3719880" y="108000"/>
            <a:ext cx="3729960" cy="1440720"/>
          </a:xfrm>
          <a:prstGeom prst="rect">
            <a:avLst/>
          </a:prstGeom>
          <a:ln>
            <a:noFill/>
          </a:ln>
        </p:spPr>
      </p:pic>
      <p:grpSp>
        <p:nvGrpSpPr>
          <p:cNvPr id="39" name="Group 1"/>
          <p:cNvGrpSpPr/>
          <p:nvPr/>
        </p:nvGrpSpPr>
        <p:grpSpPr>
          <a:xfrm>
            <a:off x="272880" y="8318520"/>
            <a:ext cx="1145520" cy="130680"/>
            <a:chOff x="272880" y="8318520"/>
            <a:chExt cx="1145520" cy="130680"/>
          </a:xfrm>
        </p:grpSpPr>
        <p:pic>
          <p:nvPicPr>
            <p:cNvPr id="40" name="object 36" descr=""/>
            <p:cNvPicPr/>
            <p:nvPr/>
          </p:nvPicPr>
          <p:blipFill>
            <a:blip r:embed="rId2"/>
            <a:stretch/>
          </p:blipFill>
          <p:spPr>
            <a:xfrm>
              <a:off x="272880" y="8318880"/>
              <a:ext cx="100800" cy="130320"/>
            </a:xfrm>
            <a:prstGeom prst="rect">
              <a:avLst/>
            </a:prstGeom>
            <a:ln>
              <a:noFill/>
            </a:ln>
          </p:spPr>
        </p:pic>
        <p:sp>
          <p:nvSpPr>
            <p:cNvPr id="41" name="CustomShape 2"/>
            <p:cNvSpPr/>
            <p:nvPr/>
          </p:nvSpPr>
          <p:spPr>
            <a:xfrm>
              <a:off x="399960" y="8320320"/>
              <a:ext cx="92160" cy="1270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42" name="object 38" descr=""/>
            <p:cNvPicPr/>
            <p:nvPr/>
          </p:nvPicPr>
          <p:blipFill>
            <a:blip r:embed="rId3"/>
            <a:stretch/>
          </p:blipFill>
          <p:spPr>
            <a:xfrm>
              <a:off x="517320" y="8318520"/>
              <a:ext cx="289800" cy="1303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3" name="object 39" descr=""/>
            <p:cNvPicPr/>
            <p:nvPr/>
          </p:nvPicPr>
          <p:blipFill>
            <a:blip r:embed="rId4"/>
            <a:stretch/>
          </p:blipFill>
          <p:spPr>
            <a:xfrm>
              <a:off x="830160" y="8318520"/>
              <a:ext cx="316800" cy="1303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4" name="object 40" descr=""/>
            <p:cNvPicPr/>
            <p:nvPr/>
          </p:nvPicPr>
          <p:blipFill>
            <a:blip r:embed="rId5"/>
            <a:stretch/>
          </p:blipFill>
          <p:spPr>
            <a:xfrm>
              <a:off x="1173960" y="8320680"/>
              <a:ext cx="107640" cy="1267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5" name="object 41" descr=""/>
            <p:cNvPicPr/>
            <p:nvPr/>
          </p:nvPicPr>
          <p:blipFill>
            <a:blip r:embed="rId6"/>
            <a:stretch/>
          </p:blipFill>
          <p:spPr>
            <a:xfrm>
              <a:off x="1307880" y="8320680"/>
              <a:ext cx="110520" cy="1285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6" name="CustomShape 3"/>
          <p:cNvSpPr/>
          <p:nvPr/>
        </p:nvSpPr>
        <p:spPr>
          <a:xfrm>
            <a:off x="3824640" y="165240"/>
            <a:ext cx="3427920" cy="186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516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 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endParaRPr b="0" lang="ru-RU" sz="2700" spc="-1" strike="noStrike">
              <a:latin typeface="Arial"/>
            </a:endParaRPr>
          </a:p>
          <a:p>
            <a:pPr marL="439560" indent="-42516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1800" spc="-7" strike="noStrike">
                <a:solidFill>
                  <a:srgbClr val="ffffff"/>
                </a:solidFill>
                <a:latin typeface="Calibri"/>
                <a:ea typeface="DejaVu Sans"/>
              </a:rPr>
              <a:t> МАЙ</a:t>
            </a:r>
            <a:br/>
            <a:r>
              <a:rPr b="1" lang="ru-RU" sz="1800" spc="-21" strike="noStrike">
                <a:solidFill>
                  <a:srgbClr val="ffffff"/>
                </a:solidFill>
                <a:latin typeface="Calibri"/>
                <a:ea typeface="DejaVu Sans"/>
              </a:rPr>
              <a:t>2026 года</a:t>
            </a:r>
            <a:endParaRPr b="0" lang="ru-RU" sz="1800" spc="-1" strike="noStrike">
              <a:latin typeface="Arial"/>
            </a:endParaRPr>
          </a:p>
        </p:txBody>
      </p:sp>
      <p:grpSp>
        <p:nvGrpSpPr>
          <p:cNvPr id="47" name="Group 4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4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>
              <a:noFill/>
            </a:ln>
          </p:spPr>
        </p:pic>
        <p:sp>
          <p:nvSpPr>
            <p:cNvPr id="49" name="CustomShape 5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/>
              <a:ah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50" name="Group 6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51" name="CustomShape 7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/>
                <a:ah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5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5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54" name="Group 8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5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6" name="CustomShape 9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/>
                <a:ah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</p:grpSp>
        <p:grpSp>
          <p:nvGrpSpPr>
            <p:cNvPr id="57" name="Group 10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5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0" name="Group 1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6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5" name="CustomShape 12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/>
                <a:ah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/>
              <a:fillRef idx="0"/>
              <a:effectRef idx="0"/>
              <a:fontRef idx="minor"/>
            </p:style>
          </p:sp>
          <p:pic>
            <p:nvPicPr>
              <p:cNvPr id="6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68" name="CustomShape 13"/>
          <p:cNvSpPr/>
          <p:nvPr/>
        </p:nvSpPr>
        <p:spPr>
          <a:xfrm>
            <a:off x="6324120" y="9724320"/>
            <a:ext cx="8164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14"/>
          <p:cNvSpPr/>
          <p:nvPr/>
        </p:nvSpPr>
        <p:spPr>
          <a:xfrm>
            <a:off x="6324120" y="801360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70" name="Table 15"/>
          <p:cNvGraphicFramePr/>
          <p:nvPr/>
        </p:nvGraphicFramePr>
        <p:xfrm>
          <a:off x="322560" y="1569240"/>
          <a:ext cx="7009920" cy="8853840"/>
        </p:xfrm>
        <a:graphic>
          <a:graphicData uri="http://schemas.openxmlformats.org/drawingml/2006/table">
            <a:tbl>
              <a:tblPr/>
              <a:tblGrid>
                <a:gridCol w="758520"/>
                <a:gridCol w="5634720"/>
                <a:gridCol w="617040"/>
              </a:tblGrid>
              <a:tr h="4726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8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8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3484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04.05.2026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Знакомство с Планом, запись на месяц.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Отчет о фестивале: впечатления и выступления.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4. «Поём вместе»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5. Выставка рисунков: «Глазами детей»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11-30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13-00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7944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05.05.2026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Интеллектуальная игра посвященная ВОВ: «Битва поколений»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14-00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042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06.05.026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Концерт «Голос весны — голос России».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d0d8e7"/>
                    </a:solidFill>
                  </a:tcPr>
                </a:tc>
              </a:tr>
              <a:tr h="66960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07.05.2026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2.Федеральный проект. Онлайн лекция от Российского Общества "Знание"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Городской торжественный вечер, посвящённый Дню Победы в Великой Отечественной войне.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17-00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solidFill>
                      <a:srgbClr val="e9ecf3"/>
                    </a:solidFill>
                  </a:tcPr>
                </a:tc>
              </a:tr>
              <a:tr h="39420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08.05. 2026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пятница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Возложение цветов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«Помощь СВО»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(ЗАПИСЬ на 10-00, 12-00, 14-00)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10-00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716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2.«С телефоном на ТЫ!»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«Рисование»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152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13.05.2026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Литературная гостиная: «Актерский Батальон»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672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14.05.2026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2.Федеральный проект. Онлайн лекция от Российского Общества "Знание"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Фильм РГО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4. Настольный теннис с Союзом пенсионеров, настольные игры.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9060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15.05.2026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пятница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Консультация по пенсионной грамотности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8580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18.05.2026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Защита прав потребителей: «Осторожно двери закрываются: как не потерять деньги и нервы при покупках в интернете»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«Поём вместе»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8592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19.05.2026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Мастер-класс «Барышня -лето»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 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554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20.05.2026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Квиз «Будь готов! Всегда готов!»(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«Танцуют все» (разучиваем танец)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08-00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816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21.05.2026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2.Федеральный проект. Онлайн лекция от Российского Общества "Знание"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4. Настольный теннис с Союзом пенсионеров, настольные игры.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5. Сбор Гуманитарной помощи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08:30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3496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пятница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</a:t>
                      </a:r>
                      <a:r>
                        <a:rPr b="0" lang="ru-RU" sz="1000" spc="-1" strike="noStrike">
                          <a:solidFill>
                            <a:srgbClr val="ff0000"/>
                          </a:solidFill>
                          <a:latin typeface="PT Sans"/>
                          <a:ea typeface="PT Sans"/>
                        </a:rPr>
                        <a:t>.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Городские художественные выставки: «Коза- Дереза», «Спасенная Красота»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7944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25.05.2026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понедельник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1.«Помощь СВО»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(ЗАПИСЬ на 09-00, 11-00, 13-00)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4888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26.05.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вторник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Выставка «Сила Слабых»(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14-00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63752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2"/>
          <p:cNvSpPr/>
          <p:nvPr/>
        </p:nvSpPr>
        <p:spPr>
          <a:xfrm>
            <a:off x="4822920" y="316800"/>
            <a:ext cx="2314080" cy="186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>
            <a:noAutofit/>
          </a:bodyPr>
          <a:p>
            <a:pPr marL="439560" indent="-42516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2700" spc="-12" strike="noStrike">
                <a:solidFill>
                  <a:srgbClr val="ffffff"/>
                </a:solidFill>
                <a:latin typeface="Calibri"/>
                <a:ea typeface="DejaVu Sans"/>
              </a:rPr>
              <a:t>ЯНВАРЬ</a:t>
            </a:r>
            <a:br/>
            <a:r>
              <a:rPr b="1" lang="ru-RU" sz="2700" spc="-21" strike="noStrike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b="0" lang="ru-RU" sz="2700" spc="-1" strike="noStrike">
              <a:latin typeface="Arial"/>
            </a:endParaRPr>
          </a:p>
        </p:txBody>
      </p:sp>
      <p:graphicFrame>
        <p:nvGraphicFramePr>
          <p:cNvPr id="73" name="Table 3"/>
          <p:cNvGraphicFramePr/>
          <p:nvPr/>
        </p:nvGraphicFramePr>
        <p:xfrm>
          <a:off x="392400" y="614160"/>
          <a:ext cx="6911640" cy="2185920"/>
        </p:xfrm>
        <a:graphic>
          <a:graphicData uri="http://schemas.openxmlformats.org/drawingml/2006/table">
            <a:tbl>
              <a:tblPr/>
              <a:tblGrid>
                <a:gridCol w="876600"/>
                <a:gridCol w="5362560"/>
                <a:gridCol w="672840"/>
              </a:tblGrid>
              <a:tr h="640080"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9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9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900" spc="-1" strike="noStrike"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6484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27.05.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среда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 «Движения в потоке» (Физкультурно- оздоровительная гимнастика)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 Тренинг с психологом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«Танцуют все» (разучиваем танец)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806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28.05.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четверг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1.«Движения в потоке» (Физкультурно- оздоровительная гимнастика).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2.Федеральный проект. Онлайн лекция от Российского Общества "Знание" 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3. Настольный теннис с Союзом пенсионеров, настольные игры.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12-00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13-00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00680"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Tahoma"/>
                        </a:rPr>
                        <a:t>29.05.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2026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пятница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1.Территория здоровья» Скандинавская ходьба (встреча у Пешеходного моста).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2. Экскурсия по Еврейскому кварталу (</a:t>
                      </a:r>
                      <a:r>
                        <a:rPr b="1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По предварительной записи</a:t>
                      </a: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  <a:ea typeface="PT Sans"/>
                        </a:rPr>
                        <a:t>)  </a:t>
                      </a: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0" rIns="0" tIns="0" bIns="0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09-00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000000"/>
                          </a:solidFill>
                          <a:latin typeface="PT Sans"/>
                        </a:rPr>
                        <a:t>11-00</a:t>
                      </a:r>
                      <a:endParaRPr b="0" lang="ru-RU" sz="10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000" spc="-1" strike="noStrike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74" name="CustomShape 4"/>
          <p:cNvSpPr/>
          <p:nvPr/>
        </p:nvSpPr>
        <p:spPr>
          <a:xfrm>
            <a:off x="97200" y="6566040"/>
            <a:ext cx="7360200" cy="3534480"/>
          </a:xfrm>
          <a:custGeom>
            <a:avLst/>
            <a:gdLst/>
            <a:ah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5"/>
          <p:cNvSpPr/>
          <p:nvPr/>
        </p:nvSpPr>
        <p:spPr>
          <a:xfrm>
            <a:off x="3286800" y="6032520"/>
            <a:ext cx="3961080" cy="113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>
            <a:spAutoFit/>
          </a:bodyPr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        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четверг 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- 17:30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Arial"/>
              </a:rPr>
              <a:t>пятница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08:30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Arial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Arial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Arial"/>
              </a:rPr>
              <a:t>16:30</a:t>
            </a:r>
            <a:endParaRPr b="0" lang="ru-RU" sz="1600" spc="-1" strike="noStrike">
              <a:latin typeface="Arial"/>
            </a:endParaRPr>
          </a:p>
          <a:p>
            <a:pPr marL="12600" indent="194868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latin typeface="Arial"/>
            </a:endParaRPr>
          </a:p>
        </p:txBody>
      </p:sp>
      <p:grpSp>
        <p:nvGrpSpPr>
          <p:cNvPr id="76" name="Group 6"/>
          <p:cNvGrpSpPr/>
          <p:nvPr/>
        </p:nvGrpSpPr>
        <p:grpSpPr>
          <a:xfrm>
            <a:off x="257040" y="7709040"/>
            <a:ext cx="1145520" cy="130320"/>
            <a:chOff x="257040" y="7709040"/>
            <a:chExt cx="1145520" cy="130320"/>
          </a:xfrm>
        </p:grpSpPr>
        <p:pic>
          <p:nvPicPr>
            <p:cNvPr id="77" name="object 36" descr=""/>
            <p:cNvPicPr/>
            <p:nvPr/>
          </p:nvPicPr>
          <p:blipFill>
            <a:blip r:embed="rId1"/>
            <a:stretch/>
          </p:blipFill>
          <p:spPr>
            <a:xfrm>
              <a:off x="257040" y="7709040"/>
              <a:ext cx="100800" cy="130320"/>
            </a:xfrm>
            <a:prstGeom prst="rect">
              <a:avLst/>
            </a:prstGeom>
            <a:ln>
              <a:noFill/>
            </a:ln>
          </p:spPr>
        </p:pic>
        <p:sp>
          <p:nvSpPr>
            <p:cNvPr id="78" name="CustomShape 7"/>
            <p:cNvSpPr/>
            <p:nvPr/>
          </p:nvSpPr>
          <p:spPr>
            <a:xfrm>
              <a:off x="384120" y="7710840"/>
              <a:ext cx="92160" cy="127080"/>
            </a:xfrm>
            <a:custGeom>
              <a:avLst/>
              <a:gdLst/>
              <a:ah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79" name="object 38" descr=""/>
            <p:cNvPicPr/>
            <p:nvPr/>
          </p:nvPicPr>
          <p:blipFill>
            <a:blip r:embed="rId2"/>
            <a:stretch/>
          </p:blipFill>
          <p:spPr>
            <a:xfrm>
              <a:off x="501480" y="7709040"/>
              <a:ext cx="289800" cy="1303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0" name="object 39" descr=""/>
            <p:cNvPicPr/>
            <p:nvPr/>
          </p:nvPicPr>
          <p:blipFill>
            <a:blip r:embed="rId3"/>
            <a:stretch/>
          </p:blipFill>
          <p:spPr>
            <a:xfrm>
              <a:off x="814320" y="7709040"/>
              <a:ext cx="316800" cy="1303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1" name="object 40" descr=""/>
            <p:cNvPicPr/>
            <p:nvPr/>
          </p:nvPicPr>
          <p:blipFill>
            <a:blip r:embed="rId4"/>
            <a:stretch/>
          </p:blipFill>
          <p:spPr>
            <a:xfrm>
              <a:off x="1158120" y="7710840"/>
              <a:ext cx="107640" cy="1267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82" name="object 41" descr=""/>
            <p:cNvPicPr/>
            <p:nvPr/>
          </p:nvPicPr>
          <p:blipFill>
            <a:blip r:embed="rId5"/>
            <a:stretch/>
          </p:blipFill>
          <p:spPr>
            <a:xfrm>
              <a:off x="1292040" y="7710840"/>
              <a:ext cx="110520" cy="1285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83" name="CustomShape 8"/>
          <p:cNvSpPr/>
          <p:nvPr/>
        </p:nvSpPr>
        <p:spPr>
          <a:xfrm>
            <a:off x="196920" y="8072640"/>
            <a:ext cx="4899600" cy="177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33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33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3300" spc="-1" strike="noStrike">
              <a:latin typeface="Arial"/>
            </a:endParaRPr>
          </a:p>
          <a:p>
            <a:pPr marL="12600">
              <a:lnSpc>
                <a:spcPts val="1429"/>
              </a:lnSpc>
              <a:spcBef>
                <a:spcPts val="104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8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r>
              <a:rPr b="0" lang="ru-RU" sz="1800" spc="-12" strike="noStrike">
                <a:solidFill>
                  <a:srgbClr val="ffffff"/>
                </a:solidFill>
                <a:latin typeface="Calibri"/>
                <a:ea typeface="Tahoma"/>
              </a:rPr>
              <a:t>8(3439)32-67-20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b="0" lang="ru-RU" sz="1800" spc="-1" strike="noStrike">
                <a:solidFill>
                  <a:srgbClr val="ffffff"/>
                </a:solidFill>
                <a:latin typeface="Calibri"/>
                <a:ea typeface="Tahoma"/>
              </a:rPr>
              <a:t>г.Каменск- Уральский ул. Попова д.13, кабинет 301.</a:t>
            </a:r>
            <a:endParaRPr b="0" lang="ru-RU" sz="1800" spc="-1" strike="noStrike"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Минеева Н.В., Усова Т.А.</a:t>
            </a:r>
            <a:endParaRPr b="0" lang="ru-RU" sz="1300" spc="-1" strike="noStrike">
              <a:latin typeface="Arial"/>
            </a:endParaRPr>
          </a:p>
        </p:txBody>
      </p:sp>
      <p:sp>
        <p:nvSpPr>
          <p:cNvPr id="84" name="CustomShape 9"/>
          <p:cNvSpPr/>
          <p:nvPr/>
        </p:nvSpPr>
        <p:spPr>
          <a:xfrm>
            <a:off x="6435000" y="740412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85" name="Рисунок 7" descr=""/>
          <p:cNvPicPr/>
          <p:nvPr/>
        </p:nvPicPr>
        <p:blipFill>
          <a:blip r:embed="rId6"/>
          <a:stretch/>
        </p:blipFill>
        <p:spPr>
          <a:xfrm>
            <a:off x="6482880" y="9164880"/>
            <a:ext cx="848880" cy="848880"/>
          </a:xfrm>
          <a:prstGeom prst="rect">
            <a:avLst/>
          </a:prstGeom>
          <a:ln>
            <a:noFill/>
          </a:ln>
        </p:spPr>
      </p:pic>
      <p:sp>
        <p:nvSpPr>
          <p:cNvPr id="86" name="CustomShape 10"/>
          <p:cNvSpPr/>
          <p:nvPr/>
        </p:nvSpPr>
        <p:spPr>
          <a:xfrm>
            <a:off x="6496200" y="8231400"/>
            <a:ext cx="915120" cy="708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>
            <a:spAutoFit/>
          </a:bodyPr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Отделение Фонда пенсионного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и социального страхования РФ</a:t>
            </a:r>
            <a:endParaRPr b="0" lang="ru-RU" sz="800" spc="-1" strike="noStrike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61"/>
              </a:spcBef>
            </a:pPr>
            <a:r>
              <a:rPr b="0" lang="ru-RU" sz="800" spc="-1" strike="noStrike">
                <a:solidFill>
                  <a:srgbClr val="000000"/>
                </a:solidFill>
                <a:latin typeface="Calibri"/>
                <a:ea typeface="DejaVu Sans"/>
              </a:rPr>
              <a:t>по Свердловской области</a:t>
            </a:r>
            <a:endParaRPr b="0" lang="ru-RU" sz="800" spc="-1" strike="noStrike">
              <a:latin typeface="Arial"/>
            </a:endParaRPr>
          </a:p>
        </p:txBody>
      </p:sp>
      <p:pic>
        <p:nvPicPr>
          <p:cNvPr id="87" name="object 48" descr=""/>
          <p:cNvPicPr/>
          <p:nvPr/>
        </p:nvPicPr>
        <p:blipFill>
          <a:blip r:embed="rId7"/>
          <a:stretch/>
        </p:blipFill>
        <p:spPr>
          <a:xfrm>
            <a:off x="6542280" y="7556400"/>
            <a:ext cx="599040" cy="5140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LibreOffice/6.4.7.2$Linux_X86_64 LibreOffice_project/155c490457025f32143219b3c36f6c1abf1f2442</Application>
  <Words>4984</Words>
  <Paragraphs>286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2025-12-23T03:41:00Z</dcterms:created>
  <dc:creator>Пользователь</dc:creator>
  <dc:description/>
  <dc:language>ru-RU</dc:language>
  <cp:lastModifiedBy/>
  <dcterms:modified xsi:type="dcterms:W3CDTF">2026-04-27T09:16:54Z</dcterms:modified>
  <cp:revision>106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2025-11-10T09:00:00Z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ICV">
    <vt:lpwstr/>
  </property>
  <property fmtid="{D5CDD505-2E9C-101B-9397-08002B2CF9AE}" pid="8" name="KSOProductBuildVer">
    <vt:lpwstr>1049-12.2.0.23196</vt:lpwstr>
  </property>
  <property fmtid="{D5CDD505-2E9C-101B-9397-08002B2CF9AE}" pid="9" name="LastSaved">
    <vt:filetime>2025-11-10T09:00:00Z</vt:filetime>
  </property>
  <property fmtid="{D5CDD505-2E9C-101B-9397-08002B2CF9AE}" pid="10" name="LinksUpToDate">
    <vt:bool>0</vt:bool>
  </property>
  <property fmtid="{D5CDD505-2E9C-101B-9397-08002B2CF9AE}" pid="11" name="MMClips">
    <vt:i4>0</vt:i4>
  </property>
  <property fmtid="{D5CDD505-2E9C-101B-9397-08002B2CF9AE}" pid="12" name="Notes">
    <vt:i4>0</vt:i4>
  </property>
  <property fmtid="{D5CDD505-2E9C-101B-9397-08002B2CF9AE}" pid="13" name="PresentationFormat">
    <vt:lpwstr>Произвольный</vt:lpwstr>
  </property>
  <property fmtid="{D5CDD505-2E9C-101B-9397-08002B2CF9AE}" pid="14" name="Producer">
    <vt:lpwstr>Adobe PDF Library 17.0</vt:lpwstr>
  </property>
  <property fmtid="{D5CDD505-2E9C-101B-9397-08002B2CF9AE}" pid="15" name="ScaleCrop">
    <vt:bool>0</vt:bool>
  </property>
  <property fmtid="{D5CDD505-2E9C-101B-9397-08002B2CF9AE}" pid="16" name="ShareDoc">
    <vt:bool>0</vt:bool>
  </property>
  <property fmtid="{D5CDD505-2E9C-101B-9397-08002B2CF9AE}" pid="17" name="Slides">
    <vt:i4>2</vt:i4>
  </property>
</Properties>
</file>