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3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4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17.png" ContentType="image/png"/>
  <Override PartName="/ppt/media/image9.png" ContentType="image/png"/>
  <Override PartName="/ppt/media/image6.png" ContentType="image/png"/>
  <Override PartName="/ppt/media/image1.png" ContentType="image/png"/>
  <Override PartName="/ppt/media/image10.png" ContentType="image/png"/>
  <Override PartName="/ppt/media/image16.png" ContentType="image/png"/>
  <Override PartName="/ppt/media/image3.png" ContentType="image/png"/>
  <Override PartName="/ppt/media/image2.png" ContentType="image/png"/>
  <Override PartName="/ppt/media/image11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1040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E4C1E7-FDF9-49EF-AC52-4F98E914A2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7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206EC2C-8776-4671-9BE6-50C91CF4DF4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Обычный 7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0C8D1F7-9926-406C-9288-F518BA7778B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6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FBEC3CC-D1B2-4500-B2FF-D0584F48A9A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9A3F19-ED11-4C91-B5C0-8290EC0C47C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E7EA6C8-60B0-43F7-B157-E7B9AC453A6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7F74CC6-73CB-49DA-BE97-C6295AD48E8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2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1013A7-5C29-4715-B616-26459FA0D9E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3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2C9562D-4BD2-4E56-9C8E-C44F74D6080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4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FECCC55-9E87-4924-A216-A3F1CE8790C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5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DC9DFD7-BECC-4837-A0AB-1E0FF202ED7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822920" y="465120"/>
            <a:ext cx="231300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8EF6A25-364E-4E67-87E7-08460826EB0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60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61" name="object 3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63" name="object 3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3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" name="object 4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2144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object 43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object 45"/>
          <p:cNvSpPr/>
          <p:nvPr/>
        </p:nvSpPr>
        <p:spPr>
          <a:xfrm>
            <a:off x="6120000" y="8898120"/>
            <a:ext cx="1073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0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71" name="object 49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2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73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74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75" name="object 53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76" name="object 54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7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78" name="object 56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9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80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81" name="object 59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2" name="object 6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3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84" name="object 62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5" name="object 6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6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7" name="object 65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8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89" name="object 67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6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1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92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93" name="object 48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Рисунок 7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5" name="Таблица 4"/>
          <p:cNvGraphicFramePr/>
          <p:nvPr/>
        </p:nvGraphicFramePr>
        <p:xfrm>
          <a:off x="336240" y="1802160"/>
          <a:ext cx="6789240" cy="56340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666666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30.03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666666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31.03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01.04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02.04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Лекция на тему «Весенний авитаминоз: новое в медицине. Рекомендации старшему поколению»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Федеральный проект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Настольные игры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Индивидуальные консультации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6" name="object 3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TextShape 4"/>
          <p:cNvSpPr/>
          <p:nvPr/>
        </p:nvSpPr>
        <p:spPr>
          <a:xfrm>
            <a:off x="3549960" y="317160"/>
            <a:ext cx="358596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АПРЕЛЬ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CustomShape 6"/>
          <p:cNvSpPr/>
          <p:nvPr/>
        </p:nvSpPr>
        <p:spPr>
          <a:xfrm>
            <a:off x="3854520" y="7560000"/>
            <a:ext cx="32940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bject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100" name="Группа 2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01" name="object 2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2" name="object 3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103" name="object 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4" name="object 5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5" name="object 6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6" name="object 7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2144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object 8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object 9"/>
          <p:cNvSpPr/>
          <p:nvPr/>
        </p:nvSpPr>
        <p:spPr>
          <a:xfrm>
            <a:off x="6120000" y="8898120"/>
            <a:ext cx="1073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0" name="Группа 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11" name="object 10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2" name="object 11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113" name="object 12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14" name="object 13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15" name="object 14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16" name="object 15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17" name="object 16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18" name="object 17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19" name="object 18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20" name="object 19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21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2" name="object 2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23" name="object 22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24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5" name="object 24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6" name="object 25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7" name="object 26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28" name="object 27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29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30" name="object 29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31" name="Прямоугольник: скругленные углы 1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32" name="Овал 1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33" name="object 30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4" name="Рисунок 1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35" name="Таблица 1"/>
          <p:cNvGraphicFramePr/>
          <p:nvPr/>
        </p:nvGraphicFramePr>
        <p:xfrm>
          <a:off x="398880" y="1805040"/>
          <a:ext cx="6789240" cy="49644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06.04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pc="-11" strike="noStrike" u="none">
                        <a:solidFill>
                          <a:srgbClr val="666666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Финансовая грамотность онлайн: Экономия для жизни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10:40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Финансовая грамотность онлайн: Безопасный и удобный мир без наличных: осваиваем технологии безналичных платежей в зрелом возрасте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08:5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МК: Татарская народная кукла (к фестивалю)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08.04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Финансовая грамотность онлайн: Финансовое мошенничество. Защити себя и  свою семью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13:20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6" name="object 31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" name="TextShape 1"/>
          <p:cNvSpPr/>
          <p:nvPr/>
        </p:nvSpPr>
        <p:spPr>
          <a:xfrm>
            <a:off x="3549960" y="317160"/>
            <a:ext cx="358596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АПРЕЛЬ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CustomShape 1"/>
          <p:cNvSpPr/>
          <p:nvPr/>
        </p:nvSpPr>
        <p:spPr>
          <a:xfrm>
            <a:off x="3854520" y="7560000"/>
            <a:ext cx="32940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object 156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140" name="Группа 10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41" name="object 157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2" name="object 158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143" name="object 159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4" name="object 160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5" name="object 161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6" name="object 162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2144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object 163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object 164"/>
          <p:cNvSpPr/>
          <p:nvPr/>
        </p:nvSpPr>
        <p:spPr>
          <a:xfrm>
            <a:off x="6120000" y="8898120"/>
            <a:ext cx="1073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0" name="Группа 11"/>
          <p:cNvGrpSpPr/>
          <p:nvPr/>
        </p:nvGrpSpPr>
        <p:grpSpPr>
          <a:xfrm>
            <a:off x="512280" y="180000"/>
            <a:ext cx="2514240" cy="979560"/>
            <a:chOff x="512280" y="180000"/>
            <a:chExt cx="2514240" cy="979560"/>
          </a:xfrm>
        </p:grpSpPr>
        <p:pic>
          <p:nvPicPr>
            <p:cNvPr id="151" name="object 165" descr=""/>
            <p:cNvPicPr/>
            <p:nvPr/>
          </p:nvPicPr>
          <p:blipFill>
            <a:blip r:embed="rId6"/>
            <a:stretch/>
          </p:blipFill>
          <p:spPr>
            <a:xfrm>
              <a:off x="512280" y="18000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52" name="object 166"/>
            <p:cNvSpPr/>
            <p:nvPr/>
          </p:nvSpPr>
          <p:spPr>
            <a:xfrm>
              <a:off x="1577160" y="50544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153" name="object 167"/>
            <p:cNvGrpSpPr/>
            <p:nvPr/>
          </p:nvGrpSpPr>
          <p:grpSpPr>
            <a:xfrm>
              <a:off x="1917720" y="505440"/>
              <a:ext cx="444240" cy="147600"/>
              <a:chOff x="1917720" y="505440"/>
              <a:chExt cx="444240" cy="147600"/>
            </a:xfrm>
          </p:grpSpPr>
          <p:sp>
            <p:nvSpPr>
              <p:cNvPr id="154" name="object 168"/>
              <p:cNvSpPr/>
              <p:nvPr/>
            </p:nvSpPr>
            <p:spPr>
              <a:xfrm>
                <a:off x="1917720" y="50544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55" name="object 169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50580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56" name="object 170" descr=""/>
            <p:cNvPicPr/>
            <p:nvPr/>
          </p:nvPicPr>
          <p:blipFill>
            <a:blip r:embed="rId8"/>
            <a:stretch/>
          </p:blipFill>
          <p:spPr>
            <a:xfrm>
              <a:off x="1556640" y="74052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57" name="object 171"/>
            <p:cNvGrpSpPr/>
            <p:nvPr/>
          </p:nvGrpSpPr>
          <p:grpSpPr>
            <a:xfrm>
              <a:off x="1762920" y="741960"/>
              <a:ext cx="673920" cy="180000"/>
              <a:chOff x="1762920" y="741960"/>
              <a:chExt cx="673920" cy="180000"/>
            </a:xfrm>
          </p:grpSpPr>
          <p:pic>
            <p:nvPicPr>
              <p:cNvPr id="158" name="object 172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74232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9" name="object 173"/>
              <p:cNvSpPr/>
              <p:nvPr/>
            </p:nvSpPr>
            <p:spPr>
              <a:xfrm>
                <a:off x="1917720" y="74196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60" name="object 174"/>
            <p:cNvGrpSpPr/>
            <p:nvPr/>
          </p:nvGrpSpPr>
          <p:grpSpPr>
            <a:xfrm>
              <a:off x="2489040" y="742320"/>
              <a:ext cx="287280" cy="146520"/>
              <a:chOff x="2489040" y="742320"/>
              <a:chExt cx="287280" cy="146520"/>
            </a:xfrm>
          </p:grpSpPr>
          <p:pic>
            <p:nvPicPr>
              <p:cNvPr id="161" name="object 175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74232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62" name="object 17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74232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63" name="object 177"/>
            <p:cNvGrpSpPr/>
            <p:nvPr/>
          </p:nvGrpSpPr>
          <p:grpSpPr>
            <a:xfrm>
              <a:off x="1556640" y="975240"/>
              <a:ext cx="1469880" cy="184320"/>
              <a:chOff x="1556640" y="975240"/>
              <a:chExt cx="1469880" cy="184320"/>
            </a:xfrm>
          </p:grpSpPr>
          <p:pic>
            <p:nvPicPr>
              <p:cNvPr id="164" name="object 178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98280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65" name="object 17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98280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66" name="object 18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97524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67" name="object 181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98280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68" name="object 182"/>
              <p:cNvSpPr/>
              <p:nvPr/>
            </p:nvSpPr>
            <p:spPr>
              <a:xfrm>
                <a:off x="2494080" y="98172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69" name="object 18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98172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70" name="object 18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98172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71" name="Прямоугольник: скругленные углы 6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72" name="Овал 6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73" name="object 185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4" name="Рисунок 5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5" name="object 186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6" name="TextShape 6"/>
          <p:cNvSpPr/>
          <p:nvPr/>
        </p:nvSpPr>
        <p:spPr>
          <a:xfrm>
            <a:off x="3521160" y="72000"/>
            <a:ext cx="358596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АПРЕЛЬ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CustomShape 5"/>
          <p:cNvSpPr/>
          <p:nvPr/>
        </p:nvSpPr>
        <p:spPr>
          <a:xfrm>
            <a:off x="3854520" y="7560000"/>
            <a:ext cx="32940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8" name="Таблица 6"/>
          <p:cNvGraphicFramePr/>
          <p:nvPr/>
        </p:nvGraphicFramePr>
        <p:xfrm>
          <a:off x="362160" y="1318680"/>
          <a:ext cx="6789240" cy="6143760"/>
        </p:xfrm>
        <a:graphic>
          <a:graphicData uri="http://schemas.openxmlformats.org/drawingml/2006/table">
            <a:tbl>
              <a:tblPr/>
              <a:tblGrid>
                <a:gridCol w="722520"/>
                <a:gridCol w="5170680"/>
                <a:gridCol w="8964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09.04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Фитнес-йога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pc="-11" strike="noStrike" u="none">
                        <a:solidFill>
                          <a:srgbClr val="666666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Клуб садоводов-огородников «У-Дача»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Финансовая грамотность онлайн: Расширяем финансовые горизонты: деньги наличные, безналичные, цифровые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12:2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Английский для всех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онлайн: Банковские услуги. Выбираем банк в помощники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12:1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7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Цифровая, пенсионная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14.04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 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онлайн: Наследство. В каких случаях вы можете претендовать и как его правильно оформить?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object 32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180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81" name="object 34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2" name="object 42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183" name="object 4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4" name="object 46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5" name="object 47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6" name="object 69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2144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object 70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object 71"/>
          <p:cNvSpPr/>
          <p:nvPr/>
        </p:nvSpPr>
        <p:spPr>
          <a:xfrm>
            <a:off x="6120000" y="8898120"/>
            <a:ext cx="1073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90" name="Группа 5"/>
          <p:cNvGrpSpPr/>
          <p:nvPr/>
        </p:nvGrpSpPr>
        <p:grpSpPr>
          <a:xfrm>
            <a:off x="364680" y="180000"/>
            <a:ext cx="2514240" cy="979560"/>
            <a:chOff x="364680" y="180000"/>
            <a:chExt cx="2514240" cy="979560"/>
          </a:xfrm>
        </p:grpSpPr>
        <p:pic>
          <p:nvPicPr>
            <p:cNvPr id="191" name="object 72" descr=""/>
            <p:cNvPicPr/>
            <p:nvPr/>
          </p:nvPicPr>
          <p:blipFill>
            <a:blip r:embed="rId6"/>
            <a:stretch/>
          </p:blipFill>
          <p:spPr>
            <a:xfrm>
              <a:off x="364680" y="18000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92" name="object 73"/>
            <p:cNvSpPr/>
            <p:nvPr/>
          </p:nvSpPr>
          <p:spPr>
            <a:xfrm>
              <a:off x="1429560" y="50544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193" name="object 74"/>
            <p:cNvGrpSpPr/>
            <p:nvPr/>
          </p:nvGrpSpPr>
          <p:grpSpPr>
            <a:xfrm>
              <a:off x="1770120" y="505440"/>
              <a:ext cx="444240" cy="147600"/>
              <a:chOff x="1770120" y="505440"/>
              <a:chExt cx="444240" cy="147600"/>
            </a:xfrm>
          </p:grpSpPr>
          <p:sp>
            <p:nvSpPr>
              <p:cNvPr id="194" name="object 75"/>
              <p:cNvSpPr/>
              <p:nvPr/>
            </p:nvSpPr>
            <p:spPr>
              <a:xfrm>
                <a:off x="1770120" y="50544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95" name="object 76" descr=""/>
              <p:cNvPicPr/>
              <p:nvPr/>
            </p:nvPicPr>
            <p:blipFill>
              <a:blip r:embed="rId7"/>
              <a:stretch/>
            </p:blipFill>
            <p:spPr>
              <a:xfrm>
                <a:off x="2096640" y="50580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96" name="object 77" descr=""/>
            <p:cNvPicPr/>
            <p:nvPr/>
          </p:nvPicPr>
          <p:blipFill>
            <a:blip r:embed="rId8"/>
            <a:stretch/>
          </p:blipFill>
          <p:spPr>
            <a:xfrm>
              <a:off x="1409040" y="74052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97" name="object 78"/>
            <p:cNvGrpSpPr/>
            <p:nvPr/>
          </p:nvGrpSpPr>
          <p:grpSpPr>
            <a:xfrm>
              <a:off x="1615320" y="741960"/>
              <a:ext cx="673920" cy="180000"/>
              <a:chOff x="1615320" y="741960"/>
              <a:chExt cx="673920" cy="180000"/>
            </a:xfrm>
          </p:grpSpPr>
          <p:pic>
            <p:nvPicPr>
              <p:cNvPr id="198" name="object 79" descr=""/>
              <p:cNvPicPr/>
              <p:nvPr/>
            </p:nvPicPr>
            <p:blipFill>
              <a:blip r:embed="rId9"/>
              <a:stretch/>
            </p:blipFill>
            <p:spPr>
              <a:xfrm>
                <a:off x="1615320" y="74232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9" name="object 80"/>
              <p:cNvSpPr/>
              <p:nvPr/>
            </p:nvSpPr>
            <p:spPr>
              <a:xfrm>
                <a:off x="1770120" y="74196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200" name="object 81"/>
            <p:cNvGrpSpPr/>
            <p:nvPr/>
          </p:nvGrpSpPr>
          <p:grpSpPr>
            <a:xfrm>
              <a:off x="2341440" y="742320"/>
              <a:ext cx="287280" cy="146520"/>
              <a:chOff x="2341440" y="742320"/>
              <a:chExt cx="287280" cy="146520"/>
            </a:xfrm>
          </p:grpSpPr>
          <p:pic>
            <p:nvPicPr>
              <p:cNvPr id="201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41440" y="74232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02" name="object 8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511360" y="74232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203" name="object 84"/>
            <p:cNvGrpSpPr/>
            <p:nvPr/>
          </p:nvGrpSpPr>
          <p:grpSpPr>
            <a:xfrm>
              <a:off x="1409040" y="975240"/>
              <a:ext cx="1469880" cy="184320"/>
              <a:chOff x="1409040" y="975240"/>
              <a:chExt cx="1469880" cy="184320"/>
            </a:xfrm>
          </p:grpSpPr>
          <p:pic>
            <p:nvPicPr>
              <p:cNvPr id="204" name="object 85" descr=""/>
              <p:cNvPicPr/>
              <p:nvPr/>
            </p:nvPicPr>
            <p:blipFill>
              <a:blip r:embed="rId12"/>
              <a:stretch/>
            </p:blipFill>
            <p:spPr>
              <a:xfrm>
                <a:off x="1409040" y="98280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05" name="object 8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78240" y="98280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06" name="object 8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70120" y="97524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07" name="object 88" descr=""/>
              <p:cNvPicPr/>
              <p:nvPr/>
            </p:nvPicPr>
            <p:blipFill>
              <a:blip r:embed="rId15"/>
              <a:stretch/>
            </p:blipFill>
            <p:spPr>
              <a:xfrm>
                <a:off x="2152440" y="98280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08" name="object 89"/>
              <p:cNvSpPr/>
              <p:nvPr/>
            </p:nvSpPr>
            <p:spPr>
              <a:xfrm>
                <a:off x="2346480" y="98172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209" name="object 90" descr=""/>
              <p:cNvPicPr/>
              <p:nvPr/>
            </p:nvPicPr>
            <p:blipFill>
              <a:blip r:embed="rId16"/>
              <a:stretch/>
            </p:blipFill>
            <p:spPr>
              <a:xfrm>
                <a:off x="2513880" y="98172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10" name="object 9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714040" y="98172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211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212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213" name="object 92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Рисунок 2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object 9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6" name="TextShape 2"/>
          <p:cNvSpPr/>
          <p:nvPr/>
        </p:nvSpPr>
        <p:spPr>
          <a:xfrm>
            <a:off x="3549960" y="115200"/>
            <a:ext cx="358596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АПРЕЛЬ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3854520" y="7560000"/>
            <a:ext cx="32940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8" name="Таблица 2"/>
          <p:cNvGraphicFramePr/>
          <p:nvPr/>
        </p:nvGraphicFramePr>
        <p:xfrm>
          <a:off x="427320" y="1303200"/>
          <a:ext cx="6789240" cy="6269760"/>
        </p:xfrm>
        <a:graphic>
          <a:graphicData uri="http://schemas.openxmlformats.org/drawingml/2006/table">
            <a:tbl>
              <a:tblPr/>
              <a:tblGrid>
                <a:gridCol w="703440"/>
                <a:gridCol w="5161680"/>
                <a:gridCol w="9244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15.04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16.04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ФП РГО «Знание»:«Эхо Чернобыля. Подвиг ликвидаторов»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Английский для всех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20.04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21.04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онлайн: Экономия для жизни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11:4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Тренажерный зал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22.04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Финансовая грамотность онлайн: Что нужно знать и как избежать ошибок при выборе вклада?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Интеллектуальная игра «60 секунд»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object 12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220" name="Группа 8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221" name="object 12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2" name="object 12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223" name="object 12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4" name="object 12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5" name="object 13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6" name="object 13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2144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object 132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object 133"/>
          <p:cNvSpPr/>
          <p:nvPr/>
        </p:nvSpPr>
        <p:spPr>
          <a:xfrm>
            <a:off x="6120000" y="8898120"/>
            <a:ext cx="1073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30" name="Группа 9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231" name="object 134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32" name="object 135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233" name="object 136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234" name="object 137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235" name="object 138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236" name="object 139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237" name="object 140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238" name="object 141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39" name="object 142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240" name="object 143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241" name="object 144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42" name="object 14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243" name="object 146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244" name="object 147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45" name="object 148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46" name="object 149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47" name="object 150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48" name="object 151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249" name="object 152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50" name="object 153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251" name="Прямоугольник: скругленные углы 5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252" name="Овал 5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253" name="object 154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Рисунок 4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object 155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TextShape 5"/>
          <p:cNvSpPr/>
          <p:nvPr/>
        </p:nvSpPr>
        <p:spPr>
          <a:xfrm>
            <a:off x="3549960" y="317160"/>
            <a:ext cx="358596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АПРЕЛЬ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CustomShape 4"/>
          <p:cNvSpPr/>
          <p:nvPr/>
        </p:nvSpPr>
        <p:spPr>
          <a:xfrm>
            <a:off x="3854520" y="7560000"/>
            <a:ext cx="32940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58" name="Таблица 5"/>
          <p:cNvGraphicFramePr/>
          <p:nvPr/>
        </p:nvGraphicFramePr>
        <p:xfrm>
          <a:off x="397800" y="1668240"/>
          <a:ext cx="6789240" cy="5889960"/>
        </p:xfrm>
        <a:graphic>
          <a:graphicData uri="http://schemas.openxmlformats.org/drawingml/2006/table">
            <a:tbl>
              <a:tblPr/>
              <a:tblGrid>
                <a:gridCol w="842400"/>
                <a:gridCol w="5065560"/>
                <a:gridCol w="88164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pc="-11" strike="noStrike" u="none">
                        <a:solidFill>
                          <a:srgbClr val="666666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Клуб садоводов-огородников «У-Дача»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pc="-11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ФП РГО «Знание»:</a:t>
                      </a: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Праздничное мероприятие в преддверии 9 мая в формате ВКС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16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24.04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Английский для всех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16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Настольные игры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5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pc="-11" strike="noStrike" u="none">
                        <a:solidFill>
                          <a:srgbClr val="666666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28.04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1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29.04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30.04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Всероссийская акция: Мы за чистоту! (субботник)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Application>LibreOffice/25.8.3.2$Linux_X86_64 LibreOffice_project/580$Build-2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2026-03-26T11:08:17Z</cp:lastPrinted>
  <dcterms:modified xsi:type="dcterms:W3CDTF">2026-03-26T11:18:18Z</dcterms:modified>
  <cp:revision>26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