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_rels/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_rels/presentation.xml.rels" ContentType="application/vnd.openxmlformats-package.relationships+xml"/>
  <Override PartName="/ppt/media/image20.png" ContentType="image/png"/>
  <Override PartName="/ppt/media/image5.png" ContentType="image/png"/>
  <Override PartName="/ppt/media/image19.png" ContentType="image/png"/>
  <Override PartName="/ppt/media/image1.png" ContentType="image/png"/>
  <Override PartName="/ppt/media/image21.png" ContentType="image/png"/>
  <Override PartName="/ppt/media/image6.png" ContentType="image/png"/>
  <Override PartName="/ppt/media/image8.png" ContentType="image/png"/>
  <Override PartName="/ppt/media/image23.png" ContentType="image/png"/>
  <Override PartName="/ppt/media/image3.png" ContentType="image/png"/>
  <Override PartName="/ppt/media/image25.png" ContentType="image/png"/>
  <Override PartName="/ppt/media/image2.png" ContentType="image/png"/>
  <Override PartName="/ppt/media/image4.png" ContentType="image/png"/>
  <Override PartName="/ppt/media/image24.png" ContentType="image/png"/>
  <Override PartName="/ppt/media/image9.png" ContentType="image/png"/>
  <Override PartName="/ppt/media/image10.png" ContentType="image/png"/>
  <Override PartName="/ppt/media/image22.png" ContentType="image/png"/>
  <Override PartName="/ppt/media/image7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7556500" cy="106934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ru-RU" sz="4400" spc="-1" strike="noStrike"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image" Target="../media/image20.png"/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5" Type="http://schemas.openxmlformats.org/officeDocument/2006/relationships/image" Target="../media/image23.png"/><Relationship Id="rId6" Type="http://schemas.openxmlformats.org/officeDocument/2006/relationships/image" Target="../media/image24.png"/><Relationship Id="rId7" Type="http://schemas.openxmlformats.org/officeDocument/2006/relationships/image" Target="../media/image25.png"/><Relationship Id="rId8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ject 33" descr=""/>
          <p:cNvPicPr/>
          <p:nvPr/>
        </p:nvPicPr>
        <p:blipFill>
          <a:blip r:embed="rId1"/>
          <a:stretch/>
        </p:blipFill>
        <p:spPr>
          <a:xfrm>
            <a:off x="3637440" y="39600"/>
            <a:ext cx="3728880" cy="1439640"/>
          </a:xfrm>
          <a:prstGeom prst="rect">
            <a:avLst/>
          </a:prstGeom>
          <a:ln>
            <a:noFill/>
          </a:ln>
        </p:spPr>
      </p:pic>
      <p:grpSp>
        <p:nvGrpSpPr>
          <p:cNvPr id="39" name="Group 1"/>
          <p:cNvGrpSpPr/>
          <p:nvPr/>
        </p:nvGrpSpPr>
        <p:grpSpPr>
          <a:xfrm>
            <a:off x="272880" y="8318520"/>
            <a:ext cx="1144440" cy="129600"/>
            <a:chOff x="272880" y="8318520"/>
            <a:chExt cx="1144440" cy="129600"/>
          </a:xfrm>
        </p:grpSpPr>
        <p:pic>
          <p:nvPicPr>
            <p:cNvPr id="40" name="object 36" descr=""/>
            <p:cNvPicPr/>
            <p:nvPr/>
          </p:nvPicPr>
          <p:blipFill>
            <a:blip r:embed="rId2"/>
            <a:stretch/>
          </p:blipFill>
          <p:spPr>
            <a:xfrm>
              <a:off x="272880" y="8318880"/>
              <a:ext cx="99720" cy="129240"/>
            </a:xfrm>
            <a:prstGeom prst="rect">
              <a:avLst/>
            </a:prstGeom>
            <a:ln>
              <a:noFill/>
            </a:ln>
          </p:spPr>
        </p:pic>
        <p:sp>
          <p:nvSpPr>
            <p:cNvPr id="41" name="CustomShape 2"/>
            <p:cNvSpPr/>
            <p:nvPr/>
          </p:nvSpPr>
          <p:spPr>
            <a:xfrm>
              <a:off x="399960" y="8320320"/>
              <a:ext cx="91080" cy="12600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42" name="object 38" descr=""/>
            <p:cNvPicPr/>
            <p:nvPr/>
          </p:nvPicPr>
          <p:blipFill>
            <a:blip r:embed="rId3"/>
            <a:stretch/>
          </p:blipFill>
          <p:spPr>
            <a:xfrm>
              <a:off x="517320" y="8318520"/>
              <a:ext cx="288720" cy="1292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3" name="object 39" descr=""/>
            <p:cNvPicPr/>
            <p:nvPr/>
          </p:nvPicPr>
          <p:blipFill>
            <a:blip r:embed="rId4"/>
            <a:stretch/>
          </p:blipFill>
          <p:spPr>
            <a:xfrm>
              <a:off x="830160" y="8318520"/>
              <a:ext cx="315720" cy="1292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4" name="object 40" descr=""/>
            <p:cNvPicPr/>
            <p:nvPr/>
          </p:nvPicPr>
          <p:blipFill>
            <a:blip r:embed="rId5"/>
            <a:stretch/>
          </p:blipFill>
          <p:spPr>
            <a:xfrm>
              <a:off x="1173960" y="8320680"/>
              <a:ext cx="106560" cy="1256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5" name="object 41" descr=""/>
            <p:cNvPicPr/>
            <p:nvPr/>
          </p:nvPicPr>
          <p:blipFill>
            <a:blip r:embed="rId6"/>
            <a:stretch/>
          </p:blipFill>
          <p:spPr>
            <a:xfrm>
              <a:off x="1307880" y="8320680"/>
              <a:ext cx="109440" cy="12744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46" name="CustomShape 3"/>
          <p:cNvSpPr/>
          <p:nvPr/>
        </p:nvSpPr>
        <p:spPr>
          <a:xfrm>
            <a:off x="3824640" y="165240"/>
            <a:ext cx="3426840" cy="186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>
            <a:noAutofit/>
          </a:bodyPr>
          <a:p>
            <a:pPr marL="439560" indent="-42408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 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endParaRPr b="0" lang="ru-RU" sz="2700" spc="-1" strike="noStrike">
              <a:latin typeface="Arial"/>
            </a:endParaRPr>
          </a:p>
          <a:p>
            <a:pPr marL="439560" indent="-42408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1800" spc="-1" strike="noStrike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b="1" lang="ru-RU" sz="1800" spc="-7" strike="noStrike">
                <a:solidFill>
                  <a:srgbClr val="ffffff"/>
                </a:solidFill>
                <a:latin typeface="Calibri"/>
                <a:ea typeface="DejaVu Sans"/>
              </a:rPr>
              <a:t> ИЮНЬ</a:t>
            </a:r>
            <a:br/>
            <a:r>
              <a:rPr b="1" lang="ru-RU" sz="1800" spc="-21" strike="noStrike">
                <a:solidFill>
                  <a:srgbClr val="ffffff"/>
                </a:solidFill>
                <a:latin typeface="Calibri"/>
                <a:ea typeface="DejaVu Sans"/>
              </a:rPr>
              <a:t>2026 года</a:t>
            </a:r>
            <a:endParaRPr b="0" lang="ru-RU" sz="1800" spc="-1" strike="noStrike">
              <a:latin typeface="Arial"/>
            </a:endParaRPr>
          </a:p>
        </p:txBody>
      </p:sp>
      <p:grpSp>
        <p:nvGrpSpPr>
          <p:cNvPr id="47" name="Group 4"/>
          <p:cNvGrpSpPr/>
          <p:nvPr/>
        </p:nvGrpSpPr>
        <p:grpSpPr>
          <a:xfrm>
            <a:off x="512280" y="489240"/>
            <a:ext cx="2514240" cy="979560"/>
            <a:chOff x="512280" y="489240"/>
            <a:chExt cx="2514240" cy="979560"/>
          </a:xfrm>
        </p:grpSpPr>
        <p:pic>
          <p:nvPicPr>
            <p:cNvPr id="48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5920" cy="953640"/>
            </a:xfrm>
            <a:prstGeom prst="rect">
              <a:avLst/>
            </a:prstGeom>
            <a:ln>
              <a:noFill/>
            </a:ln>
          </p:spPr>
        </p:pic>
        <p:sp>
          <p:nvSpPr>
            <p:cNvPr id="49" name="CustomShape 5"/>
            <p:cNvSpPr/>
            <p:nvPr/>
          </p:nvSpPr>
          <p:spPr>
            <a:xfrm>
              <a:off x="1577160" y="814680"/>
              <a:ext cx="291600" cy="18180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50" name="Group 6"/>
            <p:cNvGrpSpPr/>
            <p:nvPr/>
          </p:nvGrpSpPr>
          <p:grpSpPr>
            <a:xfrm>
              <a:off x="1917720" y="814680"/>
              <a:ext cx="444240" cy="147600"/>
              <a:chOff x="1917720" y="814680"/>
              <a:chExt cx="444240" cy="147600"/>
            </a:xfrm>
          </p:grpSpPr>
          <p:sp>
            <p:nvSpPr>
              <p:cNvPr id="51" name="CustomShape 7"/>
              <p:cNvSpPr/>
              <p:nvPr/>
            </p:nvSpPr>
            <p:spPr>
              <a:xfrm>
                <a:off x="1917720" y="814680"/>
                <a:ext cx="287280" cy="14760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52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7720" cy="146520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53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6240" cy="150120"/>
            </a:xfrm>
            <a:prstGeom prst="rect">
              <a:avLst/>
            </a:prstGeom>
            <a:ln>
              <a:noFill/>
            </a:ln>
          </p:spPr>
        </p:pic>
        <p:grpSp>
          <p:nvGrpSpPr>
            <p:cNvPr id="54" name="Group 8"/>
            <p:cNvGrpSpPr/>
            <p:nvPr/>
          </p:nvGrpSpPr>
          <p:grpSpPr>
            <a:xfrm>
              <a:off x="1762920" y="1051200"/>
              <a:ext cx="673920" cy="180000"/>
              <a:chOff x="1762920" y="1051200"/>
              <a:chExt cx="673920" cy="180000"/>
            </a:xfrm>
          </p:grpSpPr>
          <p:pic>
            <p:nvPicPr>
              <p:cNvPr id="55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19160" cy="14652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56" name="CustomShape 9"/>
              <p:cNvSpPr/>
              <p:nvPr/>
            </p:nvSpPr>
            <p:spPr>
              <a:xfrm>
                <a:off x="1917720" y="1051200"/>
                <a:ext cx="519120" cy="18000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57" name="Group 10"/>
            <p:cNvGrpSpPr/>
            <p:nvPr/>
          </p:nvGrpSpPr>
          <p:grpSpPr>
            <a:xfrm>
              <a:off x="2489040" y="1051560"/>
              <a:ext cx="287280" cy="146520"/>
              <a:chOff x="2489040" y="1051560"/>
              <a:chExt cx="287280" cy="146520"/>
            </a:xfrm>
          </p:grpSpPr>
          <p:pic>
            <p:nvPicPr>
              <p:cNvPr id="58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6360" cy="1465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59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7360" cy="14652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60" name="Group 11"/>
            <p:cNvGrpSpPr/>
            <p:nvPr/>
          </p:nvGrpSpPr>
          <p:grpSpPr>
            <a:xfrm>
              <a:off x="1556640" y="1284480"/>
              <a:ext cx="1469880" cy="184320"/>
              <a:chOff x="1556640" y="1284480"/>
              <a:chExt cx="1469880" cy="184320"/>
            </a:xfrm>
          </p:grpSpPr>
          <p:pic>
            <p:nvPicPr>
              <p:cNvPr id="61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39680" cy="1519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2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0920" cy="1519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3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6760" cy="1843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4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0920" cy="15192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65" name="CustomShape 12"/>
              <p:cNvSpPr/>
              <p:nvPr/>
            </p:nvSpPr>
            <p:spPr>
              <a:xfrm>
                <a:off x="2494080" y="1290960"/>
                <a:ext cx="135000" cy="14616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66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6680" cy="17784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7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4880" cy="146520"/>
              </a:xfrm>
              <a:prstGeom prst="rect">
                <a:avLst/>
              </a:prstGeom>
              <a:ln>
                <a:noFill/>
              </a:ln>
            </p:spPr>
          </p:pic>
        </p:grpSp>
      </p:grpSp>
      <p:sp>
        <p:nvSpPr>
          <p:cNvPr id="68" name="CustomShape 13"/>
          <p:cNvSpPr/>
          <p:nvPr/>
        </p:nvSpPr>
        <p:spPr>
          <a:xfrm>
            <a:off x="6324120" y="9724320"/>
            <a:ext cx="815400" cy="8550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9" name="CustomShape 14"/>
          <p:cNvSpPr/>
          <p:nvPr/>
        </p:nvSpPr>
        <p:spPr>
          <a:xfrm>
            <a:off x="6324120" y="801360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70" name="Table 15"/>
          <p:cNvGraphicFramePr/>
          <p:nvPr/>
        </p:nvGraphicFramePr>
        <p:xfrm>
          <a:off x="347040" y="1935360"/>
          <a:ext cx="7009920" cy="6782400"/>
        </p:xfrm>
        <a:graphic>
          <a:graphicData uri="http://schemas.openxmlformats.org/drawingml/2006/table">
            <a:tbl>
              <a:tblPr/>
              <a:tblGrid>
                <a:gridCol w="925920"/>
                <a:gridCol w="5467320"/>
                <a:gridCol w="617040"/>
              </a:tblGrid>
              <a:tr h="47268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9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9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9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9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83484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PT Sans"/>
                        </a:rPr>
                        <a:t>01.06.2026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PT Sans"/>
                        </a:rPr>
                        <a:t>понедельник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 Знакомство с Планом, запись на месяц.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2.Акция для  детей — инвалидов: «Дарим тепло и заботу».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Tahoma"/>
                        </a:rPr>
                        <a:t> </a:t>
                      </a: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  <a:ea typeface="Tahoma"/>
                        </a:rPr>
                        <a:t>3. Фестиваль детства (в Парке культуры)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11-00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13-00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15-00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944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PT Sans"/>
                        </a:rPr>
                        <a:t>02.06.2026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PT Sans"/>
                        </a:rPr>
                        <a:t>вторник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 Рисование  (По предварительной записи)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11-00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0428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PT Sans"/>
                        </a:rPr>
                        <a:t>03.06.026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PT Sans"/>
                        </a:rPr>
                        <a:t>среда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1.Экскурсионная поездка в Музей техники: «Крылья Победы» (г.В.Пышма)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08-00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solidFill>
                      <a:srgbClr val="d0d8e7"/>
                    </a:solidFill>
                  </a:tcPr>
                </a:tc>
              </a:tr>
              <a:tr h="66960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PT Sans"/>
                        </a:rPr>
                        <a:t>04.06.2026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PT Sans"/>
                        </a:rPr>
                        <a:t>четверг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T w="12240">
                      <a:solidFill>
                        <a:srgbClr val="ffffff"/>
                      </a:solidFill>
                    </a:lnT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2.Федеральный проект. Онлайн лекция от Российского Общества "Знание"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3. Квест с внуками : «Одуванчик» (парк Космос)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T w="12240">
                      <a:solidFill>
                        <a:srgbClr val="ffffff"/>
                      </a:solidFill>
                    </a:lnT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12-00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16-00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solidFill>
                      <a:srgbClr val="e9ecf3"/>
                    </a:solidFill>
                  </a:tcPr>
                </a:tc>
              </a:tr>
              <a:tr h="39420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PT Sans"/>
                        </a:rPr>
                        <a:t>05.06. 2026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PT Sans"/>
                        </a:rPr>
                        <a:t>пятница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1.Прогулка «День внука» (По предварительной записи)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11-00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7168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PT Sans"/>
                        </a:rPr>
                        <a:t>08.06.2026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PT Sans"/>
                        </a:rPr>
                        <a:t>понедельник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1.Территория здоровья» Скандинавская ходьба (встреча у Пешеходного моста).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2.Экскурсия «Театральное закулисье» (По предварительной записи) 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12-00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152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PT Sans"/>
                        </a:rPr>
                        <a:t>09.06.2026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PT Sans"/>
                        </a:rPr>
                        <a:t>вторник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 «С телефоном на ТЫ!» (По предварительной записи)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11-00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6672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PT Sans"/>
                        </a:rPr>
                        <a:t>10.06.2026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PT Sans"/>
                        </a:rPr>
                        <a:t>среда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 Квест «День России» (По предварительной записи)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10-00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9060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PT Sans"/>
                        </a:rPr>
                        <a:t>11.06.2026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PT Sans"/>
                        </a:rPr>
                        <a:t>четверг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 «Территория здоровья» Скандинавская ходьба (встреча у Пешеходного моста).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 Онлайн-лекция от РО "Знание": «Как сохранить здоровье летом?»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12-00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8580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15.06.2026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понедельник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1.Территория здоровья» Скандинавская ходьба (встреча у Пешеходного моста).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 Экскурсия «Центральная» (По предварительной записи)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11-00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8592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PT Sans"/>
                        </a:rPr>
                        <a:t>16.06.2026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PT Sans"/>
                        </a:rPr>
                        <a:t>вторник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 Рисование  (По предварительной записи)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11-00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5548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PT Sans"/>
                        </a:rPr>
                        <a:t>17.06.2026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PT Sans"/>
                        </a:rPr>
                        <a:t>среда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 «Движения в потоке» (Физкультурно- оздоровительная гимнастика).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 Литературная гостиная: «Великое призвание быть врачом: подвигу медиков посвящается».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08-00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11-00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ustomShape 1"/>
          <p:cNvSpPr/>
          <p:nvPr/>
        </p:nvSpPr>
        <p:spPr>
          <a:xfrm>
            <a:off x="6375240" y="793764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2" name="CustomShape 2"/>
          <p:cNvSpPr/>
          <p:nvPr/>
        </p:nvSpPr>
        <p:spPr>
          <a:xfrm>
            <a:off x="4822920" y="316800"/>
            <a:ext cx="2313000" cy="186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>
            <a:noAutofit/>
          </a:bodyPr>
          <a:p>
            <a:pPr marL="439560" indent="-42408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ЯНВАРЬ</a:t>
            </a:r>
            <a:br/>
            <a:r>
              <a:rPr b="1" lang="ru-RU" sz="2700" spc="-21" strike="noStrike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graphicFrame>
        <p:nvGraphicFramePr>
          <p:cNvPr id="73" name="Table 3"/>
          <p:cNvGraphicFramePr/>
          <p:nvPr/>
        </p:nvGraphicFramePr>
        <p:xfrm>
          <a:off x="392400" y="614160"/>
          <a:ext cx="6911640" cy="4479120"/>
        </p:xfrm>
        <a:graphic>
          <a:graphicData uri="http://schemas.openxmlformats.org/drawingml/2006/table">
            <a:tbl>
              <a:tblPr/>
              <a:tblGrid>
                <a:gridCol w="1113480"/>
                <a:gridCol w="5125680"/>
                <a:gridCol w="672840"/>
              </a:tblGrid>
              <a:tr h="32076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9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9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9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9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9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9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9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9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58104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PT Sans"/>
                        </a:rPr>
                        <a:t>18.06.2026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PT Sans"/>
                        </a:rPr>
                        <a:t>четверг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2.Федеральный проект. Онлайн лекция от Российского Общества "Знание" 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3. «Поем вместе»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08:30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12-00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13-00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188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Times New Roman"/>
                        </a:rPr>
                        <a:t>19.06.2026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Times New Roman"/>
                        </a:rPr>
                        <a:t>пятница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1.«Помощь СВО» (ЗАПИСЬ на 09-00, 11-00, 13-00) 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1796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22.06.2026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понедельник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1.Федеральный проект. Специальный эфир от  РО "Знание" : «День памяти и скорби — день начала ВОВ».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12-00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8104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PT Sans"/>
                        </a:rPr>
                        <a:t>23.06.2026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PT Sans"/>
                        </a:rPr>
                        <a:t>вторник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 С Союзом пенсионеров играем в настольный теннис, игры, боччу..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3.«Поем вместе»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11-00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13-00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1796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PT Sans"/>
                        </a:rPr>
                        <a:t>24.06.2026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PT Sans"/>
                        </a:rPr>
                        <a:t>среда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 «Движения в потоке» (Физкультурно- оздоровительная гимнастика)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 Литературная гостиная: «Опаленное войной детство»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11-00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8104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PT Sans"/>
                        </a:rPr>
                        <a:t>25.06.2026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PT Sans"/>
                        </a:rPr>
                        <a:t>четверг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2.Федеральный проект. Онлайн лекция от РО"Знание" 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3. Фильм от Русского географического общества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solidFill>
                      <a:srgbClr val="e9ecf3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12-00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12-00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solidFill>
                      <a:srgbClr val="e9ecf3"/>
                    </a:solidFill>
                  </a:tcPr>
                </a:tc>
              </a:tr>
              <a:tr h="41796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PT Sans"/>
                        </a:rPr>
                        <a:t>26.06.2026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PT Sans"/>
                        </a:rPr>
                        <a:t>пятница 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solidFill>
                      <a:srgbClr val="729fcf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   </a:t>
                      </a: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1.Прогулка с друзьями (По предварительной записи)  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solidFill>
                      <a:srgbClr val="729fcf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11-00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solidFill>
                      <a:srgbClr val="729fcf"/>
                    </a:solidFill>
                  </a:tcPr>
                </a:tc>
              </a:tr>
              <a:tr h="37188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000" spc="-1" strike="noStrike">
                          <a:latin typeface="Times New Roman"/>
                        </a:rPr>
                        <a:t>29.06.2026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Times New Roman"/>
                        </a:rPr>
                        <a:t>понедельник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solidFill>
                      <a:srgbClr val="729fcf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   </a:t>
                      </a: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1.«Помощь СВО» (ЗАПИСЬ на 09-00, 11-00, 13-00) 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solidFill>
                      <a:srgbClr val="729fcf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solidFill>
                      <a:srgbClr val="729fcf"/>
                    </a:solidFill>
                  </a:tcPr>
                </a:tc>
              </a:tr>
              <a:tr h="41796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000" spc="-1" strike="noStrike">
                          <a:latin typeface="Times New Roman"/>
                        </a:rPr>
                        <a:t>30.06.2026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latin typeface="Times New Roman"/>
                        </a:rPr>
                        <a:t>вторник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solidFill>
                      <a:srgbClr val="729fcf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   </a:t>
                      </a: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   </a:t>
                      </a: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 Консультация по пенсионной грамотности (По предварительной записи)  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solidFill>
                      <a:srgbClr val="729fcf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11-00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 marL="91440" marR="91440"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sp>
        <p:nvSpPr>
          <p:cNvPr id="74" name="CustomShape 4"/>
          <p:cNvSpPr/>
          <p:nvPr/>
        </p:nvSpPr>
        <p:spPr>
          <a:xfrm>
            <a:off x="97200" y="6566040"/>
            <a:ext cx="7359120" cy="353340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5" name="CustomShape 5"/>
          <p:cNvSpPr/>
          <p:nvPr/>
        </p:nvSpPr>
        <p:spPr>
          <a:xfrm>
            <a:off x="3286800" y="6032520"/>
            <a:ext cx="3960000" cy="1136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>
            <a:spAutoFit/>
          </a:bodyPr>
          <a:p>
            <a:pPr marL="12600" indent="1948680">
              <a:lnSpc>
                <a:spcPct val="113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        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Arial"/>
              </a:rPr>
              <a:t>четверг 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Arial"/>
              </a:rPr>
              <a:t>08:30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Arial"/>
              </a:rPr>
              <a:t>- 17:30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3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Arial"/>
              </a:rPr>
              <a:t>пятница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Arial"/>
              </a:rPr>
              <a:t>08:30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Arial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Arial"/>
              </a:rPr>
              <a:t>16:30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3000"/>
              </a:lnSpc>
              <a:spcBef>
                <a:spcPts val="99"/>
              </a:spcBef>
              <a:tabLst>
                <a:tab algn="l" pos="0"/>
              </a:tabLst>
            </a:pPr>
            <a:endParaRPr b="0" lang="ru-RU" sz="1600" spc="-1" strike="noStrike">
              <a:latin typeface="Arial"/>
            </a:endParaRPr>
          </a:p>
        </p:txBody>
      </p:sp>
      <p:grpSp>
        <p:nvGrpSpPr>
          <p:cNvPr id="76" name="Group 6"/>
          <p:cNvGrpSpPr/>
          <p:nvPr/>
        </p:nvGrpSpPr>
        <p:grpSpPr>
          <a:xfrm>
            <a:off x="257040" y="7709040"/>
            <a:ext cx="1144440" cy="129240"/>
            <a:chOff x="257040" y="7709040"/>
            <a:chExt cx="1144440" cy="129240"/>
          </a:xfrm>
        </p:grpSpPr>
        <p:pic>
          <p:nvPicPr>
            <p:cNvPr id="77" name="object 36" descr=""/>
            <p:cNvPicPr/>
            <p:nvPr/>
          </p:nvPicPr>
          <p:blipFill>
            <a:blip r:embed="rId1"/>
            <a:stretch/>
          </p:blipFill>
          <p:spPr>
            <a:xfrm>
              <a:off x="257040" y="7709040"/>
              <a:ext cx="99720" cy="129240"/>
            </a:xfrm>
            <a:prstGeom prst="rect">
              <a:avLst/>
            </a:prstGeom>
            <a:ln>
              <a:noFill/>
            </a:ln>
          </p:spPr>
        </p:pic>
        <p:sp>
          <p:nvSpPr>
            <p:cNvPr id="78" name="CustomShape 7"/>
            <p:cNvSpPr/>
            <p:nvPr/>
          </p:nvSpPr>
          <p:spPr>
            <a:xfrm>
              <a:off x="384120" y="7710840"/>
              <a:ext cx="91080" cy="12600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79" name="object 38" descr=""/>
            <p:cNvPicPr/>
            <p:nvPr/>
          </p:nvPicPr>
          <p:blipFill>
            <a:blip r:embed="rId2"/>
            <a:stretch/>
          </p:blipFill>
          <p:spPr>
            <a:xfrm>
              <a:off x="501480" y="7709040"/>
              <a:ext cx="288720" cy="1292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0" name="object 39" descr=""/>
            <p:cNvPicPr/>
            <p:nvPr/>
          </p:nvPicPr>
          <p:blipFill>
            <a:blip r:embed="rId3"/>
            <a:stretch/>
          </p:blipFill>
          <p:spPr>
            <a:xfrm>
              <a:off x="814320" y="7709040"/>
              <a:ext cx="315720" cy="1292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1" name="object 40" descr=""/>
            <p:cNvPicPr/>
            <p:nvPr/>
          </p:nvPicPr>
          <p:blipFill>
            <a:blip r:embed="rId4"/>
            <a:stretch/>
          </p:blipFill>
          <p:spPr>
            <a:xfrm>
              <a:off x="1158120" y="7710840"/>
              <a:ext cx="106560" cy="12564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2" name="object 41" descr=""/>
            <p:cNvPicPr/>
            <p:nvPr/>
          </p:nvPicPr>
          <p:blipFill>
            <a:blip r:embed="rId5"/>
            <a:stretch/>
          </p:blipFill>
          <p:spPr>
            <a:xfrm>
              <a:off x="1292040" y="7710840"/>
              <a:ext cx="109440" cy="12744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83" name="CustomShape 8"/>
          <p:cNvSpPr/>
          <p:nvPr/>
        </p:nvSpPr>
        <p:spPr>
          <a:xfrm>
            <a:off x="196920" y="8072640"/>
            <a:ext cx="4898520" cy="177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>
            <a:spAutoFit/>
          </a:bodyPr>
          <a:p>
            <a:pPr marL="12600">
              <a:lnSpc>
                <a:spcPct val="76000"/>
              </a:lnSpc>
              <a:spcBef>
                <a:spcPts val="1375"/>
              </a:spcBef>
            </a:pPr>
            <a:r>
              <a:rPr b="1" lang="ru-RU" sz="33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33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33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33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33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33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3300" spc="-1" strike="noStrike">
              <a:latin typeface="Arial"/>
            </a:endParaRPr>
          </a:p>
          <a:p>
            <a:pPr marL="12600">
              <a:lnSpc>
                <a:spcPts val="1429"/>
              </a:lnSpc>
              <a:spcBef>
                <a:spcPts val="1040"/>
              </a:spcBef>
            </a:pPr>
            <a:r>
              <a:rPr b="0" lang="ru-RU" sz="18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8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8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r>
              <a:rPr b="0" lang="ru-RU" sz="1800" spc="-12" strike="noStrike">
                <a:solidFill>
                  <a:srgbClr val="ffffff"/>
                </a:solidFill>
                <a:latin typeface="Calibri"/>
                <a:ea typeface="Tahoma"/>
              </a:rPr>
              <a:t>8(3439)32-67-20</a:t>
            </a:r>
            <a:endParaRPr b="0" lang="ru-RU" sz="1800" spc="-1" strike="noStrike">
              <a:latin typeface="Arial"/>
            </a:endParaRPr>
          </a:p>
          <a:p>
            <a:pPr marL="12600">
              <a:lnSpc>
                <a:spcPts val="1301"/>
              </a:lnSpc>
              <a:spcBef>
                <a:spcPts val="130"/>
              </a:spcBef>
            </a:pPr>
            <a:r>
              <a:rPr b="0" lang="ru-RU" sz="18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</a:t>
            </a:r>
            <a:r>
              <a:rPr b="0" lang="ru-RU" sz="1800" spc="-1" strike="noStrike">
                <a:solidFill>
                  <a:srgbClr val="ffffff"/>
                </a:solidFill>
                <a:latin typeface="Calibri"/>
                <a:ea typeface="Tahoma"/>
              </a:rPr>
              <a:t>г.Каменск- Уральский ул. Попова д.13, кабинет 301.</a:t>
            </a:r>
            <a:endParaRPr b="0" lang="ru-RU" sz="1800" spc="-1" strike="noStrike">
              <a:latin typeface="Arial"/>
            </a:endParaRPr>
          </a:p>
          <a:p>
            <a:pPr marL="126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Минеева Н.В., Усова Т.А.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84" name="CustomShape 9"/>
          <p:cNvSpPr/>
          <p:nvPr/>
        </p:nvSpPr>
        <p:spPr>
          <a:xfrm>
            <a:off x="6435000" y="740412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5" name="Рисунок 7" descr=""/>
          <p:cNvPicPr/>
          <p:nvPr/>
        </p:nvPicPr>
        <p:blipFill>
          <a:blip r:embed="rId6"/>
          <a:stretch/>
        </p:blipFill>
        <p:spPr>
          <a:xfrm>
            <a:off x="6482880" y="9164880"/>
            <a:ext cx="847800" cy="847800"/>
          </a:xfrm>
          <a:prstGeom prst="rect">
            <a:avLst/>
          </a:prstGeom>
          <a:ln>
            <a:noFill/>
          </a:ln>
        </p:spPr>
      </p:pic>
      <p:sp>
        <p:nvSpPr>
          <p:cNvPr id="86" name="CustomShape 10"/>
          <p:cNvSpPr/>
          <p:nvPr/>
        </p:nvSpPr>
        <p:spPr>
          <a:xfrm>
            <a:off x="6496200" y="8231400"/>
            <a:ext cx="914040" cy="708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>
            <a:spAutoFit/>
          </a:bodyPr>
          <a:p>
            <a:pPr marL="12600">
              <a:lnSpc>
                <a:spcPts val="799"/>
              </a:lnSpc>
              <a:spcBef>
                <a:spcPts val="261"/>
              </a:spcBef>
            </a:pPr>
            <a:r>
              <a:rPr b="0" lang="ru-RU" sz="800" spc="-1" strike="noStrike">
                <a:solidFill>
                  <a:srgbClr val="000000"/>
                </a:solidFill>
                <a:latin typeface="Calibri"/>
                <a:ea typeface="DejaVu Sans"/>
              </a:rPr>
              <a:t>Отделение Фонда 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spcBef>
                <a:spcPts val="261"/>
              </a:spcBef>
            </a:pPr>
            <a:r>
              <a:rPr b="0" lang="ru-RU" sz="800" spc="-1" strike="noStrike">
                <a:solidFill>
                  <a:srgbClr val="000000"/>
                </a:solidFill>
                <a:latin typeface="Calibri"/>
                <a:ea typeface="DejaVu Sans"/>
              </a:rPr>
              <a:t>и социального страхования 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spcBef>
                <a:spcPts val="261"/>
              </a:spcBef>
            </a:pPr>
            <a:r>
              <a:rPr b="0" lang="ru-RU" sz="800" spc="-1" strike="noStrike">
                <a:solidFill>
                  <a:srgbClr val="000000"/>
                </a:solidFill>
                <a:latin typeface="Calibri"/>
                <a:ea typeface="DejaVu Sans"/>
              </a:rPr>
              <a:t>по Свердловской области</a:t>
            </a:r>
            <a:endParaRPr b="0" lang="ru-RU" sz="800" spc="-1" strike="noStrike">
              <a:latin typeface="Arial"/>
            </a:endParaRPr>
          </a:p>
        </p:txBody>
      </p:sp>
      <p:pic>
        <p:nvPicPr>
          <p:cNvPr id="87" name="object 48" descr=""/>
          <p:cNvPicPr/>
          <p:nvPr/>
        </p:nvPicPr>
        <p:blipFill>
          <a:blip r:embed="rId7"/>
          <a:stretch/>
        </p:blipFill>
        <p:spPr>
          <a:xfrm>
            <a:off x="6542280" y="7556400"/>
            <a:ext cx="597960" cy="5130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Application>LibreOffice/6.4.7.2$Linux_X86_64 LibreOffice_project/155c490457025f32143219b3c36f6c1abf1f2442</Application>
  <Words>4984</Words>
  <Paragraphs>286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2025-12-23T03:41:00Z</dcterms:created>
  <dc:creator>Пользователь</dc:creator>
  <dc:description/>
  <dc:language>ru-RU</dc:language>
  <cp:lastModifiedBy/>
  <dcterms:modified xsi:type="dcterms:W3CDTF">2026-05-28T16:59:55Z</dcterms:modified>
  <cp:revision>111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reated">
    <vt:filetime>2025-11-10T09:00:00Z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0</vt:bool>
  </property>
  <property fmtid="{D5CDD505-2E9C-101B-9397-08002B2CF9AE}" pid="7" name="ICV">
    <vt:lpwstr/>
  </property>
  <property fmtid="{D5CDD505-2E9C-101B-9397-08002B2CF9AE}" pid="8" name="KSOProductBuildVer">
    <vt:lpwstr>1049-12.2.0.23196</vt:lpwstr>
  </property>
  <property fmtid="{D5CDD505-2E9C-101B-9397-08002B2CF9AE}" pid="9" name="LastSaved">
    <vt:filetime>2025-11-10T09:00:00Z</vt:filetime>
  </property>
  <property fmtid="{D5CDD505-2E9C-101B-9397-08002B2CF9AE}" pid="10" name="LinksUpToDate">
    <vt:bool>0</vt:bool>
  </property>
  <property fmtid="{D5CDD505-2E9C-101B-9397-08002B2CF9AE}" pid="11" name="MMClips">
    <vt:i4>0</vt:i4>
  </property>
  <property fmtid="{D5CDD505-2E9C-101B-9397-08002B2CF9AE}" pid="12" name="Notes">
    <vt:i4>0</vt:i4>
  </property>
  <property fmtid="{D5CDD505-2E9C-101B-9397-08002B2CF9AE}" pid="13" name="PresentationFormat">
    <vt:lpwstr>Произвольный</vt:lpwstr>
  </property>
  <property fmtid="{D5CDD505-2E9C-101B-9397-08002B2CF9AE}" pid="14" name="Producer">
    <vt:lpwstr>Adobe PDF Library 17.0</vt:lpwstr>
  </property>
  <property fmtid="{D5CDD505-2E9C-101B-9397-08002B2CF9AE}" pid="15" name="ScaleCrop">
    <vt:bool>0</vt:bool>
  </property>
  <property fmtid="{D5CDD505-2E9C-101B-9397-08002B2CF9AE}" pid="16" name="ShareDoc">
    <vt:bool>0</vt:bool>
  </property>
  <property fmtid="{D5CDD505-2E9C-101B-9397-08002B2CF9AE}" pid="17" name="Slides">
    <vt:i4>2</vt:i4>
  </property>
</Properties>
</file>