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2" r:id="rId3"/>
    <p:sldId id="264" r:id="rId4"/>
    <p:sldId id="259" r:id="rId5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258" y="-120"/>
      </p:cViewPr>
      <p:guideLst>
        <p:guide orient="horz" pos="2907"/>
        <p:guide pos="20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9830" y="107950"/>
            <a:ext cx="3732530" cy="1443355"/>
          </a:xfrm>
          <a:prstGeom prst="rect">
            <a:avLst/>
          </a:prstGeom>
        </p:spPr>
      </p:pic>
      <p:grpSp>
        <p:nvGrpSpPr>
          <p:cNvPr id="2" name="Группа 1"/>
          <p:cNvGrpSpPr/>
          <p:nvPr/>
        </p:nvGrpSpPr>
        <p:grpSpPr>
          <a:xfrm>
            <a:off x="272989" y="83186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3824605" y="165100"/>
            <a:ext cx="3430270" cy="11195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sz="1400" spc="-10" dirty="0"/>
              <a:t/>
            </a:r>
            <a:br>
              <a:rPr sz="1400" spc="-10" dirty="0"/>
            </a:br>
            <a:r>
              <a:rPr sz="1800" dirty="0"/>
              <a:t>НА</a:t>
            </a:r>
            <a:r>
              <a:rPr sz="1800" spc="-5" dirty="0"/>
              <a:t> </a:t>
            </a:r>
            <a:r>
              <a:rPr lang="ru-RU" sz="1800" spc="-5" dirty="0" smtClean="0"/>
              <a:t>ИЮНЬ</a:t>
            </a:r>
            <a:endParaRPr sz="1800" spc="-10" dirty="0"/>
          </a:p>
          <a:p>
            <a:pPr marR="5080" algn="r">
              <a:lnSpc>
                <a:spcPts val="2700"/>
              </a:lnSpc>
            </a:pPr>
            <a:r>
              <a:rPr sz="1800" spc="-20" dirty="0"/>
              <a:t>202</a:t>
            </a:r>
            <a:r>
              <a:rPr lang="ru-RU" sz="1800" spc="-20" dirty="0"/>
              <a:t>6 года</a:t>
            </a:r>
            <a:endParaRPr sz="1800" spc="-20" dirty="0"/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90532"/>
              </p:ext>
            </p:extLst>
          </p:nvPr>
        </p:nvGraphicFramePr>
        <p:xfrm>
          <a:off x="577850" y="1841500"/>
          <a:ext cx="6933565" cy="8091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8365"/>
                <a:gridCol w="4742815"/>
                <a:gridCol w="1302385"/>
              </a:tblGrid>
              <a:tr h="7245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Время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12471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Урок пенсионной грамотности.</a:t>
                      </a:r>
                    </a:p>
                    <a:p>
                      <a:pPr algn="just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Час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танцевальных  занятий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(группа ВИЗИТ).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  <a:p>
                      <a:pPr algn="just"/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11:00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13:00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112776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02.06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Час танцевальных  </a:t>
                      </a:r>
                      <a:r>
                        <a:rPr lang="ru-RU" sz="1400" dirty="0" smtClean="0">
                          <a:sym typeface="+mn-ea"/>
                        </a:rPr>
                        <a:t>занятий.</a:t>
                      </a:r>
                      <a:endParaRPr lang="ru-RU" sz="1400" dirty="0"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  <a:sym typeface="+mn-ea"/>
                        </a:rPr>
                        <a:t>Час здоровья. Адаптивная ЛФК </a:t>
                      </a:r>
                      <a:endParaRPr lang="ru-RU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Час </a:t>
                      </a:r>
                      <a:r>
                        <a:rPr lang="ru-RU" sz="1400" b="0" dirty="0">
                          <a:latin typeface="+mn-lt"/>
                          <a:cs typeface="Calibri Light"/>
                        </a:rPr>
                        <a:t>вокальных занятий  «Исеть».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11:00</a:t>
                      </a:r>
                    </a:p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12:00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13:30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1548765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03.06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Час театральных занятий. Репетиция театральной студии «Вдохновение».</a:t>
                      </a:r>
                      <a:endParaRPr lang="en-US" sz="1400" dirty="0" smtClean="0"/>
                    </a:p>
                    <a:p>
                      <a:pPr algn="just"/>
                      <a:r>
                        <a:rPr lang="ru-RU" sz="1400" baseline="0" dirty="0" smtClean="0"/>
                        <a:t>Круглый стол с участием представителя </a:t>
                      </a:r>
                      <a:r>
                        <a:rPr lang="ru-RU" sz="1400" baseline="0" dirty="0" err="1" smtClean="0"/>
                        <a:t>Роспотребнадзора</a:t>
                      </a:r>
                      <a:r>
                        <a:rPr lang="ru-RU" sz="1400" baseline="0" dirty="0" smtClean="0"/>
                        <a:t> «Читаем квитанцию на оплату коммунальном услуг». (приносим свои квитанции).</a:t>
                      </a:r>
                      <a:endParaRPr lang="en-US" sz="1400" baseline="0" dirty="0" smtClean="0"/>
                    </a:p>
                    <a:p>
                      <a:pPr algn="just"/>
                      <a:r>
                        <a:rPr lang="ru-RU" sz="1400" baseline="0" dirty="0" smtClean="0"/>
                        <a:t>Экскурсия в ботанический сад </a:t>
                      </a:r>
                      <a:r>
                        <a:rPr lang="ru-RU" sz="1400" baseline="0" dirty="0" smtClean="0"/>
                        <a:t> (по предварительной записи).</a:t>
                      </a:r>
                      <a:endParaRPr lang="ru-RU" sz="1400" dirty="0" smtClean="0"/>
                    </a:p>
                    <a:p>
                      <a:pPr algn="just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10:00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1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2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:00</a:t>
                      </a: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12-00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124714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cs typeface="Calibri"/>
                        </a:rPr>
                        <a:t>04.06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altLang="en-US" sz="1400" dirty="0" smtClean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Проект от ПАО Сбербанка</a:t>
                      </a:r>
                      <a:r>
                        <a:rPr lang="ru-RU" altLang="en-US" sz="1400" baseline="0" dirty="0" smtClean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 «Деменции нет» на тему: Питание.</a:t>
                      </a:r>
                      <a:endParaRPr lang="ru-RU" altLang="en-US" sz="1400" dirty="0" smtClean="0">
                        <a:solidFill>
                          <a:schemeClr val="tx1"/>
                        </a:solidFill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altLang="en-US" sz="1400" dirty="0" smtClean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Проект от СКБ Контур «Большая перемена».</a:t>
                      </a:r>
                    </a:p>
                    <a:p>
                      <a:pPr algn="just"/>
                      <a:r>
                        <a:rPr lang="ru-RU" altLang="en-US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Час танцевальных  занятий</a:t>
                      </a:r>
                      <a:r>
                        <a:rPr lang="ru-RU" altLang="en-US" sz="14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 (группа ВИЗИТ</a:t>
                      </a:r>
                      <a:r>
                        <a:rPr lang="ru-RU" altLang="en-US" sz="14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).</a:t>
                      </a:r>
                    </a:p>
                    <a:p>
                      <a:pPr algn="just"/>
                      <a:r>
                        <a:rPr lang="ru-RU" altLang="en-US" sz="14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Час когнитивных занятий.</a:t>
                      </a:r>
                      <a:endParaRPr lang="ru-RU" altLang="en-US" sz="1400" b="0" dirty="0" smtClean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altLang="en-US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Час здоровья. Адаптивная ЛФК .</a:t>
                      </a:r>
                    </a:p>
                    <a:p>
                      <a:pPr algn="just"/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r>
                        <a:rPr lang="ru-RU" sz="1400" dirty="0" smtClean="0"/>
                        <a:t>12:00</a:t>
                      </a:r>
                    </a:p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en-US" sz="1400" dirty="0" smtClean="0"/>
                    </a:p>
                    <a:p>
                      <a:pPr algn="ctr"/>
                      <a:r>
                        <a:rPr lang="ru-RU" sz="1400" dirty="0" smtClean="0"/>
                        <a:t>12:00</a:t>
                      </a:r>
                    </a:p>
                    <a:p>
                      <a:pPr algn="ctr"/>
                      <a:r>
                        <a:rPr lang="en-US" sz="1400" dirty="0" smtClean="0"/>
                        <a:t>15-00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139509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cs typeface="Calibri"/>
                        </a:rPr>
                        <a:t>05.06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aseline="0" dirty="0" smtClean="0">
                          <a:sym typeface="+mn-ea"/>
                        </a:rPr>
                        <a:t>Игра в </a:t>
                      </a:r>
                      <a:r>
                        <a:rPr lang="ru-RU" sz="1400" baseline="0" dirty="0" err="1" smtClean="0">
                          <a:sym typeface="+mn-ea"/>
                        </a:rPr>
                        <a:t>дартс</a:t>
                      </a:r>
                      <a:r>
                        <a:rPr lang="ru-RU" sz="1400" baseline="0" dirty="0" smtClean="0">
                          <a:sym typeface="+mn-ea"/>
                        </a:rPr>
                        <a:t>. Шахматы и шашки.</a:t>
                      </a:r>
                    </a:p>
                    <a:p>
                      <a:pPr algn="just"/>
                      <a:r>
                        <a:rPr lang="ru-RU" sz="1400" dirty="0" smtClean="0"/>
                        <a:t>Пушкинский день. (День русского языка).Литературная гостиная.</a:t>
                      </a:r>
                    </a:p>
                    <a:p>
                      <a:pPr algn="just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</a:p>
                    <a:p>
                      <a:pPr algn="ctr"/>
                      <a:r>
                        <a:rPr lang="ru-RU" sz="1400" dirty="0" smtClean="0"/>
                        <a:t>12:00</a:t>
                      </a:r>
                    </a:p>
                    <a:p>
                      <a:pPr algn="ctr"/>
                      <a:endParaRPr lang="ru-RU" sz="1400" dirty="0" smtClean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58079" y="81662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000323"/>
              </p:ext>
            </p:extLst>
          </p:nvPr>
        </p:nvGraphicFramePr>
        <p:xfrm>
          <a:off x="358140" y="88900"/>
          <a:ext cx="6943725" cy="8312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850"/>
                <a:gridCol w="4679315"/>
                <a:gridCol w="1305560"/>
              </a:tblGrid>
              <a:tr h="68262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103060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cs typeface="Calibri"/>
                        </a:rPr>
                        <a:t>08.06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Час танцевальных  </a:t>
                      </a:r>
                      <a:r>
                        <a:rPr lang="ru-RU" sz="1400" dirty="0" smtClean="0">
                          <a:sym typeface="+mn-ea"/>
                        </a:rPr>
                        <a:t>занятий</a:t>
                      </a:r>
                      <a:r>
                        <a:rPr lang="ru-RU" sz="1400" baseline="0" dirty="0" smtClean="0">
                          <a:sym typeface="+mn-ea"/>
                        </a:rPr>
                        <a:t> (ВИЗИТ)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 smtClean="0">
                          <a:cs typeface="Calibri Light"/>
                          <a:sym typeface="+mn-ea"/>
                        </a:rPr>
                        <a:t>Экскурсия в ХРАМ «Большой</a:t>
                      </a:r>
                      <a:r>
                        <a:rPr lang="ru-RU" sz="1400" baseline="0" dirty="0" smtClean="0">
                          <a:cs typeface="Calibri Light"/>
                          <a:sym typeface="+mn-ea"/>
                        </a:rPr>
                        <a:t> </a:t>
                      </a:r>
                      <a:r>
                        <a:rPr lang="ru-RU" sz="1400" baseline="0" dirty="0" err="1" smtClean="0">
                          <a:cs typeface="Calibri Light"/>
                          <a:sym typeface="+mn-ea"/>
                        </a:rPr>
                        <a:t>Злотаус</a:t>
                      </a:r>
                      <a:r>
                        <a:rPr lang="ru-RU" sz="1400" baseline="0" dirty="0" smtClean="0">
                          <a:cs typeface="Calibri Light"/>
                          <a:sym typeface="+mn-ea"/>
                        </a:rPr>
                        <a:t>».</a:t>
                      </a:r>
                      <a:endParaRPr lang="ru-RU" sz="1400" dirty="0" smtClean="0">
                        <a:cs typeface="Calibri Light"/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 smtClean="0">
                          <a:cs typeface="Calibri Light"/>
                          <a:sym typeface="+mn-ea"/>
                        </a:rPr>
                        <a:t>Час </a:t>
                      </a:r>
                      <a:r>
                        <a:rPr lang="ru-RU" sz="1400" dirty="0">
                          <a:cs typeface="Calibri Light"/>
                          <a:sym typeface="+mn-ea"/>
                        </a:rPr>
                        <a:t>вокальных занятий  «Исеть».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здоровья. Адаптивная ЛФК 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algn="just"/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</a:p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13:30</a:t>
                      </a:r>
                    </a:p>
                    <a:p>
                      <a:pPr algn="ctr"/>
                      <a:r>
                        <a:rPr lang="ru-RU" sz="1400" dirty="0"/>
                        <a:t>15:00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52133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cs typeface="Calibri"/>
                        </a:rPr>
                        <a:t>09.06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Концерт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, посвященный Дню России (выступление участников ЦОСП).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12:00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3949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cs typeface="Calibri"/>
                        </a:rPr>
                        <a:t>10.06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Час театральных занятий. Репетиция театральной студии «Вдохновение».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Проект ПАО Сбербанка «Деменции нет на тему: физическая активность.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Федеральный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проект.</a:t>
                      </a:r>
                    </a:p>
                    <a:p>
                      <a:r>
                        <a:rPr lang="ru-RU" sz="1400" dirty="0">
                          <a:sym typeface="+mn-ea"/>
                        </a:rPr>
                        <a:t>Час здоровья. Адаптивная ЛФК 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10:00</a:t>
                      </a: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11:00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12:00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15:00</a:t>
                      </a:r>
                      <a:endParaRPr lang="ru-RU" sz="1400" dirty="0"/>
                    </a:p>
                  </a:txBody>
                  <a:tcPr/>
                </a:tc>
              </a:tr>
              <a:tr h="62611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cs typeface="Calibri"/>
                        </a:rPr>
                        <a:t>11.06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Федеральный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sym typeface="+mn-ea"/>
                        </a:rPr>
                        <a:t> проект «Здоровое долголетие» Тема: «Как сохранить здоровье летом?»</a:t>
                      </a:r>
                      <a:endParaRPr lang="en-US" sz="1400" dirty="0" smtClean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Час танцевальных  занятий (ВИЗИТ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)</a:t>
                      </a:r>
                    </a:p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Час когнитивных занятий.</a:t>
                      </a:r>
                      <a:endParaRPr lang="ru-RU" sz="1400" dirty="0" smtClean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Час здоровья. Адаптивная ЛФК .</a:t>
                      </a:r>
                    </a:p>
                    <a:p>
                      <a:pPr algn="just"/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</a:p>
                    <a:p>
                      <a:pPr algn="ctr"/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en-US" sz="1400" dirty="0" smtClean="0"/>
                    </a:p>
                    <a:p>
                      <a:pPr algn="ctr"/>
                      <a:r>
                        <a:rPr lang="ru-RU" sz="1400" dirty="0" smtClean="0"/>
                        <a:t>14:00</a:t>
                      </a:r>
                    </a:p>
                    <a:p>
                      <a:pPr algn="ctr"/>
                      <a:r>
                        <a:rPr lang="en-US" sz="1400" dirty="0" smtClean="0"/>
                        <a:t>15-00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116014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cs typeface="Calibri"/>
                        </a:rPr>
                        <a:t>15.06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Час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пенсионной грамотности. Индивидуальное консультирование по пенсионному и социальному обеспечению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.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Час танцевальных  занятий (ВИЗИТ)</a:t>
                      </a:r>
                    </a:p>
                    <a:p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</a:p>
                  </a:txBody>
                  <a:tcPr/>
                </a:tc>
              </a:tr>
              <a:tr h="119634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cs typeface="Calibri"/>
                        </a:rPr>
                        <a:t>16.06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Час танцевальных  занятий.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вокальных занятий  «Исеть».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здоровья. Адаптивная ЛФК 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algn="just"/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11:00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13:30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58079" y="81662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45346"/>
              </p:ext>
            </p:extLst>
          </p:nvPr>
        </p:nvGraphicFramePr>
        <p:xfrm>
          <a:off x="314960" y="698500"/>
          <a:ext cx="7054215" cy="7637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7575"/>
                <a:gridCol w="4831715"/>
                <a:gridCol w="1304925"/>
              </a:tblGrid>
              <a:tr h="72263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179070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cs typeface="Calibri"/>
                        </a:rPr>
                        <a:t>17.06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Час театральных занятий.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Репетиция театральной студии «Вдохновение».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Встреча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с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</a:rPr>
                        <a:t>нутрициологом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-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</a:rPr>
                        <a:t>диетолом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Портнягиной М. на тему: «Все про зрение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».</a:t>
                      </a:r>
                    </a:p>
                    <a:p>
                      <a:pPr algn="just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Литературный сало: Я научилась просто, мудро жить, посвященный русской поэтессе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</a:rPr>
                        <a:t>А.Ахматовой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</a:rPr>
                        <a:t>Биб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-ка им. Герцена</a:t>
                      </a:r>
                      <a:endParaRPr lang="en-US" sz="1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Макраме . Вязание сумки-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</a:rPr>
                        <a:t>шопера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algn="just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10:00</a:t>
                      </a: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12:00</a:t>
                      </a: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15:00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1567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cs typeface="Calibri"/>
                        </a:rPr>
                        <a:t>18.06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Час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танцевальных занятий «Визит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».</a:t>
                      </a:r>
                    </a:p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Час когнитивных занятий.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Час здоровья. Адаптивная ЛФК 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algn="just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 smtClean="0"/>
                        <a:t>14:00</a:t>
                      </a:r>
                    </a:p>
                    <a:p>
                      <a:pPr algn="ctr"/>
                      <a:r>
                        <a:rPr lang="ru-RU" sz="1400" dirty="0" smtClean="0"/>
                        <a:t>15:00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91122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cs typeface="Calibri"/>
                        </a:rPr>
                        <a:t>19.06</a:t>
                      </a:r>
                      <a:endParaRPr lang="ru-RU" sz="1400" b="1" spc="-1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sym typeface="+mn-ea"/>
                        </a:rPr>
                        <a:t>Пешая прогулка по «Красной линии» (историческому центру г. Екатеринбурга).</a:t>
                      </a:r>
                    </a:p>
                    <a:p>
                      <a:endParaRPr lang="ru-RU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11:00</a:t>
                      </a:r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123888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cs typeface="Calibri"/>
                        </a:rPr>
                        <a:t>22.06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Федеральный проект  РО «Знание»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sym typeface="+mn-ea"/>
                        </a:rPr>
                        <a:t> «Память пылающих лет: Путь к Победе»</a:t>
                      </a:r>
                      <a:endParaRPr lang="ru-RU" sz="1400" dirty="0" smtClean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sym typeface="+mn-ea"/>
                        </a:rPr>
                        <a:t>Час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танцевальных занятий «Визит».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dirty="0">
                          <a:sym typeface="+mn-ea"/>
                        </a:rPr>
                        <a:t>Помощь СВО.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  <a:p>
                      <a:pPr algn="just"/>
                      <a:r>
                        <a:rPr lang="ru-RU" sz="1400" dirty="0" smtClean="0">
                          <a:cs typeface="Calibri Light"/>
                          <a:sym typeface="+mn-ea"/>
                        </a:rPr>
                        <a:t>Путешествуем по России. Показ документального фильма предоставленного Русским географическим обществом.</a:t>
                      </a:r>
                    </a:p>
                    <a:p>
                      <a:pPr algn="just"/>
                      <a:endParaRPr lang="ru-RU" sz="1400" b="0" dirty="0">
                        <a:solidFill>
                          <a:srgbClr val="FF0000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</a:p>
                    <a:p>
                      <a:pPr algn="ctr"/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 smtClean="0"/>
                        <a:t>14:00</a:t>
                      </a:r>
                    </a:p>
                    <a:p>
                      <a:pPr algn="ctr"/>
                      <a:r>
                        <a:rPr lang="ru-RU" sz="1400" dirty="0" smtClean="0"/>
                        <a:t>15:00</a:t>
                      </a:r>
                      <a:endParaRPr lang="ru-RU" sz="1400" dirty="0"/>
                    </a:p>
                  </a:txBody>
                  <a:tcPr/>
                </a:tc>
              </a:tr>
              <a:tr h="146177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cs typeface="Calibri"/>
                        </a:rPr>
                        <a:t>23.06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sym typeface="+mn-ea"/>
                        </a:rPr>
                        <a:t>Час танцевальных  занятий.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вокальных занятий  «Исеть».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здоровья. Адаптивная ЛФК 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algn="just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ym typeface="+mn-ea"/>
                        </a:rPr>
                        <a:t>11:00</a:t>
                      </a:r>
                    </a:p>
                    <a:p>
                      <a:pPr algn="ctr"/>
                      <a:r>
                        <a:rPr lang="ru-RU" sz="1400" dirty="0"/>
                        <a:t>13:30</a:t>
                      </a:r>
                    </a:p>
                    <a:p>
                      <a:pPr algn="ctr"/>
                      <a:r>
                        <a:rPr lang="ru-RU" sz="1400" dirty="0" smtClean="0"/>
                        <a:t>1</a:t>
                      </a:r>
                      <a:r>
                        <a:rPr lang="en-US" sz="1400" dirty="0" smtClean="0"/>
                        <a:t>2</a:t>
                      </a:r>
                      <a:r>
                        <a:rPr lang="ru-RU" sz="1400" dirty="0" smtClean="0"/>
                        <a:t>:00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вал 15"/>
          <p:cNvSpPr/>
          <p:nvPr/>
        </p:nvSpPr>
        <p:spPr>
          <a:xfrm>
            <a:off x="637540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521384"/>
              </p:ext>
            </p:extLst>
          </p:nvPr>
        </p:nvGraphicFramePr>
        <p:xfrm>
          <a:off x="478790" y="914401"/>
          <a:ext cx="6903720" cy="6387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3920"/>
                <a:gridCol w="4721860"/>
                <a:gridCol w="1297940"/>
              </a:tblGrid>
              <a:tr h="65570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1269826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cs typeface="Calibri"/>
                        </a:rPr>
                        <a:t>24.06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ym typeface="+mn-ea"/>
                        </a:rPr>
                        <a:t>Час театральных занятий. Репетиция театральной студии «Вдохновение».</a:t>
                      </a:r>
                    </a:p>
                    <a:p>
                      <a:pPr algn="just"/>
                      <a:r>
                        <a:rPr lang="ru-RU" sz="1400" dirty="0" smtClean="0">
                          <a:sym typeface="+mn-ea"/>
                        </a:rPr>
                        <a:t>Клуб </a:t>
                      </a:r>
                      <a:r>
                        <a:rPr lang="ru-RU" sz="1400" dirty="0">
                          <a:sym typeface="+mn-ea"/>
                        </a:rPr>
                        <a:t>настольных игр «Ваш ход» (шашки, шахматы, лото, домино).</a:t>
                      </a:r>
                    </a:p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Макраме. Вязание сумки –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шопера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10:00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15:00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8608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25.06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 smtClean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Федеральный </a:t>
                      </a:r>
                      <a:r>
                        <a:rPr lang="ru-RU" altLang="en-US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проект</a:t>
                      </a:r>
                      <a:r>
                        <a:rPr lang="ru-RU" altLang="en-US" sz="1400" dirty="0" smtClean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Час танцевальных занятий «Визит</a:t>
                      </a:r>
                      <a:r>
                        <a:rPr lang="ru-RU" altLang="en-US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».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Час когнитивных занятий.</a:t>
                      </a:r>
                      <a:endParaRPr lang="ru-RU" altLang="en-US" sz="1400" b="0" dirty="0" smtClean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 smtClean="0">
                          <a:sym typeface="+mn-ea"/>
                        </a:rPr>
                        <a:t>Час </a:t>
                      </a:r>
                      <a:r>
                        <a:rPr lang="ru-RU" sz="1400" dirty="0">
                          <a:sym typeface="+mn-ea"/>
                        </a:rPr>
                        <a:t>здоровья. Адаптивная ЛФК 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400" b="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15:00</a:t>
                      </a:r>
                      <a:endParaRPr lang="ru-RU" sz="1400" b="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109208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26.06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cs typeface="Calibri Light"/>
                          <a:sym typeface="+mn-ea"/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cs typeface="Calibri Light"/>
                          <a:sym typeface="+mn-ea"/>
                        </a:rPr>
                        <a:t>Пешая прогулка на каменные палатки.</a:t>
                      </a:r>
                      <a:endParaRPr lang="ru-RU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11:00</a:t>
                      </a:r>
                    </a:p>
                    <a:p>
                      <a:pPr algn="ctr"/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109208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29.06.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Игра в 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дартс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. Шахматы и 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щащки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Час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танцевальных занятий «Визит».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11:00</a:t>
                      </a: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13:00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109208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30.06.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Час танцевальных занятий 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Час здоровья. Адаптивная ЛФК 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11:00</a:t>
                      </a: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r>
                        <a:rPr lang="en-US" sz="1400" b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r>
                        <a:rPr lang="ru-RU" sz="1400" b="0" smtClean="0">
                          <a:solidFill>
                            <a:schemeClr val="tx1"/>
                          </a:solidFill>
                          <a:latin typeface="+mn-lt"/>
                        </a:rPr>
                        <a:t>:00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object 35"/>
          <p:cNvSpPr/>
          <p:nvPr/>
        </p:nvSpPr>
        <p:spPr>
          <a:xfrm>
            <a:off x="97155" y="6565900"/>
            <a:ext cx="7362825" cy="353695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2647950" y="7251700"/>
            <a:ext cx="4145280" cy="11513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kumimoji="0" sz="1600" b="1" i="0" u="none" strike="noStrike" kern="0" cap="none" spc="-10" normalizeH="0" baseline="0" noProof="1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четверг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</a:p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kumimoji="0" lang="ru-RU" altLang="en-US" sz="1600" b="1" i="0" u="none" strike="noStrike" kern="0" cap="none" spc="-10" normalizeH="0" baseline="0" noProof="1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                        </a:t>
            </a:r>
            <a:r>
              <a:rPr kumimoji="0" sz="1600" b="1" i="0" u="none" strike="noStrike" kern="0" cap="none" spc="-10" normalizeH="0" baseline="0" noProof="1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пятница</a:t>
            </a:r>
            <a:r>
              <a:rPr kumimoji="0" lang="ru-RU" altLang="en-US" sz="1600" b="1" i="0" u="none" strike="noStrike" kern="0" cap="none" spc="-10" normalizeH="0" baseline="0" noProof="1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0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8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1</a:t>
            </a:r>
            <a:r>
              <a:rPr lang="ru-RU" altLang="en-US"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6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endParaRPr kumimoji="0" sz="1600" b="1" i="0" u="none" strike="noStrike" kern="0" cap="none" spc="-10" normalizeH="0" baseline="0" noProof="1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kumimoji="0" lang="ru-RU" altLang="en-US" sz="1600" b="1" i="0" u="none" strike="noStrike" kern="0" cap="none" spc="-10" normalizeH="0" baseline="0" noProof="1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257114" y="7709090"/>
            <a:ext cx="1147890" cy="132842"/>
            <a:chOff x="644464" y="8176450"/>
            <a:chExt cx="1147890" cy="132842"/>
          </a:xfrm>
        </p:grpSpPr>
        <p:pic>
          <p:nvPicPr>
            <p:cNvPr id="18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19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21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22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23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24" name="object 43"/>
          <p:cNvSpPr txBox="1"/>
          <p:nvPr/>
        </p:nvSpPr>
        <p:spPr>
          <a:xfrm>
            <a:off x="196850" y="8072755"/>
            <a:ext cx="4902200" cy="162877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6000"/>
              </a:lnSpc>
              <a:spcBef>
                <a:spcPts val="1375"/>
              </a:spcBef>
            </a:pPr>
            <a:r>
              <a:rPr sz="33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3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3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3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1300" dirty="0">
              <a:solidFill>
                <a:srgbClr val="FFFFFF"/>
              </a:solidFill>
              <a:latin typeface="Calibri"/>
              <a:cs typeface="Calibri"/>
              <a:sym typeface="+mn-ea"/>
            </a:endParaRPr>
          </a:p>
          <a:p>
            <a:pPr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контакты:</a:t>
            </a:r>
            <a:r>
              <a:rPr lang="ru-RU" altLang="en-US" sz="1300" spc="-1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 371-02-11</a:t>
            </a:r>
            <a:endParaRPr sz="1300" dirty="0">
              <a:latin typeface="Calibri"/>
              <a:cs typeface="Calibri"/>
            </a:endParaRPr>
          </a:p>
          <a:p>
            <a:pPr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Адрес: г.Екатеринбург, ул.Вайнера д.26, каб. 304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ФИО Мальцева Ирина Серафимовна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435092" y="74041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" name="Рисунок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715" y="9164955"/>
            <a:ext cx="851535" cy="851535"/>
          </a:xfrm>
          <a:prstGeom prst="rect">
            <a:avLst/>
          </a:prstGeom>
        </p:spPr>
      </p:pic>
      <p:sp>
        <p:nvSpPr>
          <p:cNvPr id="52" name="object 45"/>
          <p:cNvSpPr txBox="1"/>
          <p:nvPr/>
        </p:nvSpPr>
        <p:spPr>
          <a:xfrm>
            <a:off x="6496044" y="8231555"/>
            <a:ext cx="917575" cy="91948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Отделение Фонда пенсионного</a:t>
            </a: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и социального страхования РФ</a:t>
            </a: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по Свердловской области</a:t>
            </a:r>
          </a:p>
        </p:txBody>
      </p:sp>
      <p:pic>
        <p:nvPicPr>
          <p:cNvPr id="53" name="object 4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542456" y="7556334"/>
            <a:ext cx="601642" cy="5165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632</Words>
  <Application>Microsoft Office PowerPoint</Application>
  <PresentationFormat>Произвольный</PresentationFormat>
  <Paragraphs>189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МЕРОПРИЯТИЯ  НА ИЮНЬ 2026 года</vt:lpstr>
      <vt:lpstr>Презентация PowerPoint</vt:lpstr>
      <vt:lpstr>Презентация PowerPoint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Леонтьева Юлия Николаевна</cp:lastModifiedBy>
  <cp:revision>394</cp:revision>
  <dcterms:created xsi:type="dcterms:W3CDTF">2026-04-23T04:07:17Z</dcterms:created>
  <dcterms:modified xsi:type="dcterms:W3CDTF">2026-05-27T11:42:13Z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2025-11-15T04:00:00Z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2025-11-15T04:00:00Z</vt:filetime>
  </property>
  <property fmtid="{D5CDD505-2E9C-101B-9397-08002B2CF9AE}" pid="5" name="Producer">
    <vt:lpwstr>Adobe PDF Library 17.0</vt:lpwstr>
  </property>
  <property fmtid="{D5CDD505-2E9C-101B-9397-08002B2CF9AE}" pid="6" name="ICV">
    <vt:lpwstr/>
  </property>
  <property fmtid="{D5CDD505-2E9C-101B-9397-08002B2CF9AE}" pid="7" name="KSOProductBuildVer">
    <vt:lpwstr>1049-11.1.0.11723</vt:lpwstr>
  </property>
</Properties>
</file>