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Relationship Id="rId9" Type="http://schemas.openxmlformats.org/officeDocument/2006/relationships/image" Target="../media/image27.png"/><Relationship Id="rId10" Type="http://schemas.openxmlformats.org/officeDocument/2006/relationships/image" Target="../media/image28.png"/><Relationship Id="rId11" Type="http://schemas.openxmlformats.org/officeDocument/2006/relationships/image" Target="../media/image29.png"/><Relationship Id="rId12" Type="http://schemas.openxmlformats.org/officeDocument/2006/relationships/image" Target="../media/image30.png"/><Relationship Id="rId13" Type="http://schemas.openxmlformats.org/officeDocument/2006/relationships/image" Target="../media/image31.png"/><Relationship Id="rId1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2.png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png"/><Relationship Id="rId7" Type="http://schemas.openxmlformats.org/officeDocument/2006/relationships/image" Target="../media/image38.png"/><Relationship Id="rId8" Type="http://schemas.openxmlformats.org/officeDocument/2006/relationships/image" Target="../media/image39.png"/><Relationship Id="rId9" Type="http://schemas.openxmlformats.org/officeDocument/2006/relationships/image" Target="../media/image40.png"/><Relationship Id="rId10" Type="http://schemas.openxmlformats.org/officeDocument/2006/relationships/image" Target="../media/image41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20" Type="http://schemas.openxmlformats.org/officeDocument/2006/relationships/image" Target="../media/image51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grpSp>
        <p:nvGrpSpPr>
          <p:cNvPr id="39" name="Группа 4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40" name="object 47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1" name="object 69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2" name="object 7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7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7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7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642200" y="316800"/>
            <a:ext cx="2493720" cy="18637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 ИЮНЬ</a:t>
            </a:r>
            <a:br/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47" name="object 77"/>
          <p:cNvSpPr/>
          <p:nvPr/>
        </p:nvSpPr>
        <p:spPr>
          <a:xfrm>
            <a:off x="6123240" y="8786520"/>
            <a:ext cx="9140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18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Свердловской</a:t>
            </a:r>
            <a:r>
              <a:rPr b="0" lang="ru-RU" sz="800" spc="47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48" name="Группа 5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49" name="object 7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79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1" name="object 80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52" name="object 81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3" name="object 8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8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84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56" name="object 8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86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58" name="object 87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59" name="object 8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8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90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62" name="object 9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9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9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9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95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67" name="object 9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9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3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Овал 2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1" name="Таблица 1"/>
          <p:cNvGraphicFramePr/>
          <p:nvPr/>
        </p:nvGraphicFramePr>
        <p:xfrm>
          <a:off x="504360" y="1859040"/>
          <a:ext cx="6321240" cy="6724080"/>
        </p:xfrm>
        <a:graphic>
          <a:graphicData uri="http://schemas.openxmlformats.org/drawingml/2006/table">
            <a:tbl>
              <a:tblPr/>
              <a:tblGrid>
                <a:gridCol w="784800"/>
                <a:gridCol w="4465800"/>
                <a:gridCol w="1071000"/>
              </a:tblGrid>
              <a:tr h="6296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61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01.06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«Сказочный знаток» (квиз-игра).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02.06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«Песни от всей души» (вокальный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51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03.06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Обучение пенсионной и финансовой грамотности + индивидуальное консультирование по пенсионным и социальным вопроса.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51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04.06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Федеральный проект.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10:30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60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05.06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«Ты- Мне, Я-Тебе!»  (настольный теннис).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«Извините, бассейн зовет» (посещение плавательного бассейна).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14:00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1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08.06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«Танцуют все!» (танцевальный кружок)..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51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09.06.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«Профилактика мошенничества в отношении граждан пожилого возраста» (информационная встреча с представителем МВД).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02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10.06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Обучение компьютерной грамотности (обязательно записываться)..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 descr=""/>
          <p:cNvPicPr/>
          <p:nvPr/>
        </p:nvPicPr>
        <p:blipFill>
          <a:blip r:embed="rId1"/>
          <a:stretch/>
        </p:blipFill>
        <p:spPr>
          <a:xfrm>
            <a:off x="3783960" y="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714200" y="192960"/>
            <a:ext cx="2488320" cy="18637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 ИЮНЬ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br/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 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74" name="object 77"/>
          <p:cNvSpPr/>
          <p:nvPr/>
        </p:nvSpPr>
        <p:spPr>
          <a:xfrm>
            <a:off x="6123240" y="8786520"/>
            <a:ext cx="9140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18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Свердловс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кой</a:t>
            </a:r>
            <a:r>
              <a:rPr b="0" lang="ru-RU" sz="800" spc="47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75" name="Группа 5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76" name="object 78" descr=""/>
            <p:cNvPicPr/>
            <p:nvPr/>
          </p:nvPicPr>
          <p:blipFill>
            <a:blip r:embed="rId2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7" name="object 79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78" name="object 80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79" name="object 81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80" name="object 82" descr=""/>
              <p:cNvPicPr/>
              <p:nvPr/>
            </p:nvPicPr>
            <p:blipFill>
              <a:blip r:embed="rId3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81" name="object 83" descr=""/>
            <p:cNvPicPr/>
            <p:nvPr/>
          </p:nvPicPr>
          <p:blipFill>
            <a:blip r:embed="rId4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82" name="object 84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83" name="object 85" descr=""/>
              <p:cNvPicPr/>
              <p:nvPr/>
            </p:nvPicPr>
            <p:blipFill>
              <a:blip r:embed="rId5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4" name="object 86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85" name="object 87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86" name="object 88" descr=""/>
              <p:cNvPicPr/>
              <p:nvPr/>
            </p:nvPicPr>
            <p:blipFill>
              <a:blip r:embed="rId6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87" name="object 89" descr=""/>
              <p:cNvPicPr/>
              <p:nvPr/>
            </p:nvPicPr>
            <p:blipFill>
              <a:blip r:embed="rId7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88" name="object 90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89" name="object 91" descr=""/>
              <p:cNvPicPr/>
              <p:nvPr/>
            </p:nvPicPr>
            <p:blipFill>
              <a:blip r:embed="rId8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0" name="object 92" descr=""/>
              <p:cNvPicPr/>
              <p:nvPr/>
            </p:nvPicPr>
            <p:blipFill>
              <a:blip r:embed="rId9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1" name="object 93" descr=""/>
              <p:cNvPicPr/>
              <p:nvPr/>
            </p:nvPicPr>
            <p:blipFill>
              <a:blip r:embed="rId10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2" name="object 94" descr=""/>
              <p:cNvPicPr/>
              <p:nvPr/>
            </p:nvPicPr>
            <p:blipFill>
              <a:blip r:embed="rId11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3" name="object 95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94" name="object 96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5" name="object 97" descr=""/>
              <p:cNvPicPr/>
              <p:nvPr/>
            </p:nvPicPr>
            <p:blipFill>
              <a:blip r:embed="rId13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96" name="Овал 2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97" name="Таблица 2"/>
          <p:cNvGraphicFramePr/>
          <p:nvPr/>
        </p:nvGraphicFramePr>
        <p:xfrm>
          <a:off x="576000" y="1857240"/>
          <a:ext cx="6607440" cy="4775760"/>
        </p:xfrm>
        <a:graphic>
          <a:graphicData uri="http://schemas.openxmlformats.org/drawingml/2006/table">
            <a:tbl>
              <a:tblPr/>
              <a:tblGrid>
                <a:gridCol w="750960"/>
                <a:gridCol w="4951440"/>
                <a:gridCol w="90540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45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Calibri"/>
                        </a:rPr>
                        <a:t>11.06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«Как сохранить здоровье летом?» (онлайн-лекция ФП "Здоровое долголетие")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10:30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15.06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«Танцуют все!» (танцевальный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16.06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18720" rIns="1872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«Песни от всей души» (вокальный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18720" marR="187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14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17.06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«А память у нас не девичья!» (нейрогимнастика для мозга, тренируем память и внимание)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7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18.06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Федеральный проект.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10:30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24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19.06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«Уральские подносы» (программа, посвященная Дню народных художественных промыслов, мастер- класс роспись уральская, в Карпинском краеведческом музее по ул. Лесопильная, д. 71).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8" name="Таблица 5"/>
          <p:cNvGraphicFramePr/>
          <p:nvPr/>
        </p:nvGraphicFramePr>
        <p:xfrm>
          <a:off x="597960" y="8130600"/>
          <a:ext cx="6554880" cy="702360"/>
        </p:xfrm>
        <a:graphic>
          <a:graphicData uri="http://schemas.openxmlformats.org/drawingml/2006/table">
            <a:tbl>
              <a:tblPr/>
              <a:tblGrid>
                <a:gridCol w="756360"/>
                <a:gridCol w="4879080"/>
                <a:gridCol w="919800"/>
              </a:tblGrid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22.06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«Память пылающих лет: Путь к Победе» (онлайн- лекция РГО "Знание")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«Войны начинаются внезапно» (выступление вокального коллектива «Русский романс»)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9" name="Таблица 3"/>
          <p:cNvGraphicFramePr/>
          <p:nvPr/>
        </p:nvGraphicFramePr>
        <p:xfrm>
          <a:off x="576000" y="9252720"/>
          <a:ext cx="6659640" cy="702360"/>
        </p:xfrm>
        <a:graphic>
          <a:graphicData uri="http://schemas.openxmlformats.org/drawingml/2006/table">
            <a:tbl>
              <a:tblPr/>
              <a:tblGrid>
                <a:gridCol w="768240"/>
                <a:gridCol w="4956840"/>
                <a:gridCol w="934920"/>
              </a:tblGrid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23.06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«Песни от всей души» (вокальный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101" name="object 46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02" name="Группа 4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103" name="object 47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4" name="object 69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05" name="object 7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6" name="object 7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7" name="object 7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8" name="object 7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498200" y="316800"/>
            <a:ext cx="2637720" cy="18637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 ИЮНЬ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br/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 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10" name="object 75"/>
          <p:cNvSpPr/>
          <p:nvPr/>
        </p:nvSpPr>
        <p:spPr>
          <a:xfrm>
            <a:off x="628920" y="8441640"/>
            <a:ext cx="5110560" cy="20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 г. Карпинск, ул. Пролетарская, д. 68, кабинет № 7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8(34383)3-43-15, 8-908-921-36-63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Докучаева Елена Владимировна 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111" name="object 76"/>
          <p:cNvSpPr/>
          <p:nvPr/>
        </p:nvSpPr>
        <p:spPr>
          <a:xfrm>
            <a:off x="3816000" y="6786720"/>
            <a:ext cx="341244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17:30          пятница 08:30-16:30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12" name="object 77"/>
          <p:cNvSpPr/>
          <p:nvPr/>
        </p:nvSpPr>
        <p:spPr>
          <a:xfrm>
            <a:off x="6123240" y="8786520"/>
            <a:ext cx="9140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18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ской</a:t>
            </a:r>
            <a:r>
              <a:rPr b="0" lang="ru-RU" sz="800" spc="47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113" name="Группа 5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114" name="object 7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5" name="object 79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16" name="object 80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117" name="object 81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18" name="object 8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19" name="object 8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0" name="object 84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121" name="object 8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2" name="object 86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23" name="object 87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124" name="object 8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25" name="object 8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26" name="object 90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127" name="object 9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28" name="object 9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29" name="object 9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0" name="object 9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1" name="object 95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32" name="object 9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3" name="object 9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34" name="Прямоугольник: скругленные углы 3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Овал 2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6" name="object 9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137" name="Рисунок 2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8" name="Таблица 2"/>
          <p:cNvGraphicFramePr/>
          <p:nvPr/>
        </p:nvGraphicFramePr>
        <p:xfrm>
          <a:off x="551880" y="2538360"/>
          <a:ext cx="6527160" cy="1286640"/>
        </p:xfrm>
        <a:graphic>
          <a:graphicData uri="http://schemas.openxmlformats.org/drawingml/2006/table">
            <a:tbl>
              <a:tblPr/>
              <a:tblGrid>
                <a:gridCol w="809640"/>
                <a:gridCol w="4587480"/>
                <a:gridCol w="113040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46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24.06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«За чашечкой чая!» (мастер-класс)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9" name="Таблица 4"/>
          <p:cNvGraphicFramePr/>
          <p:nvPr/>
        </p:nvGraphicFramePr>
        <p:xfrm>
          <a:off x="407160" y="3842640"/>
          <a:ext cx="6514920" cy="702360"/>
        </p:xfrm>
        <a:graphic>
          <a:graphicData uri="http://schemas.openxmlformats.org/drawingml/2006/table">
            <a:tbl>
              <a:tblPr/>
              <a:tblGrid>
                <a:gridCol w="896400"/>
                <a:gridCol w="4528440"/>
                <a:gridCol w="1090440"/>
              </a:tblGrid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25.06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Федеральный проект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10:30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0" name="Таблица 6"/>
          <p:cNvGraphicFramePr/>
          <p:nvPr/>
        </p:nvGraphicFramePr>
        <p:xfrm>
          <a:off x="444240" y="4596120"/>
          <a:ext cx="6479640" cy="702360"/>
        </p:xfrm>
        <a:graphic>
          <a:graphicData uri="http://schemas.openxmlformats.org/drawingml/2006/table">
            <a:tbl>
              <a:tblPr/>
              <a:tblGrid>
                <a:gridCol w="771480"/>
                <a:gridCol w="4637520"/>
                <a:gridCol w="1071000"/>
              </a:tblGrid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26.06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«Ты- Мне, Я-Тебе!»  (настольный теннис).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1" name="Таблица 7"/>
          <p:cNvGraphicFramePr/>
          <p:nvPr/>
        </p:nvGraphicFramePr>
        <p:xfrm>
          <a:off x="405360" y="5382720"/>
          <a:ext cx="6479640" cy="702360"/>
        </p:xfrm>
        <a:graphic>
          <a:graphicData uri="http://schemas.openxmlformats.org/drawingml/2006/table">
            <a:tbl>
              <a:tblPr/>
              <a:tblGrid>
                <a:gridCol w="771480"/>
                <a:gridCol w="4637520"/>
                <a:gridCol w="1071000"/>
              </a:tblGrid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29.06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«Танцуют все!» (танцевальный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2" name="Таблица 8"/>
          <p:cNvGraphicFramePr/>
          <p:nvPr/>
        </p:nvGraphicFramePr>
        <p:xfrm>
          <a:off x="406800" y="6164640"/>
          <a:ext cx="6479640" cy="702360"/>
        </p:xfrm>
        <a:graphic>
          <a:graphicData uri="http://schemas.openxmlformats.org/drawingml/2006/table">
            <a:tbl>
              <a:tblPr/>
              <a:tblGrid>
                <a:gridCol w="771480"/>
                <a:gridCol w="4637520"/>
                <a:gridCol w="1071000"/>
              </a:tblGrid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30.06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«Песни от всей души» (вокальный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Application>LibreOffice/7.2.2.2$Windows_X86_64 LibreOffice_project/02b2acce88a210515b4a5bb2e46cbfb63fe97d56</Application>
  <AppVersion>15.0000</AppVersion>
  <Words>675</Words>
  <Paragraphs>169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2026-05-27T08:40:29Z</dcterms:modified>
  <cp:revision>38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4</vt:i4>
  </property>
</Properties>
</file>