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media/image57.png" ContentType="image/png"/>
  <Override PartName="/ppt/media/image1.png" ContentType="image/png"/>
  <Override PartName="/ppt/media/image58.png" ContentType="image/png"/>
  <Override PartName="/ppt/media/image2.png" ContentType="image/png"/>
  <Override PartName="/ppt/media/image59.png" ContentType="image/png"/>
  <Override PartName="/ppt/media/image3.png" ContentType="image/png"/>
  <Override PartName="/ppt/media/image4.png" ContentType="image/png"/>
  <Override PartName="/ppt/media/image70.png" ContentType="image/png"/>
  <Override PartName="/ppt/media/image71.png" ContentType="image/png"/>
  <Override PartName="/ppt/media/image5.png" ContentType="image/png"/>
  <Override PartName="/ppt/media/image72.png" ContentType="image/png"/>
  <Override PartName="/ppt/media/image6.png" ContentType="image/png"/>
  <Override PartName="/ppt/media/image73.png" ContentType="image/png"/>
  <Override PartName="/ppt/media/image7.png" ContentType="image/png"/>
  <Override PartName="/ppt/media/image74.png" ContentType="image/png"/>
  <Override PartName="/ppt/media/image8.png" ContentType="image/png"/>
  <Override PartName="/ppt/media/image9.png" ContentType="image/png"/>
  <Override PartName="/ppt/media/image10.png" ContentType="image/png"/>
  <Override PartName="/ppt/media/image11.png" ContentType="image/png"/>
  <Override PartName="/ppt/media/image12.png" ContentType="image/png"/>
  <Override PartName="/ppt/media/image13.png" ContentType="image/png"/>
  <Override PartName="/ppt/media/image14.png" ContentType="image/png"/>
  <Override PartName="/ppt/media/image15.png" ContentType="image/png"/>
  <Override PartName="/ppt/media/image16.png" ContentType="image/png"/>
  <Override PartName="/ppt/media/image17.png" ContentType="image/png"/>
  <Override PartName="/ppt/media/image18.png" ContentType="image/png"/>
  <Override PartName="/ppt/media/image19.png" ContentType="image/png"/>
  <Override PartName="/ppt/media/image20.png" ContentType="image/png"/>
  <Override PartName="/ppt/media/image21.png" ContentType="image/png"/>
  <Override PartName="/ppt/media/image22.png" ContentType="image/png"/>
  <Override PartName="/ppt/media/image23.png" ContentType="image/png"/>
  <Override PartName="/ppt/media/image24.png" ContentType="image/png"/>
  <Override PartName="/ppt/media/image25.png" ContentType="image/png"/>
  <Override PartName="/ppt/media/image26.png" ContentType="image/png"/>
  <Override PartName="/ppt/media/image27.png" ContentType="image/png"/>
  <Override PartName="/ppt/media/image28.png" ContentType="image/png"/>
  <Override PartName="/ppt/media/image29.png" ContentType="image/png"/>
  <Override PartName="/ppt/media/image30.png" ContentType="image/png"/>
  <Override PartName="/ppt/media/image31.png" ContentType="image/png"/>
  <Override PartName="/ppt/media/image32.png" ContentType="image/png"/>
  <Override PartName="/ppt/media/image33.png" ContentType="image/png"/>
  <Override PartName="/ppt/media/image34.png" ContentType="image/png"/>
  <Override PartName="/ppt/media/image35.png" ContentType="image/png"/>
  <Override PartName="/ppt/media/image36.png" ContentType="image/png"/>
  <Override PartName="/ppt/media/image37.png" ContentType="image/png"/>
  <Override PartName="/ppt/media/image38.png" ContentType="image/png"/>
  <Override PartName="/ppt/media/image39.png" ContentType="image/png"/>
  <Override PartName="/ppt/media/image40.png" ContentType="image/png"/>
  <Override PartName="/ppt/media/image41.png" ContentType="image/png"/>
  <Override PartName="/ppt/media/image42.png" ContentType="image/png"/>
  <Override PartName="/ppt/media/image43.png" ContentType="image/png"/>
  <Override PartName="/ppt/media/image44.png" ContentType="image/png"/>
  <Override PartName="/ppt/media/image45.png" ContentType="image/png"/>
  <Override PartName="/ppt/media/image46.png" ContentType="image/png"/>
  <Override PartName="/ppt/media/image47.png" ContentType="image/png"/>
  <Override PartName="/ppt/media/image48.png" ContentType="image/png"/>
  <Override PartName="/ppt/media/image49.png" ContentType="image/png"/>
  <Override PartName="/ppt/media/image50.png" ContentType="image/png"/>
  <Override PartName="/ppt/media/image51.png" ContentType="image/png"/>
  <Override PartName="/ppt/media/image52.png" ContentType="image/png"/>
  <Override PartName="/ppt/media/image53.png" ContentType="image/png"/>
  <Override PartName="/ppt/media/image54.png" ContentType="image/png"/>
  <Override PartName="/ppt/media/image55.png" ContentType="image/png"/>
  <Override PartName="/ppt/media/image56.png" ContentType="image/png"/>
  <Override PartName="/ppt/media/image60.png" ContentType="image/png"/>
  <Override PartName="/ppt/media/image61.png" ContentType="image/png"/>
  <Override PartName="/ppt/media/image62.png" ContentType="image/png"/>
  <Override PartName="/ppt/media/image63.png" ContentType="image/png"/>
  <Override PartName="/ppt/media/image64.png" ContentType="image/png"/>
  <Override PartName="/ppt/media/image65.png" ContentType="image/png"/>
  <Override PartName="/ppt/media/image66.png" ContentType="image/png"/>
  <Override PartName="/ppt/media/image67.png" ContentType="image/png"/>
  <Override PartName="/ppt/media/image68.png" ContentType="image/png"/>
  <Override PartName="/ppt/media/image69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</p:sldIdLst>
  <p:sldSz cx="7556500" cy="106934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267696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497628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37764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267696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497628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ru-RU" sz="4400" spc="-1" strike="noStrike">
                <a:latin typeface="Arial"/>
              </a:rPr>
              <a:t>Для правки текста заглавия щёлкните мышью</a:t>
            </a:r>
            <a:endParaRPr b="0" lang="ru-R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pc="-1" strike="noStrike">
                <a:latin typeface="Arial"/>
              </a:rPr>
              <a:t>Для правки структуры щёлкните мышью</a:t>
            </a:r>
            <a:endParaRPr b="0" lang="ru-R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pc="-1" strike="noStrike">
                <a:latin typeface="Arial"/>
              </a:rPr>
              <a:t>Второй уровень структуры</a:t>
            </a:r>
            <a:endParaRPr b="0" lang="ru-R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pc="-1" strike="noStrike">
                <a:latin typeface="Arial"/>
              </a:rPr>
              <a:t>Третий уровень структуры</a:t>
            </a:r>
            <a:endParaRPr b="0" lang="ru-R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pc="-1" strike="noStrike">
                <a:latin typeface="Arial"/>
              </a:rPr>
              <a:t>Четвёртый уровень структуры</a:t>
            </a:r>
            <a:endParaRPr b="0" lang="ru-R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Arial"/>
              </a:rPr>
              <a:t>Пятый уровень структуры</a:t>
            </a:r>
            <a:endParaRPr b="0" lang="ru-R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Arial"/>
              </a:rPr>
              <a:t>Шестой уровень структуры</a:t>
            </a:r>
            <a:endParaRPr b="0" lang="ru-R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Arial"/>
              </a:rPr>
              <a:t>Седьмой уровень структуры</a:t>
            </a:r>
            <a:endParaRPr b="0" lang="ru-R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9.png"/><Relationship Id="rId2" Type="http://schemas.openxmlformats.org/officeDocument/2006/relationships/image" Target="../media/image20.png"/><Relationship Id="rId3" Type="http://schemas.openxmlformats.org/officeDocument/2006/relationships/image" Target="../media/image21.png"/><Relationship Id="rId4" Type="http://schemas.openxmlformats.org/officeDocument/2006/relationships/image" Target="../media/image22.png"/><Relationship Id="rId5" Type="http://schemas.openxmlformats.org/officeDocument/2006/relationships/image" Target="../media/image23.png"/><Relationship Id="rId6" Type="http://schemas.openxmlformats.org/officeDocument/2006/relationships/image" Target="../media/image24.png"/><Relationship Id="rId7" Type="http://schemas.openxmlformats.org/officeDocument/2006/relationships/image" Target="../media/image25.png"/><Relationship Id="rId8" Type="http://schemas.openxmlformats.org/officeDocument/2006/relationships/image" Target="../media/image26.png"/><Relationship Id="rId9" Type="http://schemas.openxmlformats.org/officeDocument/2006/relationships/image" Target="../media/image27.png"/><Relationship Id="rId10" Type="http://schemas.openxmlformats.org/officeDocument/2006/relationships/image" Target="../media/image28.png"/><Relationship Id="rId11" Type="http://schemas.openxmlformats.org/officeDocument/2006/relationships/image" Target="../media/image29.png"/><Relationship Id="rId12" Type="http://schemas.openxmlformats.org/officeDocument/2006/relationships/image" Target="../media/image30.png"/><Relationship Id="rId13" Type="http://schemas.openxmlformats.org/officeDocument/2006/relationships/image" Target="../media/image31.png"/><Relationship Id="rId14" Type="http://schemas.openxmlformats.org/officeDocument/2006/relationships/image" Target="../media/image32.png"/><Relationship Id="rId15" Type="http://schemas.openxmlformats.org/officeDocument/2006/relationships/image" Target="../media/image33.png"/><Relationship Id="rId16" Type="http://schemas.openxmlformats.org/officeDocument/2006/relationships/image" Target="../media/image34.png"/><Relationship Id="rId17" Type="http://schemas.openxmlformats.org/officeDocument/2006/relationships/image" Target="../media/image35.png"/><Relationship Id="rId18" Type="http://schemas.openxmlformats.org/officeDocument/2006/relationships/image" Target="../media/image36.png"/><Relationship Id="rId19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7.png"/><Relationship Id="rId2" Type="http://schemas.openxmlformats.org/officeDocument/2006/relationships/image" Target="../media/image38.png"/><Relationship Id="rId3" Type="http://schemas.openxmlformats.org/officeDocument/2006/relationships/image" Target="../media/image39.png"/><Relationship Id="rId4" Type="http://schemas.openxmlformats.org/officeDocument/2006/relationships/image" Target="../media/image40.png"/><Relationship Id="rId5" Type="http://schemas.openxmlformats.org/officeDocument/2006/relationships/image" Target="../media/image41.png"/><Relationship Id="rId6" Type="http://schemas.openxmlformats.org/officeDocument/2006/relationships/image" Target="../media/image42.png"/><Relationship Id="rId7" Type="http://schemas.openxmlformats.org/officeDocument/2006/relationships/image" Target="../media/image43.png"/><Relationship Id="rId8" Type="http://schemas.openxmlformats.org/officeDocument/2006/relationships/image" Target="../media/image44.png"/><Relationship Id="rId9" Type="http://schemas.openxmlformats.org/officeDocument/2006/relationships/image" Target="../media/image45.png"/><Relationship Id="rId10" Type="http://schemas.openxmlformats.org/officeDocument/2006/relationships/image" Target="../media/image46.png"/><Relationship Id="rId11" Type="http://schemas.openxmlformats.org/officeDocument/2006/relationships/image" Target="../media/image47.png"/><Relationship Id="rId12" Type="http://schemas.openxmlformats.org/officeDocument/2006/relationships/image" Target="../media/image48.png"/><Relationship Id="rId13" Type="http://schemas.openxmlformats.org/officeDocument/2006/relationships/image" Target="../media/image49.png"/><Relationship Id="rId14" Type="http://schemas.openxmlformats.org/officeDocument/2006/relationships/image" Target="../media/image50.png"/><Relationship Id="rId15" Type="http://schemas.openxmlformats.org/officeDocument/2006/relationships/image" Target="../media/image51.png"/><Relationship Id="rId16" Type="http://schemas.openxmlformats.org/officeDocument/2006/relationships/image" Target="../media/image52.png"/><Relationship Id="rId17" Type="http://schemas.openxmlformats.org/officeDocument/2006/relationships/image" Target="../media/image53.png"/><Relationship Id="rId18" Type="http://schemas.openxmlformats.org/officeDocument/2006/relationships/image" Target="../media/image54.png"/><Relationship Id="rId19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55.png"/><Relationship Id="rId2" Type="http://schemas.openxmlformats.org/officeDocument/2006/relationships/image" Target="../media/image56.png"/><Relationship Id="rId3" Type="http://schemas.openxmlformats.org/officeDocument/2006/relationships/image" Target="../media/image57.png"/><Relationship Id="rId4" Type="http://schemas.openxmlformats.org/officeDocument/2006/relationships/image" Target="../media/image58.png"/><Relationship Id="rId5" Type="http://schemas.openxmlformats.org/officeDocument/2006/relationships/image" Target="../media/image59.png"/><Relationship Id="rId6" Type="http://schemas.openxmlformats.org/officeDocument/2006/relationships/image" Target="../media/image60.png"/><Relationship Id="rId7" Type="http://schemas.openxmlformats.org/officeDocument/2006/relationships/image" Target="../media/image61.png"/><Relationship Id="rId8" Type="http://schemas.openxmlformats.org/officeDocument/2006/relationships/image" Target="../media/image62.png"/><Relationship Id="rId9" Type="http://schemas.openxmlformats.org/officeDocument/2006/relationships/image" Target="../media/image63.png"/><Relationship Id="rId10" Type="http://schemas.openxmlformats.org/officeDocument/2006/relationships/image" Target="../media/image64.png"/><Relationship Id="rId11" Type="http://schemas.openxmlformats.org/officeDocument/2006/relationships/image" Target="../media/image65.png"/><Relationship Id="rId12" Type="http://schemas.openxmlformats.org/officeDocument/2006/relationships/image" Target="../media/image66.png"/><Relationship Id="rId13" Type="http://schemas.openxmlformats.org/officeDocument/2006/relationships/image" Target="../media/image67.png"/><Relationship Id="rId14" Type="http://schemas.openxmlformats.org/officeDocument/2006/relationships/image" Target="../media/image68.png"/><Relationship Id="rId15" Type="http://schemas.openxmlformats.org/officeDocument/2006/relationships/image" Target="../media/image69.png"/><Relationship Id="rId16" Type="http://schemas.openxmlformats.org/officeDocument/2006/relationships/image" Target="../media/image70.png"/><Relationship Id="rId17" Type="http://schemas.openxmlformats.org/officeDocument/2006/relationships/image" Target="../media/image71.png"/><Relationship Id="rId18" Type="http://schemas.openxmlformats.org/officeDocument/2006/relationships/image" Target="../media/image72.png"/><Relationship Id="rId19" Type="http://schemas.openxmlformats.org/officeDocument/2006/relationships/image" Target="../media/image73.png"/><Relationship Id="rId20" Type="http://schemas.openxmlformats.org/officeDocument/2006/relationships/image" Target="../media/image74.png"/><Relationship Id="rId2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object 33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18080" cy="1656360"/>
          </a:xfrm>
          <a:prstGeom prst="rect">
            <a:avLst/>
          </a:prstGeom>
          <a:ln w="0">
            <a:noFill/>
          </a:ln>
        </p:spPr>
      </p:pic>
      <p:grpSp>
        <p:nvGrpSpPr>
          <p:cNvPr id="39" name="Группа 4"/>
          <p:cNvGrpSpPr/>
          <p:nvPr/>
        </p:nvGrpSpPr>
        <p:grpSpPr>
          <a:xfrm>
            <a:off x="644400" y="8176320"/>
            <a:ext cx="1145880" cy="130680"/>
            <a:chOff x="644400" y="8176320"/>
            <a:chExt cx="1145880" cy="130680"/>
          </a:xfrm>
        </p:grpSpPr>
        <p:pic>
          <p:nvPicPr>
            <p:cNvPr id="40" name="object 47" descr=""/>
            <p:cNvPicPr/>
            <p:nvPr/>
          </p:nvPicPr>
          <p:blipFill>
            <a:blip r:embed="rId2"/>
            <a:stretch/>
          </p:blipFill>
          <p:spPr>
            <a:xfrm>
              <a:off x="644400" y="8176320"/>
              <a:ext cx="101160" cy="13068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1" name="object 69"/>
            <p:cNvSpPr/>
            <p:nvPr/>
          </p:nvSpPr>
          <p:spPr>
            <a:xfrm>
              <a:off x="771480" y="8178120"/>
              <a:ext cx="92520" cy="127440"/>
            </a:xfrm>
            <a:custGeom>
              <a:avLst/>
              <a:gdLst/>
              <a:ah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42" name="object 70" descr=""/>
            <p:cNvPicPr/>
            <p:nvPr/>
          </p:nvPicPr>
          <p:blipFill>
            <a:blip r:embed="rId3"/>
            <a:stretch/>
          </p:blipFill>
          <p:spPr>
            <a:xfrm>
              <a:off x="888840" y="8176320"/>
              <a:ext cx="290160" cy="1306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3" name="object 71" descr=""/>
            <p:cNvPicPr/>
            <p:nvPr/>
          </p:nvPicPr>
          <p:blipFill>
            <a:blip r:embed="rId4"/>
            <a:stretch/>
          </p:blipFill>
          <p:spPr>
            <a:xfrm>
              <a:off x="1201680" y="8176320"/>
              <a:ext cx="317160" cy="1306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4" name="object 72" descr=""/>
            <p:cNvPicPr/>
            <p:nvPr/>
          </p:nvPicPr>
          <p:blipFill>
            <a:blip r:embed="rId5"/>
            <a:stretch/>
          </p:blipFill>
          <p:spPr>
            <a:xfrm>
              <a:off x="1545480" y="8178120"/>
              <a:ext cx="108000" cy="1270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5" name="object 73" descr=""/>
            <p:cNvPicPr/>
            <p:nvPr/>
          </p:nvPicPr>
          <p:blipFill>
            <a:blip r:embed="rId6"/>
            <a:stretch/>
          </p:blipFill>
          <p:spPr>
            <a:xfrm>
              <a:off x="1679400" y="8178120"/>
              <a:ext cx="110880" cy="12888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642200" y="316800"/>
            <a:ext cx="2495160" cy="186516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>
            <a:noAutofit/>
          </a:bodyPr>
          <a:p>
            <a:pPr marL="439560" indent="-427320" algn="r">
              <a:lnSpc>
                <a:spcPts val="2701"/>
              </a:lnSpc>
              <a:spcBef>
                <a:spcPts val="641"/>
              </a:spcBef>
              <a:tabLst>
                <a:tab algn="l" pos="0"/>
              </a:tabLst>
            </a:pPr>
            <a:r>
              <a:rPr b="1" lang="ru-RU" sz="2700" spc="-12" strike="noStrike">
                <a:solidFill>
                  <a:srgbClr val="ffffff"/>
                </a:solidFill>
                <a:latin typeface="Calibri"/>
              </a:rPr>
              <a:t>МЕРОПРИЯТИЯ</a:t>
            </a:r>
            <a:br/>
            <a:r>
              <a:rPr b="1" lang="ru-RU" sz="2700" spc="-1" strike="noStrike">
                <a:solidFill>
                  <a:srgbClr val="ffffff"/>
                </a:solidFill>
                <a:latin typeface="Calibri"/>
              </a:rPr>
              <a:t>НА</a:t>
            </a:r>
            <a:r>
              <a:rPr b="1" lang="ru-RU" sz="2700" spc="-12" strike="noStrike">
                <a:solidFill>
                  <a:srgbClr val="ffffff"/>
                </a:solidFill>
                <a:latin typeface="Calibri"/>
              </a:rPr>
              <a:t> АПРЕЛЬ</a:t>
            </a:r>
            <a:br/>
            <a:r>
              <a:rPr b="1" lang="ru-RU" sz="2700" spc="-12" strike="noStrike">
                <a:solidFill>
                  <a:srgbClr val="ffffff"/>
                </a:solidFill>
                <a:latin typeface="Calibri"/>
              </a:rPr>
              <a:t>2026</a:t>
            </a:r>
            <a:endParaRPr b="0" lang="ru-RU" sz="2700" spc="-1" strike="noStrike">
              <a:latin typeface="Arial"/>
            </a:endParaRPr>
          </a:p>
        </p:txBody>
      </p:sp>
      <p:sp>
        <p:nvSpPr>
          <p:cNvPr id="47" name="object 77"/>
          <p:cNvSpPr/>
          <p:nvPr/>
        </p:nvSpPr>
        <p:spPr>
          <a:xfrm>
            <a:off x="6123240" y="8786520"/>
            <a:ext cx="915480" cy="64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b="0" lang="ru-RU" sz="800" spc="483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 социального</a:t>
            </a:r>
            <a:r>
              <a:rPr b="0" lang="ru-RU" sz="800" spc="483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страхования</a:t>
            </a: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26" strike="noStrike">
                <a:solidFill>
                  <a:srgbClr val="ffffff"/>
                </a:solidFill>
                <a:latin typeface="Calibri"/>
                <a:ea typeface="DejaVu Sans"/>
              </a:rPr>
              <a:t>РФ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по</a:t>
            </a:r>
            <a:r>
              <a:rPr b="0" lang="ru-RU" sz="800" spc="29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21" strike="noStrike">
                <a:solidFill>
                  <a:srgbClr val="ffffff"/>
                </a:solidFill>
                <a:latin typeface="Calibri"/>
                <a:ea typeface="DejaVu Sans"/>
              </a:rPr>
              <a:t>Свердловской</a:t>
            </a:r>
            <a:r>
              <a:rPr b="0" lang="ru-RU" sz="800" spc="483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области</a:t>
            </a:r>
            <a:endParaRPr b="0" lang="ru-RU" sz="800" spc="-1" strike="noStrike">
              <a:latin typeface="Arial"/>
            </a:endParaRPr>
          </a:p>
        </p:txBody>
      </p:sp>
      <p:grpSp>
        <p:nvGrpSpPr>
          <p:cNvPr id="48" name="Группа 5"/>
          <p:cNvGrpSpPr/>
          <p:nvPr/>
        </p:nvGrpSpPr>
        <p:grpSpPr>
          <a:xfrm>
            <a:off x="512280" y="489240"/>
            <a:ext cx="2515680" cy="981000"/>
            <a:chOff x="512280" y="489240"/>
            <a:chExt cx="2515680" cy="981000"/>
          </a:xfrm>
        </p:grpSpPr>
        <p:pic>
          <p:nvPicPr>
            <p:cNvPr id="49" name="object 78" descr=""/>
            <p:cNvPicPr/>
            <p:nvPr/>
          </p:nvPicPr>
          <p:blipFill>
            <a:blip r:embed="rId7"/>
            <a:stretch/>
          </p:blipFill>
          <p:spPr>
            <a:xfrm>
              <a:off x="512280" y="489240"/>
              <a:ext cx="837360" cy="95508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0" name="object 79"/>
            <p:cNvSpPr/>
            <p:nvPr/>
          </p:nvSpPr>
          <p:spPr>
            <a:xfrm>
              <a:off x="1577160" y="814680"/>
              <a:ext cx="293040" cy="183240"/>
            </a:xfrm>
            <a:custGeom>
              <a:avLst/>
              <a:gdLst/>
              <a:ah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grpSp>
          <p:nvGrpSpPr>
            <p:cNvPr id="51" name="object 80"/>
            <p:cNvGrpSpPr/>
            <p:nvPr/>
          </p:nvGrpSpPr>
          <p:grpSpPr>
            <a:xfrm>
              <a:off x="1917720" y="814680"/>
              <a:ext cx="445680" cy="149040"/>
              <a:chOff x="1917720" y="814680"/>
              <a:chExt cx="445680" cy="149040"/>
            </a:xfrm>
          </p:grpSpPr>
          <p:sp>
            <p:nvSpPr>
              <p:cNvPr id="52" name="object 81"/>
              <p:cNvSpPr/>
              <p:nvPr/>
            </p:nvSpPr>
            <p:spPr>
              <a:xfrm>
                <a:off x="1917720" y="814680"/>
                <a:ext cx="288720" cy="149040"/>
              </a:xfrm>
              <a:custGeom>
                <a:avLst/>
                <a:gdLst/>
                <a:ah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pic>
            <p:nvPicPr>
              <p:cNvPr id="53" name="object 82" descr=""/>
              <p:cNvPicPr/>
              <p:nvPr/>
            </p:nvPicPr>
            <p:blipFill>
              <a:blip r:embed="rId8"/>
              <a:stretch/>
            </p:blipFill>
            <p:spPr>
              <a:xfrm>
                <a:off x="2244240" y="815040"/>
                <a:ext cx="119160" cy="14796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54" name="object 83" descr=""/>
            <p:cNvPicPr/>
            <p:nvPr/>
          </p:nvPicPr>
          <p:blipFill>
            <a:blip r:embed="rId9"/>
            <a:stretch/>
          </p:blipFill>
          <p:spPr>
            <a:xfrm>
              <a:off x="1556640" y="1049760"/>
              <a:ext cx="157680" cy="15156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55" name="object 84"/>
            <p:cNvGrpSpPr/>
            <p:nvPr/>
          </p:nvGrpSpPr>
          <p:grpSpPr>
            <a:xfrm>
              <a:off x="1762920" y="1051200"/>
              <a:ext cx="675360" cy="181440"/>
              <a:chOff x="1762920" y="1051200"/>
              <a:chExt cx="675360" cy="181440"/>
            </a:xfrm>
          </p:grpSpPr>
          <p:pic>
            <p:nvPicPr>
              <p:cNvPr id="56" name="object 85" descr=""/>
              <p:cNvPicPr/>
              <p:nvPr/>
            </p:nvPicPr>
            <p:blipFill>
              <a:blip r:embed="rId10"/>
              <a:stretch/>
            </p:blipFill>
            <p:spPr>
              <a:xfrm>
                <a:off x="1762920" y="1051560"/>
                <a:ext cx="120600" cy="14796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57" name="object 86"/>
              <p:cNvSpPr/>
              <p:nvPr/>
            </p:nvSpPr>
            <p:spPr>
              <a:xfrm>
                <a:off x="1917720" y="1051200"/>
                <a:ext cx="520560" cy="181440"/>
              </a:xfrm>
              <a:custGeom>
                <a:avLst/>
                <a:gdLst/>
                <a:ah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</p:grpSp>
        <p:grpSp>
          <p:nvGrpSpPr>
            <p:cNvPr id="58" name="object 87"/>
            <p:cNvGrpSpPr/>
            <p:nvPr/>
          </p:nvGrpSpPr>
          <p:grpSpPr>
            <a:xfrm>
              <a:off x="2489040" y="1051560"/>
              <a:ext cx="288720" cy="147960"/>
              <a:chOff x="2489040" y="1051560"/>
              <a:chExt cx="288720" cy="147960"/>
            </a:xfrm>
          </p:grpSpPr>
          <p:pic>
            <p:nvPicPr>
              <p:cNvPr id="59" name="object 88" descr=""/>
              <p:cNvPicPr/>
              <p:nvPr/>
            </p:nvPicPr>
            <p:blipFill>
              <a:blip r:embed="rId11"/>
              <a:stretch/>
            </p:blipFill>
            <p:spPr>
              <a:xfrm>
                <a:off x="2489040" y="1051560"/>
                <a:ext cx="127800" cy="1479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0" name="object 89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58960" y="1051560"/>
                <a:ext cx="118800" cy="14796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61" name="object 90"/>
            <p:cNvGrpSpPr/>
            <p:nvPr/>
          </p:nvGrpSpPr>
          <p:grpSpPr>
            <a:xfrm>
              <a:off x="1556640" y="1284480"/>
              <a:ext cx="1471320" cy="185760"/>
              <a:chOff x="1556640" y="1284480"/>
              <a:chExt cx="1471320" cy="185760"/>
            </a:xfrm>
          </p:grpSpPr>
          <p:pic>
            <p:nvPicPr>
              <p:cNvPr id="62" name="object 91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56640" y="1292040"/>
                <a:ext cx="141120" cy="1533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3" name="object 92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25840" y="1292040"/>
                <a:ext cx="162360" cy="1533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4" name="object 93" descr=""/>
              <p:cNvPicPr/>
              <p:nvPr/>
            </p:nvPicPr>
            <p:blipFill>
              <a:blip r:embed="rId15"/>
              <a:stretch/>
            </p:blipFill>
            <p:spPr>
              <a:xfrm>
                <a:off x="1917720" y="1284480"/>
                <a:ext cx="358200" cy="1857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5" name="object 94" descr=""/>
              <p:cNvPicPr/>
              <p:nvPr/>
            </p:nvPicPr>
            <p:blipFill>
              <a:blip r:embed="rId16"/>
              <a:stretch/>
            </p:blipFill>
            <p:spPr>
              <a:xfrm>
                <a:off x="2300040" y="1292040"/>
                <a:ext cx="162360" cy="15336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6" name="object 95"/>
              <p:cNvSpPr/>
              <p:nvPr/>
            </p:nvSpPr>
            <p:spPr>
              <a:xfrm>
                <a:off x="2494080" y="1290960"/>
                <a:ext cx="136440" cy="147600"/>
              </a:xfrm>
              <a:custGeom>
                <a:avLst/>
                <a:gdLst/>
                <a:ah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pic>
            <p:nvPicPr>
              <p:cNvPr id="67" name="object 96" descr=""/>
              <p:cNvPicPr/>
              <p:nvPr/>
            </p:nvPicPr>
            <p:blipFill>
              <a:blip r:embed="rId17"/>
              <a:stretch/>
            </p:blipFill>
            <p:spPr>
              <a:xfrm>
                <a:off x="2661480" y="1290960"/>
                <a:ext cx="168120" cy="1792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8" name="object 97" descr=""/>
              <p:cNvPicPr/>
              <p:nvPr/>
            </p:nvPicPr>
            <p:blipFill>
              <a:blip r:embed="rId18"/>
              <a:stretch/>
            </p:blipFill>
            <p:spPr>
              <a:xfrm>
                <a:off x="2861640" y="1290960"/>
                <a:ext cx="166320" cy="14796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69" name="Прямоугольник: скругленные углы 3"/>
          <p:cNvSpPr/>
          <p:nvPr/>
        </p:nvSpPr>
        <p:spPr>
          <a:xfrm>
            <a:off x="6140520" y="9593640"/>
            <a:ext cx="872640" cy="85644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0" name="Овал 2"/>
          <p:cNvSpPr/>
          <p:nvPr/>
        </p:nvSpPr>
        <p:spPr>
          <a:xfrm>
            <a:off x="6047640" y="7937640"/>
            <a:ext cx="813240" cy="81324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graphicFrame>
        <p:nvGraphicFramePr>
          <p:cNvPr id="71" name="Таблица 1"/>
          <p:cNvGraphicFramePr/>
          <p:nvPr/>
        </p:nvGraphicFramePr>
        <p:xfrm>
          <a:off x="504360" y="1859040"/>
          <a:ext cx="6321240" cy="7622640"/>
        </p:xfrm>
        <a:graphic>
          <a:graphicData uri="http://schemas.openxmlformats.org/drawingml/2006/table">
            <a:tbl>
              <a:tblPr/>
              <a:tblGrid>
                <a:gridCol w="784800"/>
                <a:gridCol w="4465800"/>
                <a:gridCol w="1071000"/>
              </a:tblGrid>
              <a:tr h="62964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14061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2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01.04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«</a:t>
                      </a:r>
                      <a:r>
                        <a:rPr b="0" lang="ru-RU" sz="1800" spc="-1" strike="noStrike">
                          <a:solidFill>
                            <a:srgbClr val="231f20"/>
                          </a:solidFill>
                          <a:latin typeface="Times New Roman"/>
                          <a:ea typeface="Times New Roman"/>
                        </a:rPr>
                        <a:t>Физкульт-привет!</a:t>
                      </a: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» (</a:t>
                      </a:r>
                      <a:r>
                        <a:rPr b="0" lang="ru-RU" sz="1800" spc="-1" strike="noStrike">
                          <a:solidFill>
                            <a:srgbClr val="231f20"/>
                          </a:solidFill>
                          <a:latin typeface="Times New Roman"/>
                          <a:ea typeface="Times New Roman"/>
                        </a:rPr>
                        <a:t>утренняя зарядка</a:t>
                      </a: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).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231f20"/>
                          </a:solidFill>
                          <a:latin typeface="Times New Roman"/>
                          <a:ea typeface="Times New Roman"/>
                        </a:rPr>
                        <a:t>«Профилактика мошенничества в отношении граждан пожилого возраста» (информационная встреча с представителем МВД).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2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10:</a:t>
                      </a:r>
                      <a:r>
                        <a:rPr b="0" lang="ru-RU" sz="1800" spc="-26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00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26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11:30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6192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2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02.04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«</a:t>
                      </a:r>
                      <a:r>
                        <a:rPr b="0" lang="ru-RU" sz="1800" spc="-1" strike="noStrike">
                          <a:solidFill>
                            <a:srgbClr val="231f20"/>
                          </a:solidFill>
                          <a:latin typeface="Times New Roman"/>
                          <a:ea typeface="Times New Roman"/>
                        </a:rPr>
                        <a:t>Физкульт-привет!</a:t>
                      </a: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» (</a:t>
                      </a:r>
                      <a:r>
                        <a:rPr b="0" lang="ru-RU" sz="1800" spc="-1" strike="noStrike">
                          <a:solidFill>
                            <a:srgbClr val="231f20"/>
                          </a:solidFill>
                          <a:latin typeface="Times New Roman"/>
                          <a:ea typeface="Times New Roman"/>
                        </a:rPr>
                        <a:t>утренняя зарядка</a:t>
                      </a: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).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231f20"/>
                          </a:solidFill>
                          <a:latin typeface="Times New Roman"/>
                          <a:ea typeface="Times New Roman"/>
                        </a:rPr>
                        <a:t>Федеральный проект.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11:00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6192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latin typeface="Times New Roman"/>
                        </a:rPr>
                        <a:t>03.04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Microsoft YaHei"/>
                        </a:rPr>
                        <a:t>«Принимаем поздравления!» (развлекательная программа)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latin typeface="Times New Roman"/>
                        </a:rPr>
                        <a:t>10:00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6192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latin typeface="Times New Roman"/>
                        </a:rPr>
                        <a:t>06.04.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«Физкульт-привет!» (утренняя зарядка).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«Танцуют все!» (танцевальный кружок).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latin typeface="Times New Roman"/>
                        </a:rPr>
                        <a:t>10:00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latin typeface="Times New Roman"/>
                        </a:rPr>
                        <a:t>11:30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6192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latin typeface="Times New Roman"/>
                        </a:rPr>
                        <a:t>07.04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«Физкульт-привет!» (утренняя зарядка).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«Песни от всей души» (вокальный кружок).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latin typeface="Times New Roman"/>
                        </a:rPr>
                        <a:t>10:00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latin typeface="Times New Roman"/>
                        </a:rPr>
                        <a:t>11:30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6192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latin typeface="Times New Roman"/>
                        </a:rPr>
                        <a:t>08.04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«Физкульт-привет!» (утренняя зарядка).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«Хоровод дружбы» (мастер-класс).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latin typeface="Times New Roman"/>
                        </a:rPr>
                        <a:t>11:00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latin typeface="Times New Roman"/>
                        </a:rPr>
                        <a:t>13:00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6192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latin typeface="Times New Roman"/>
                        </a:rPr>
                        <a:t>09.04.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«Физкульт-привет!» (утренняя зарядка).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Федеральный проект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11:00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18720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latin typeface="Times New Roman"/>
                        </a:rPr>
                        <a:t>10.04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«Ты- Мне, Я-Тебе!»  (настольный теннис).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Microsoft YaHei"/>
                        </a:rPr>
                        <a:t>«А память у нас не девичья!» (нейрогимнастика для мозга, тренируем память и внимание) </a:t>
                      </a: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(досуговый центр ветеранов ул. Карла Маркса, д.17а)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«Извините, бассейн зовет» (посещение плавательного бассейна).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latin typeface="Times New Roman"/>
                        </a:rPr>
                        <a:t>10:00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latin typeface="Times New Roman"/>
                        </a:rPr>
                        <a:t>12:00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latin typeface="Times New Roman"/>
                        </a:rPr>
                        <a:t>14:00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object 33" descr=""/>
          <p:cNvPicPr/>
          <p:nvPr/>
        </p:nvPicPr>
        <p:blipFill>
          <a:blip r:embed="rId1"/>
          <a:stretch/>
        </p:blipFill>
        <p:spPr>
          <a:xfrm>
            <a:off x="3783960" y="0"/>
            <a:ext cx="3718080" cy="1656360"/>
          </a:xfrm>
          <a:prstGeom prst="rect">
            <a:avLst/>
          </a:prstGeom>
          <a:ln w="0">
            <a:noFill/>
          </a:ln>
        </p:spPr>
      </p:pic>
      <p:grpSp>
        <p:nvGrpSpPr>
          <p:cNvPr id="73" name="Группа 4"/>
          <p:cNvGrpSpPr/>
          <p:nvPr/>
        </p:nvGrpSpPr>
        <p:grpSpPr>
          <a:xfrm>
            <a:off x="644400" y="8176320"/>
            <a:ext cx="1145880" cy="130680"/>
            <a:chOff x="644400" y="8176320"/>
            <a:chExt cx="1145880" cy="130680"/>
          </a:xfrm>
        </p:grpSpPr>
        <p:pic>
          <p:nvPicPr>
            <p:cNvPr id="74" name="object 47" descr=""/>
            <p:cNvPicPr/>
            <p:nvPr/>
          </p:nvPicPr>
          <p:blipFill>
            <a:blip r:embed="rId2"/>
            <a:stretch/>
          </p:blipFill>
          <p:spPr>
            <a:xfrm>
              <a:off x="644400" y="8176320"/>
              <a:ext cx="101160" cy="13068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75" name="object 69"/>
            <p:cNvSpPr/>
            <p:nvPr/>
          </p:nvSpPr>
          <p:spPr>
            <a:xfrm>
              <a:off x="771480" y="8178120"/>
              <a:ext cx="92520" cy="127440"/>
            </a:xfrm>
            <a:custGeom>
              <a:avLst/>
              <a:gdLst/>
              <a:ah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76" name="object 70" descr=""/>
            <p:cNvPicPr/>
            <p:nvPr/>
          </p:nvPicPr>
          <p:blipFill>
            <a:blip r:embed="rId3"/>
            <a:stretch/>
          </p:blipFill>
          <p:spPr>
            <a:xfrm>
              <a:off x="888840" y="8176320"/>
              <a:ext cx="290160" cy="1306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77" name="object 71" descr=""/>
            <p:cNvPicPr/>
            <p:nvPr/>
          </p:nvPicPr>
          <p:blipFill>
            <a:blip r:embed="rId4"/>
            <a:stretch/>
          </p:blipFill>
          <p:spPr>
            <a:xfrm>
              <a:off x="1201680" y="8176320"/>
              <a:ext cx="317160" cy="1306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78" name="object 72" descr=""/>
            <p:cNvPicPr/>
            <p:nvPr/>
          </p:nvPicPr>
          <p:blipFill>
            <a:blip r:embed="rId5"/>
            <a:stretch/>
          </p:blipFill>
          <p:spPr>
            <a:xfrm>
              <a:off x="1545480" y="8178120"/>
              <a:ext cx="108000" cy="1270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79" name="object 73" descr=""/>
            <p:cNvPicPr/>
            <p:nvPr/>
          </p:nvPicPr>
          <p:blipFill>
            <a:blip r:embed="rId6"/>
            <a:stretch/>
          </p:blipFill>
          <p:spPr>
            <a:xfrm>
              <a:off x="1679400" y="8178120"/>
              <a:ext cx="110880" cy="12888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4714200" y="192960"/>
            <a:ext cx="2489760" cy="186516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>
            <a:noAutofit/>
          </a:bodyPr>
          <a:p>
            <a:pPr marL="439560" indent="-427320" algn="r">
              <a:lnSpc>
                <a:spcPts val="2701"/>
              </a:lnSpc>
              <a:spcBef>
                <a:spcPts val="641"/>
              </a:spcBef>
              <a:tabLst>
                <a:tab algn="l" pos="0"/>
              </a:tabLst>
            </a:pPr>
            <a:r>
              <a:rPr b="1" lang="ru-RU" sz="2700" spc="-12" strike="noStrike">
                <a:solidFill>
                  <a:srgbClr val="ffffff"/>
                </a:solidFill>
                <a:latin typeface="Calibri"/>
              </a:rPr>
              <a:t>МЕРОПРИЯТИЯ </a:t>
            </a:r>
            <a:r>
              <a:rPr b="1" lang="ru-RU" sz="2700" spc="-1" strike="noStrike">
                <a:solidFill>
                  <a:srgbClr val="ffffff"/>
                </a:solidFill>
                <a:latin typeface="Calibri"/>
              </a:rPr>
              <a:t>НА</a:t>
            </a:r>
            <a:r>
              <a:rPr b="1" lang="ru-RU" sz="2700" spc="-7" strike="noStrike">
                <a:solidFill>
                  <a:srgbClr val="ffffff"/>
                </a:solidFill>
                <a:latin typeface="Calibri"/>
              </a:rPr>
              <a:t> АПРЕЛЬ</a:t>
            </a:r>
            <a:r>
              <a:rPr b="1" lang="ru-RU" sz="2700" spc="-12" strike="noStrike">
                <a:solidFill>
                  <a:srgbClr val="ffffff"/>
                </a:solidFill>
                <a:latin typeface="Calibri"/>
              </a:rPr>
              <a:t> 2026</a:t>
            </a:r>
            <a:endParaRPr b="0" lang="ru-RU" sz="2700" spc="-1" strike="noStrike">
              <a:latin typeface="Arial"/>
            </a:endParaRPr>
          </a:p>
        </p:txBody>
      </p:sp>
      <p:sp>
        <p:nvSpPr>
          <p:cNvPr id="81" name="object 77"/>
          <p:cNvSpPr/>
          <p:nvPr/>
        </p:nvSpPr>
        <p:spPr>
          <a:xfrm>
            <a:off x="6123240" y="8786520"/>
            <a:ext cx="915480" cy="64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b="0" lang="ru-RU" sz="800" spc="483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 социального</a:t>
            </a:r>
            <a:r>
              <a:rPr b="0" lang="ru-RU" sz="800" spc="483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страхования</a:t>
            </a: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26" strike="noStrike">
                <a:solidFill>
                  <a:srgbClr val="ffffff"/>
                </a:solidFill>
                <a:latin typeface="Calibri"/>
                <a:ea typeface="DejaVu Sans"/>
              </a:rPr>
              <a:t>РФ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по</a:t>
            </a:r>
            <a:r>
              <a:rPr b="0" lang="ru-RU" sz="800" spc="29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21" strike="noStrike">
                <a:solidFill>
                  <a:srgbClr val="ffffff"/>
                </a:solidFill>
                <a:latin typeface="Calibri"/>
                <a:ea typeface="DejaVu Sans"/>
              </a:rPr>
              <a:t>Свердловс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кой</a:t>
            </a:r>
            <a:r>
              <a:rPr b="0" lang="ru-RU" sz="800" spc="483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области</a:t>
            </a:r>
            <a:endParaRPr b="0" lang="ru-RU" sz="800" spc="-1" strike="noStrike">
              <a:latin typeface="Arial"/>
            </a:endParaRPr>
          </a:p>
        </p:txBody>
      </p:sp>
      <p:grpSp>
        <p:nvGrpSpPr>
          <p:cNvPr id="82" name="Группа 5"/>
          <p:cNvGrpSpPr/>
          <p:nvPr/>
        </p:nvGrpSpPr>
        <p:grpSpPr>
          <a:xfrm>
            <a:off x="512280" y="489240"/>
            <a:ext cx="2515680" cy="981000"/>
            <a:chOff x="512280" y="489240"/>
            <a:chExt cx="2515680" cy="981000"/>
          </a:xfrm>
        </p:grpSpPr>
        <p:pic>
          <p:nvPicPr>
            <p:cNvPr id="83" name="object 78" descr=""/>
            <p:cNvPicPr/>
            <p:nvPr/>
          </p:nvPicPr>
          <p:blipFill>
            <a:blip r:embed="rId7"/>
            <a:stretch/>
          </p:blipFill>
          <p:spPr>
            <a:xfrm>
              <a:off x="512280" y="489240"/>
              <a:ext cx="837360" cy="95508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84" name="object 79"/>
            <p:cNvSpPr/>
            <p:nvPr/>
          </p:nvSpPr>
          <p:spPr>
            <a:xfrm>
              <a:off x="1577160" y="814680"/>
              <a:ext cx="293040" cy="183240"/>
            </a:xfrm>
            <a:custGeom>
              <a:avLst/>
              <a:gdLst/>
              <a:ah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grpSp>
          <p:nvGrpSpPr>
            <p:cNvPr id="85" name="object 80"/>
            <p:cNvGrpSpPr/>
            <p:nvPr/>
          </p:nvGrpSpPr>
          <p:grpSpPr>
            <a:xfrm>
              <a:off x="1917720" y="814680"/>
              <a:ext cx="445680" cy="149040"/>
              <a:chOff x="1917720" y="814680"/>
              <a:chExt cx="445680" cy="149040"/>
            </a:xfrm>
          </p:grpSpPr>
          <p:sp>
            <p:nvSpPr>
              <p:cNvPr id="86" name="object 81"/>
              <p:cNvSpPr/>
              <p:nvPr/>
            </p:nvSpPr>
            <p:spPr>
              <a:xfrm>
                <a:off x="1917720" y="814680"/>
                <a:ext cx="288720" cy="149040"/>
              </a:xfrm>
              <a:custGeom>
                <a:avLst/>
                <a:gdLst/>
                <a:ah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pic>
            <p:nvPicPr>
              <p:cNvPr id="87" name="object 82" descr=""/>
              <p:cNvPicPr/>
              <p:nvPr/>
            </p:nvPicPr>
            <p:blipFill>
              <a:blip r:embed="rId8"/>
              <a:stretch/>
            </p:blipFill>
            <p:spPr>
              <a:xfrm>
                <a:off x="2244240" y="815040"/>
                <a:ext cx="119160" cy="14796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88" name="object 83" descr=""/>
            <p:cNvPicPr/>
            <p:nvPr/>
          </p:nvPicPr>
          <p:blipFill>
            <a:blip r:embed="rId9"/>
            <a:stretch/>
          </p:blipFill>
          <p:spPr>
            <a:xfrm>
              <a:off x="1556640" y="1049760"/>
              <a:ext cx="157680" cy="15156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89" name="object 84"/>
            <p:cNvGrpSpPr/>
            <p:nvPr/>
          </p:nvGrpSpPr>
          <p:grpSpPr>
            <a:xfrm>
              <a:off x="1762920" y="1051200"/>
              <a:ext cx="675360" cy="181440"/>
              <a:chOff x="1762920" y="1051200"/>
              <a:chExt cx="675360" cy="181440"/>
            </a:xfrm>
          </p:grpSpPr>
          <p:pic>
            <p:nvPicPr>
              <p:cNvPr id="90" name="object 85" descr=""/>
              <p:cNvPicPr/>
              <p:nvPr/>
            </p:nvPicPr>
            <p:blipFill>
              <a:blip r:embed="rId10"/>
              <a:stretch/>
            </p:blipFill>
            <p:spPr>
              <a:xfrm>
                <a:off x="1762920" y="1051560"/>
                <a:ext cx="120600" cy="14796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91" name="object 86"/>
              <p:cNvSpPr/>
              <p:nvPr/>
            </p:nvSpPr>
            <p:spPr>
              <a:xfrm>
                <a:off x="1917720" y="1051200"/>
                <a:ext cx="520560" cy="181440"/>
              </a:xfrm>
              <a:custGeom>
                <a:avLst/>
                <a:gdLst/>
                <a:ah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</p:grpSp>
        <p:grpSp>
          <p:nvGrpSpPr>
            <p:cNvPr id="92" name="object 87"/>
            <p:cNvGrpSpPr/>
            <p:nvPr/>
          </p:nvGrpSpPr>
          <p:grpSpPr>
            <a:xfrm>
              <a:off x="2489040" y="1051560"/>
              <a:ext cx="288720" cy="147960"/>
              <a:chOff x="2489040" y="1051560"/>
              <a:chExt cx="288720" cy="147960"/>
            </a:xfrm>
          </p:grpSpPr>
          <p:pic>
            <p:nvPicPr>
              <p:cNvPr id="93" name="object 88" descr=""/>
              <p:cNvPicPr/>
              <p:nvPr/>
            </p:nvPicPr>
            <p:blipFill>
              <a:blip r:embed="rId11"/>
              <a:stretch/>
            </p:blipFill>
            <p:spPr>
              <a:xfrm>
                <a:off x="2489040" y="1051560"/>
                <a:ext cx="127800" cy="1479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94" name="object 89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58960" y="1051560"/>
                <a:ext cx="118800" cy="14796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95" name="object 90"/>
            <p:cNvGrpSpPr/>
            <p:nvPr/>
          </p:nvGrpSpPr>
          <p:grpSpPr>
            <a:xfrm>
              <a:off x="1556640" y="1284480"/>
              <a:ext cx="1471320" cy="185760"/>
              <a:chOff x="1556640" y="1284480"/>
              <a:chExt cx="1471320" cy="185760"/>
            </a:xfrm>
          </p:grpSpPr>
          <p:pic>
            <p:nvPicPr>
              <p:cNvPr id="96" name="object 91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56640" y="1292040"/>
                <a:ext cx="141120" cy="1533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97" name="object 92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25840" y="1292040"/>
                <a:ext cx="162360" cy="1533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98" name="object 93" descr=""/>
              <p:cNvPicPr/>
              <p:nvPr/>
            </p:nvPicPr>
            <p:blipFill>
              <a:blip r:embed="rId15"/>
              <a:stretch/>
            </p:blipFill>
            <p:spPr>
              <a:xfrm>
                <a:off x="1917720" y="1284480"/>
                <a:ext cx="358200" cy="1857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99" name="object 94" descr=""/>
              <p:cNvPicPr/>
              <p:nvPr/>
            </p:nvPicPr>
            <p:blipFill>
              <a:blip r:embed="rId16"/>
              <a:stretch/>
            </p:blipFill>
            <p:spPr>
              <a:xfrm>
                <a:off x="2300040" y="1292040"/>
                <a:ext cx="162360" cy="15336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00" name="object 95"/>
              <p:cNvSpPr/>
              <p:nvPr/>
            </p:nvSpPr>
            <p:spPr>
              <a:xfrm>
                <a:off x="2494080" y="1290960"/>
                <a:ext cx="136440" cy="147600"/>
              </a:xfrm>
              <a:custGeom>
                <a:avLst/>
                <a:gdLst/>
                <a:ah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pic>
            <p:nvPicPr>
              <p:cNvPr id="101" name="object 96" descr=""/>
              <p:cNvPicPr/>
              <p:nvPr/>
            </p:nvPicPr>
            <p:blipFill>
              <a:blip r:embed="rId17"/>
              <a:stretch/>
            </p:blipFill>
            <p:spPr>
              <a:xfrm>
                <a:off x="2661480" y="1290960"/>
                <a:ext cx="168120" cy="1792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2" name="object 97" descr=""/>
              <p:cNvPicPr/>
              <p:nvPr/>
            </p:nvPicPr>
            <p:blipFill>
              <a:blip r:embed="rId18"/>
              <a:stretch/>
            </p:blipFill>
            <p:spPr>
              <a:xfrm>
                <a:off x="2861640" y="1290960"/>
                <a:ext cx="166320" cy="14796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103" name="Овал 2"/>
          <p:cNvSpPr/>
          <p:nvPr/>
        </p:nvSpPr>
        <p:spPr>
          <a:xfrm>
            <a:off x="6047640" y="7937640"/>
            <a:ext cx="813240" cy="81324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graphicFrame>
        <p:nvGraphicFramePr>
          <p:cNvPr id="104" name="Таблица 2"/>
          <p:cNvGraphicFramePr/>
          <p:nvPr/>
        </p:nvGraphicFramePr>
        <p:xfrm>
          <a:off x="576000" y="1857240"/>
          <a:ext cx="6607440" cy="5158800"/>
        </p:xfrm>
        <a:graphic>
          <a:graphicData uri="http://schemas.openxmlformats.org/drawingml/2006/table">
            <a:tbl>
              <a:tblPr/>
              <a:tblGrid>
                <a:gridCol w="783720"/>
                <a:gridCol w="4918680"/>
                <a:gridCol w="905400"/>
              </a:tblGrid>
              <a:tr h="64044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6451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latin typeface="Calibri"/>
                        </a:rPr>
                        <a:t>13.04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«Физкульт-привет!» (утренняя зарядка).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«Танцуют все!» (танцевальный кружок).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10:00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11:30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7027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latin typeface="Times New Roman"/>
                        </a:rPr>
                        <a:t>14.04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«Физкульт-привет!» (утренняя зарядка).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«Песни от всей души» (вокальный кружок).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10:00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11:30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6404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2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15.04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18720" rIns="1872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«Физкульт-привет!» (утренняя зарядка).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«Кибербезопасность» (информационная встреча с представителем Сбербанка).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18720" marR="1872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10:00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11:30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9147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2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16.04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«Физкульт-привет!» (утренняя зарядка).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«Эхо Чернобыля. Подвиг ликвидаторов.» (онлайн- лекция </a:t>
                      </a: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ФП «Знание»).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11:00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8078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latin typeface="Times New Roman"/>
                        </a:rPr>
                        <a:t>17.04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«Экономия для жизни» (финансовая грамотность)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«Ты- Мне, Я-Тебе!»  (настольный теннис)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«Извините, бассейн зовет!» (посещение плавательного бассейна).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09:40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10:00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14:00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8078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latin typeface="Times New Roman"/>
                        </a:rPr>
                        <a:t>20.04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«Физкульт-привет!» (утренняя зарядка).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Обучение пенсионной и финансовой грамотности + индивидуальное</a:t>
                      </a: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 .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10:00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11:30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5" name="Таблица 3"/>
          <p:cNvGraphicFramePr/>
          <p:nvPr/>
        </p:nvGraphicFramePr>
        <p:xfrm>
          <a:off x="540000" y="7885800"/>
          <a:ext cx="6595560" cy="702360"/>
        </p:xfrm>
        <a:graphic>
          <a:graphicData uri="http://schemas.openxmlformats.org/drawingml/2006/table">
            <a:tbl>
              <a:tblPr/>
              <a:tblGrid>
                <a:gridCol w="821520"/>
                <a:gridCol w="4840560"/>
                <a:gridCol w="933840"/>
              </a:tblGrid>
              <a:tr h="6253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latin typeface="Times New Roman"/>
                        </a:rPr>
                        <a:t>21.04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«Физкульт-привет!» (утренняя зарядка).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«Песни от всей души» (вокальный кружок).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10:00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11:30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6" name="Таблица 5"/>
          <p:cNvGraphicFramePr/>
          <p:nvPr/>
        </p:nvGraphicFramePr>
        <p:xfrm>
          <a:off x="518040" y="8627040"/>
          <a:ext cx="6626520" cy="702360"/>
        </p:xfrm>
        <a:graphic>
          <a:graphicData uri="http://schemas.openxmlformats.org/drawingml/2006/table">
            <a:tbl>
              <a:tblPr/>
              <a:tblGrid>
                <a:gridCol w="764640"/>
                <a:gridCol w="4932000"/>
                <a:gridCol w="930240"/>
              </a:tblGrid>
              <a:tr h="7027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latin typeface="Times New Roman"/>
                        </a:rPr>
                        <a:t>22.04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«Физкульт-привет!» (утренняя зарядка).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«Цифры решают всё!»</a:t>
                      </a:r>
                      <a:r>
                        <a:rPr b="0" lang="ru-RU" sz="1800" spc="-1" strike="noStrike">
                          <a:solidFill>
                            <a:srgbClr val="302709"/>
                          </a:solidFill>
                          <a:latin typeface="Times New Roman"/>
                          <a:ea typeface="DejaVu Sans"/>
                        </a:rPr>
                        <a:t> </a:t>
                      </a: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(информационная встреча с представителем городской больницы).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10:00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11:30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7" name="object 33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18080" cy="1656360"/>
          </a:xfrm>
          <a:prstGeom prst="rect">
            <a:avLst/>
          </a:prstGeom>
          <a:ln w="0">
            <a:noFill/>
          </a:ln>
        </p:spPr>
      </p:pic>
      <p:grpSp>
        <p:nvGrpSpPr>
          <p:cNvPr id="108" name="Группа 4"/>
          <p:cNvGrpSpPr/>
          <p:nvPr/>
        </p:nvGrpSpPr>
        <p:grpSpPr>
          <a:xfrm>
            <a:off x="644400" y="8176320"/>
            <a:ext cx="1145880" cy="130680"/>
            <a:chOff x="644400" y="8176320"/>
            <a:chExt cx="1145880" cy="130680"/>
          </a:xfrm>
        </p:grpSpPr>
        <p:pic>
          <p:nvPicPr>
            <p:cNvPr id="109" name="object 47" descr=""/>
            <p:cNvPicPr/>
            <p:nvPr/>
          </p:nvPicPr>
          <p:blipFill>
            <a:blip r:embed="rId2"/>
            <a:stretch/>
          </p:blipFill>
          <p:spPr>
            <a:xfrm>
              <a:off x="644400" y="8176320"/>
              <a:ext cx="101160" cy="13068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10" name="object 69"/>
            <p:cNvSpPr/>
            <p:nvPr/>
          </p:nvSpPr>
          <p:spPr>
            <a:xfrm>
              <a:off x="771480" y="8178120"/>
              <a:ext cx="92520" cy="127440"/>
            </a:xfrm>
            <a:custGeom>
              <a:avLst/>
              <a:gdLst/>
              <a:ah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11" name="object 70" descr=""/>
            <p:cNvPicPr/>
            <p:nvPr/>
          </p:nvPicPr>
          <p:blipFill>
            <a:blip r:embed="rId3"/>
            <a:stretch/>
          </p:blipFill>
          <p:spPr>
            <a:xfrm>
              <a:off x="888840" y="8176320"/>
              <a:ext cx="290160" cy="1306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12" name="object 71" descr=""/>
            <p:cNvPicPr/>
            <p:nvPr/>
          </p:nvPicPr>
          <p:blipFill>
            <a:blip r:embed="rId4"/>
            <a:stretch/>
          </p:blipFill>
          <p:spPr>
            <a:xfrm>
              <a:off x="1201680" y="8176320"/>
              <a:ext cx="317160" cy="1306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13" name="object 72" descr=""/>
            <p:cNvPicPr/>
            <p:nvPr/>
          </p:nvPicPr>
          <p:blipFill>
            <a:blip r:embed="rId5"/>
            <a:stretch/>
          </p:blipFill>
          <p:spPr>
            <a:xfrm>
              <a:off x="1545480" y="8178120"/>
              <a:ext cx="108000" cy="1270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14" name="object 73" descr=""/>
            <p:cNvPicPr/>
            <p:nvPr/>
          </p:nvPicPr>
          <p:blipFill>
            <a:blip r:embed="rId6"/>
            <a:stretch/>
          </p:blipFill>
          <p:spPr>
            <a:xfrm>
              <a:off x="1679400" y="8178120"/>
              <a:ext cx="110880" cy="12888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15" name="PlaceHolder 1"/>
          <p:cNvSpPr>
            <a:spLocks noGrp="1"/>
          </p:cNvSpPr>
          <p:nvPr>
            <p:ph type="title"/>
          </p:nvPr>
        </p:nvSpPr>
        <p:spPr>
          <a:xfrm>
            <a:off x="4642200" y="316800"/>
            <a:ext cx="2495160" cy="186516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>
            <a:noAutofit/>
          </a:bodyPr>
          <a:p>
            <a:pPr marL="439560" indent="-427320" algn="r">
              <a:lnSpc>
                <a:spcPts val="2701"/>
              </a:lnSpc>
              <a:spcBef>
                <a:spcPts val="641"/>
              </a:spcBef>
              <a:tabLst>
                <a:tab algn="l" pos="0"/>
              </a:tabLst>
            </a:pPr>
            <a:r>
              <a:rPr b="1" lang="ru-RU" sz="2700" spc="-12" strike="noStrike">
                <a:solidFill>
                  <a:srgbClr val="ffffff"/>
                </a:solidFill>
                <a:latin typeface="Calibri"/>
              </a:rPr>
              <a:t>МЕРОПРИЯТИЯ </a:t>
            </a:r>
            <a:r>
              <a:rPr b="1" lang="ru-RU" sz="2700" spc="-1" strike="noStrike">
                <a:solidFill>
                  <a:srgbClr val="ffffff"/>
                </a:solidFill>
                <a:latin typeface="Calibri"/>
              </a:rPr>
              <a:t>НА</a:t>
            </a:r>
            <a:r>
              <a:rPr b="1" lang="ru-RU" sz="2700" spc="-7" strike="noStrike">
                <a:solidFill>
                  <a:srgbClr val="ffffff"/>
                </a:solidFill>
                <a:latin typeface="Calibri"/>
              </a:rPr>
              <a:t> АПРЕЛЬ</a:t>
            </a:r>
            <a:r>
              <a:rPr b="1" lang="ru-RU" sz="2700" spc="-12" strike="noStrike">
                <a:solidFill>
                  <a:srgbClr val="ffffff"/>
                </a:solidFill>
                <a:latin typeface="Calibri"/>
              </a:rPr>
              <a:t> 2026</a:t>
            </a:r>
            <a:endParaRPr b="0" lang="ru-RU" sz="2700" spc="-1" strike="noStrike">
              <a:latin typeface="Arial"/>
            </a:endParaRPr>
          </a:p>
        </p:txBody>
      </p:sp>
      <p:sp>
        <p:nvSpPr>
          <p:cNvPr id="116" name="object 75"/>
          <p:cNvSpPr/>
          <p:nvPr/>
        </p:nvSpPr>
        <p:spPr>
          <a:xfrm>
            <a:off x="628920" y="8441640"/>
            <a:ext cx="5112000" cy="1492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b="1" lang="ru-RU" sz="4400" spc="-12" strike="noStrike">
                <a:solidFill>
                  <a:srgbClr val="ffffff"/>
                </a:solidFill>
                <a:latin typeface="Calibri"/>
                <a:ea typeface="DejaVu Sans"/>
              </a:rPr>
              <a:t>ПРИХОДИ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  <a:ea typeface="DejaVu Sans"/>
              </a:rPr>
              <a:t>МЫ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4400" spc="-12" strike="noStrike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b="0" lang="ru-RU" sz="4400" spc="-1" strike="noStrike"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b="0" lang="ru-RU" sz="1300" spc="-35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1300" spc="-12" strike="noStrike">
                <a:solidFill>
                  <a:srgbClr val="ffffff"/>
                </a:solidFill>
                <a:latin typeface="Calibri"/>
                <a:ea typeface="DejaVu Sans"/>
              </a:rPr>
              <a:t>контакт</a:t>
            </a:r>
            <a:endParaRPr b="0" lang="ru-RU" sz="1300" spc="-1" strike="noStrike">
              <a:latin typeface="Arial"/>
            </a:endParaRPr>
          </a:p>
        </p:txBody>
      </p:sp>
      <p:grpSp>
        <p:nvGrpSpPr>
          <p:cNvPr id="117" name="Группа 5"/>
          <p:cNvGrpSpPr/>
          <p:nvPr/>
        </p:nvGrpSpPr>
        <p:grpSpPr>
          <a:xfrm>
            <a:off x="512280" y="489240"/>
            <a:ext cx="2515680" cy="981000"/>
            <a:chOff x="512280" y="489240"/>
            <a:chExt cx="2515680" cy="981000"/>
          </a:xfrm>
        </p:grpSpPr>
        <p:pic>
          <p:nvPicPr>
            <p:cNvPr id="118" name="object 78" descr=""/>
            <p:cNvPicPr/>
            <p:nvPr/>
          </p:nvPicPr>
          <p:blipFill>
            <a:blip r:embed="rId7"/>
            <a:stretch/>
          </p:blipFill>
          <p:spPr>
            <a:xfrm>
              <a:off x="512280" y="489240"/>
              <a:ext cx="837360" cy="95508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19" name="object 79"/>
            <p:cNvSpPr/>
            <p:nvPr/>
          </p:nvSpPr>
          <p:spPr>
            <a:xfrm>
              <a:off x="1577160" y="814680"/>
              <a:ext cx="293040" cy="183240"/>
            </a:xfrm>
            <a:custGeom>
              <a:avLst/>
              <a:gdLst/>
              <a:ah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grpSp>
          <p:nvGrpSpPr>
            <p:cNvPr id="120" name="object 80"/>
            <p:cNvGrpSpPr/>
            <p:nvPr/>
          </p:nvGrpSpPr>
          <p:grpSpPr>
            <a:xfrm>
              <a:off x="1917720" y="814680"/>
              <a:ext cx="445680" cy="149040"/>
              <a:chOff x="1917720" y="814680"/>
              <a:chExt cx="445680" cy="149040"/>
            </a:xfrm>
          </p:grpSpPr>
          <p:sp>
            <p:nvSpPr>
              <p:cNvPr id="121" name="object 81"/>
              <p:cNvSpPr/>
              <p:nvPr/>
            </p:nvSpPr>
            <p:spPr>
              <a:xfrm>
                <a:off x="1917720" y="814680"/>
                <a:ext cx="288720" cy="149040"/>
              </a:xfrm>
              <a:custGeom>
                <a:avLst/>
                <a:gdLst/>
                <a:ah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pic>
            <p:nvPicPr>
              <p:cNvPr id="122" name="object 82" descr=""/>
              <p:cNvPicPr/>
              <p:nvPr/>
            </p:nvPicPr>
            <p:blipFill>
              <a:blip r:embed="rId8"/>
              <a:stretch/>
            </p:blipFill>
            <p:spPr>
              <a:xfrm>
                <a:off x="2244240" y="815040"/>
                <a:ext cx="119160" cy="14796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123" name="object 83" descr=""/>
            <p:cNvPicPr/>
            <p:nvPr/>
          </p:nvPicPr>
          <p:blipFill>
            <a:blip r:embed="rId9"/>
            <a:stretch/>
          </p:blipFill>
          <p:spPr>
            <a:xfrm>
              <a:off x="1556640" y="1049760"/>
              <a:ext cx="157680" cy="15156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124" name="object 84"/>
            <p:cNvGrpSpPr/>
            <p:nvPr/>
          </p:nvGrpSpPr>
          <p:grpSpPr>
            <a:xfrm>
              <a:off x="1762920" y="1051200"/>
              <a:ext cx="675360" cy="181440"/>
              <a:chOff x="1762920" y="1051200"/>
              <a:chExt cx="675360" cy="181440"/>
            </a:xfrm>
          </p:grpSpPr>
          <p:pic>
            <p:nvPicPr>
              <p:cNvPr id="125" name="object 85" descr=""/>
              <p:cNvPicPr/>
              <p:nvPr/>
            </p:nvPicPr>
            <p:blipFill>
              <a:blip r:embed="rId10"/>
              <a:stretch/>
            </p:blipFill>
            <p:spPr>
              <a:xfrm>
                <a:off x="1762920" y="1051560"/>
                <a:ext cx="120600" cy="14796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26" name="object 86"/>
              <p:cNvSpPr/>
              <p:nvPr/>
            </p:nvSpPr>
            <p:spPr>
              <a:xfrm>
                <a:off x="1917720" y="1051200"/>
                <a:ext cx="520560" cy="181440"/>
              </a:xfrm>
              <a:custGeom>
                <a:avLst/>
                <a:gdLst/>
                <a:ah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</p:grpSp>
        <p:grpSp>
          <p:nvGrpSpPr>
            <p:cNvPr id="127" name="object 87"/>
            <p:cNvGrpSpPr/>
            <p:nvPr/>
          </p:nvGrpSpPr>
          <p:grpSpPr>
            <a:xfrm>
              <a:off x="2489040" y="1051560"/>
              <a:ext cx="288720" cy="147960"/>
              <a:chOff x="2489040" y="1051560"/>
              <a:chExt cx="288720" cy="147960"/>
            </a:xfrm>
          </p:grpSpPr>
          <p:pic>
            <p:nvPicPr>
              <p:cNvPr id="128" name="object 88" descr=""/>
              <p:cNvPicPr/>
              <p:nvPr/>
            </p:nvPicPr>
            <p:blipFill>
              <a:blip r:embed="rId11"/>
              <a:stretch/>
            </p:blipFill>
            <p:spPr>
              <a:xfrm>
                <a:off x="2489040" y="1051560"/>
                <a:ext cx="127800" cy="1479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29" name="object 89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58960" y="1051560"/>
                <a:ext cx="118800" cy="14796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130" name="object 90"/>
            <p:cNvGrpSpPr/>
            <p:nvPr/>
          </p:nvGrpSpPr>
          <p:grpSpPr>
            <a:xfrm>
              <a:off x="1556640" y="1284480"/>
              <a:ext cx="1471320" cy="185760"/>
              <a:chOff x="1556640" y="1284480"/>
              <a:chExt cx="1471320" cy="185760"/>
            </a:xfrm>
          </p:grpSpPr>
          <p:pic>
            <p:nvPicPr>
              <p:cNvPr id="131" name="object 91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56640" y="1292040"/>
                <a:ext cx="141120" cy="1533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32" name="object 92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25840" y="1292040"/>
                <a:ext cx="162360" cy="1533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33" name="object 93" descr=""/>
              <p:cNvPicPr/>
              <p:nvPr/>
            </p:nvPicPr>
            <p:blipFill>
              <a:blip r:embed="rId15"/>
              <a:stretch/>
            </p:blipFill>
            <p:spPr>
              <a:xfrm>
                <a:off x="1917720" y="1284480"/>
                <a:ext cx="358200" cy="1857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34" name="object 94" descr=""/>
              <p:cNvPicPr/>
              <p:nvPr/>
            </p:nvPicPr>
            <p:blipFill>
              <a:blip r:embed="rId16"/>
              <a:stretch/>
            </p:blipFill>
            <p:spPr>
              <a:xfrm>
                <a:off x="2300040" y="1292040"/>
                <a:ext cx="162360" cy="15336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35" name="object 95"/>
              <p:cNvSpPr/>
              <p:nvPr/>
            </p:nvSpPr>
            <p:spPr>
              <a:xfrm>
                <a:off x="2494080" y="1290960"/>
                <a:ext cx="136440" cy="147600"/>
              </a:xfrm>
              <a:custGeom>
                <a:avLst/>
                <a:gdLst/>
                <a:ah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pic>
            <p:nvPicPr>
              <p:cNvPr id="136" name="object 96" descr=""/>
              <p:cNvPicPr/>
              <p:nvPr/>
            </p:nvPicPr>
            <p:blipFill>
              <a:blip r:embed="rId17"/>
              <a:stretch/>
            </p:blipFill>
            <p:spPr>
              <a:xfrm>
                <a:off x="2661480" y="1290960"/>
                <a:ext cx="168120" cy="1792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37" name="object 97" descr=""/>
              <p:cNvPicPr/>
              <p:nvPr/>
            </p:nvPicPr>
            <p:blipFill>
              <a:blip r:embed="rId18"/>
              <a:stretch/>
            </p:blipFill>
            <p:spPr>
              <a:xfrm>
                <a:off x="2861640" y="1290960"/>
                <a:ext cx="166320" cy="14796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138" name="Прямоугольник: скругленные углы 3"/>
          <p:cNvSpPr/>
          <p:nvPr/>
        </p:nvSpPr>
        <p:spPr>
          <a:xfrm>
            <a:off x="6140520" y="9593640"/>
            <a:ext cx="872640" cy="85644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39" name="Овал 2"/>
          <p:cNvSpPr/>
          <p:nvPr/>
        </p:nvSpPr>
        <p:spPr>
          <a:xfrm>
            <a:off x="6047640" y="7937640"/>
            <a:ext cx="813240" cy="81324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graphicFrame>
        <p:nvGraphicFramePr>
          <p:cNvPr id="140" name="Таблица 2"/>
          <p:cNvGraphicFramePr/>
          <p:nvPr/>
        </p:nvGraphicFramePr>
        <p:xfrm>
          <a:off x="406080" y="2440440"/>
          <a:ext cx="6527160" cy="4959360"/>
        </p:xfrm>
        <a:graphic>
          <a:graphicData uri="http://schemas.openxmlformats.org/drawingml/2006/table">
            <a:tbl>
              <a:tblPr/>
              <a:tblGrid>
                <a:gridCol w="809640"/>
                <a:gridCol w="4611240"/>
                <a:gridCol w="1106640"/>
              </a:tblGrid>
              <a:tr h="64044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5997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latin typeface="Times New Roman"/>
                        </a:rPr>
                        <a:t>23.04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«Физкульт-привет!» (утренняя зарядка).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Праздничное мероприятие в преддверии 9 мая (видеоконференция)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latin typeface="Times New Roman"/>
                        </a:rPr>
                        <a:t>11:00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latin typeface="Times New Roman"/>
                        </a:rPr>
                        <a:t>12:00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11890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latin typeface="Times New Roman"/>
                        </a:rPr>
                        <a:t>24.04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«Ты- Мне, Я-Тебе!»  (настольный теннис).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«</a:t>
                      </a: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Физкульт-привет!</a:t>
                      </a: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» (</a:t>
                      </a: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утренняя зарядка</a:t>
                      </a: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) </a:t>
                      </a: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Microsoft YaHei"/>
                        </a:rPr>
                        <a:t> </a:t>
                      </a: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(досуговый центр ветеранов ул. Карла Маркса, д.17а)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«Извините, бассейн зовет!» (посещение плавательного бассейна).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latin typeface="Times New Roman"/>
                        </a:rPr>
                        <a:t>10:00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latin typeface="Times New Roman"/>
                        </a:rPr>
                        <a:t>12:00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latin typeface="Times New Roman"/>
                        </a:rPr>
                        <a:t>14:00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8078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latin typeface="Times New Roman"/>
                        </a:rPr>
                        <a:t>27.04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«Физкульт-привет!» (утренняя зарядка).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«Танцуют все!» (танцевальный кружок).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10:00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11:30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9147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latin typeface="Times New Roman"/>
                        </a:rPr>
                        <a:t>28.04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«Физкульт-привет!» (утренняя зарядка).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«Чернобыль: память сквозь года» (встреча с участниками ликвидации последствий Чернобыльской АЭС в Карпинской центральной библиотеке им. А.С. Попова по ул. Мира, д. 66).</a:t>
                      </a: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 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10:00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12:00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8078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latin typeface="Times New Roman"/>
                        </a:rPr>
                        <a:t>29.04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«Физкульт-привет!» (утренняя зарядка).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«Новая Я» (кружок долголетия)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10:00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11:30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1" name="object 33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18080" cy="1656360"/>
          </a:xfrm>
          <a:prstGeom prst="rect">
            <a:avLst/>
          </a:prstGeom>
          <a:ln w="0">
            <a:noFill/>
          </a:ln>
        </p:spPr>
      </p:pic>
      <p:sp>
        <p:nvSpPr>
          <p:cNvPr id="142" name="object 46"/>
          <p:cNvSpPr/>
          <p:nvPr/>
        </p:nvSpPr>
        <p:spPr>
          <a:xfrm>
            <a:off x="111240" y="7000200"/>
            <a:ext cx="7343640" cy="3581640"/>
          </a:xfrm>
          <a:custGeom>
            <a:avLst/>
            <a:gdLst/>
            <a:ah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143" name="Группа 4"/>
          <p:cNvGrpSpPr/>
          <p:nvPr/>
        </p:nvGrpSpPr>
        <p:grpSpPr>
          <a:xfrm>
            <a:off x="644400" y="8176320"/>
            <a:ext cx="1145880" cy="130680"/>
            <a:chOff x="644400" y="8176320"/>
            <a:chExt cx="1145880" cy="130680"/>
          </a:xfrm>
        </p:grpSpPr>
        <p:pic>
          <p:nvPicPr>
            <p:cNvPr id="144" name="object 47" descr=""/>
            <p:cNvPicPr/>
            <p:nvPr/>
          </p:nvPicPr>
          <p:blipFill>
            <a:blip r:embed="rId2"/>
            <a:stretch/>
          </p:blipFill>
          <p:spPr>
            <a:xfrm>
              <a:off x="644400" y="8176320"/>
              <a:ext cx="101160" cy="13068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45" name="object 69"/>
            <p:cNvSpPr/>
            <p:nvPr/>
          </p:nvSpPr>
          <p:spPr>
            <a:xfrm>
              <a:off x="771480" y="8178120"/>
              <a:ext cx="92520" cy="127440"/>
            </a:xfrm>
            <a:custGeom>
              <a:avLst/>
              <a:gdLst/>
              <a:ah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46" name="object 70" descr=""/>
            <p:cNvPicPr/>
            <p:nvPr/>
          </p:nvPicPr>
          <p:blipFill>
            <a:blip r:embed="rId3"/>
            <a:stretch/>
          </p:blipFill>
          <p:spPr>
            <a:xfrm>
              <a:off x="888840" y="8176320"/>
              <a:ext cx="290160" cy="1306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47" name="object 71" descr=""/>
            <p:cNvPicPr/>
            <p:nvPr/>
          </p:nvPicPr>
          <p:blipFill>
            <a:blip r:embed="rId4"/>
            <a:stretch/>
          </p:blipFill>
          <p:spPr>
            <a:xfrm>
              <a:off x="1201680" y="8176320"/>
              <a:ext cx="317160" cy="1306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48" name="object 72" descr=""/>
            <p:cNvPicPr/>
            <p:nvPr/>
          </p:nvPicPr>
          <p:blipFill>
            <a:blip r:embed="rId5"/>
            <a:stretch/>
          </p:blipFill>
          <p:spPr>
            <a:xfrm>
              <a:off x="1545480" y="8178120"/>
              <a:ext cx="108000" cy="1270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49" name="object 73" descr=""/>
            <p:cNvPicPr/>
            <p:nvPr/>
          </p:nvPicPr>
          <p:blipFill>
            <a:blip r:embed="rId6"/>
            <a:stretch/>
          </p:blipFill>
          <p:spPr>
            <a:xfrm>
              <a:off x="1679400" y="8178120"/>
              <a:ext cx="110880" cy="12888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50" name="PlaceHolder 1"/>
          <p:cNvSpPr>
            <a:spLocks noGrp="1"/>
          </p:cNvSpPr>
          <p:nvPr>
            <p:ph type="title"/>
          </p:nvPr>
        </p:nvSpPr>
        <p:spPr>
          <a:xfrm>
            <a:off x="4498200" y="316800"/>
            <a:ext cx="2639160" cy="186516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>
            <a:noAutofit/>
          </a:bodyPr>
          <a:p>
            <a:pPr marL="439560" indent="-427320" algn="r">
              <a:lnSpc>
                <a:spcPts val="2701"/>
              </a:lnSpc>
              <a:spcBef>
                <a:spcPts val="641"/>
              </a:spcBef>
              <a:tabLst>
                <a:tab algn="l" pos="0"/>
              </a:tabLst>
            </a:pPr>
            <a:r>
              <a:rPr b="1" lang="ru-RU" sz="2700" spc="-12" strike="noStrike">
                <a:solidFill>
                  <a:srgbClr val="ffffff"/>
                </a:solidFill>
                <a:latin typeface="Calibri"/>
              </a:rPr>
              <a:t>МЕРОПРИЯТИЯ </a:t>
            </a:r>
            <a:r>
              <a:rPr b="1" lang="ru-RU" sz="2700" spc="-1" strike="noStrike">
                <a:solidFill>
                  <a:srgbClr val="ffffff"/>
                </a:solidFill>
                <a:latin typeface="Calibri"/>
              </a:rPr>
              <a:t>НА</a:t>
            </a:r>
            <a:r>
              <a:rPr b="1" lang="ru-RU" sz="2700" spc="-7" strike="noStrike">
                <a:solidFill>
                  <a:srgbClr val="ffffff"/>
                </a:solidFill>
                <a:latin typeface="Calibri"/>
              </a:rPr>
              <a:t> АПРЕЛЬ</a:t>
            </a:r>
            <a:r>
              <a:rPr b="1" lang="ru-RU" sz="2700" spc="-12" strike="noStrike">
                <a:solidFill>
                  <a:srgbClr val="ffffff"/>
                </a:solidFill>
                <a:latin typeface="Calibri"/>
              </a:rPr>
              <a:t> 2026</a:t>
            </a:r>
            <a:endParaRPr b="0" lang="ru-RU" sz="2700" spc="-1" strike="noStrike">
              <a:latin typeface="Arial"/>
            </a:endParaRPr>
          </a:p>
        </p:txBody>
      </p:sp>
      <p:sp>
        <p:nvSpPr>
          <p:cNvPr id="151" name="object 75"/>
          <p:cNvSpPr/>
          <p:nvPr/>
        </p:nvSpPr>
        <p:spPr>
          <a:xfrm>
            <a:off x="628920" y="8441640"/>
            <a:ext cx="5112000" cy="2038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b="1" lang="ru-RU" sz="4400" spc="-12" strike="noStrike">
                <a:solidFill>
                  <a:srgbClr val="ffffff"/>
                </a:solidFill>
                <a:latin typeface="Calibri"/>
                <a:ea typeface="DejaVu Sans"/>
              </a:rPr>
              <a:t>ПРИХОДИТЕ,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  <a:ea typeface="DejaVu Sans"/>
              </a:rPr>
              <a:t>МЫ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4400" spc="-12" strike="noStrike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b="0" lang="ru-RU" sz="4400" spc="-1" strike="noStrike"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b="0" lang="ru-RU" sz="1300" spc="-35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1300" spc="-12" strike="noStrike">
                <a:solidFill>
                  <a:srgbClr val="ffffff"/>
                </a:solidFill>
                <a:latin typeface="Calibri"/>
                <a:ea typeface="DejaVu Sans"/>
              </a:rPr>
              <a:t>контакты:</a:t>
            </a:r>
            <a:endParaRPr b="0" lang="ru-RU" sz="1300" spc="-1" strike="noStrike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Адрес:  г. Карпинск, ул. Пролетарская, д. 68, кабинет № 7</a:t>
            </a:r>
            <a:endParaRPr b="0" lang="ru-RU" sz="1300" spc="-1" strike="noStrike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Контактный номер 8(34383)3-43-15, 8-908-921-36-63</a:t>
            </a:r>
            <a:endParaRPr b="0" lang="ru-RU" sz="1300" spc="-1" strike="noStrike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ФИО Докучаева Елена Владимировна </a:t>
            </a:r>
            <a:endParaRPr b="0" lang="ru-RU" sz="1300" spc="-1" strike="noStrike">
              <a:latin typeface="Arial"/>
            </a:endParaRPr>
          </a:p>
        </p:txBody>
      </p:sp>
      <p:sp>
        <p:nvSpPr>
          <p:cNvPr id="152" name="object 76"/>
          <p:cNvSpPr/>
          <p:nvPr/>
        </p:nvSpPr>
        <p:spPr>
          <a:xfrm>
            <a:off x="3816000" y="6786720"/>
            <a:ext cx="3413880" cy="82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algn="l" pos="0"/>
              </a:tabLst>
            </a:pP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b="1" lang="ru-RU" sz="1600" spc="-66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  <a:ea typeface="DejaVu Sans"/>
              </a:rPr>
              <a:t>работы: понедельник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четверг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08:30</a:t>
            </a:r>
            <a:r>
              <a:rPr b="1" lang="ru-RU" sz="1600" spc="-7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b="1" lang="ru-RU" sz="1600" spc="-15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21" strike="noStrike">
                <a:solidFill>
                  <a:srgbClr val="58595b"/>
                </a:solidFill>
                <a:latin typeface="Calibri"/>
                <a:ea typeface="DejaVu Sans"/>
              </a:rPr>
              <a:t>17:30          пятница 08:30-16:30</a:t>
            </a:r>
            <a:endParaRPr b="0" lang="ru-RU" sz="1600" spc="-1" strike="noStrike">
              <a:latin typeface="Arial"/>
            </a:endParaRPr>
          </a:p>
        </p:txBody>
      </p:sp>
      <p:sp>
        <p:nvSpPr>
          <p:cNvPr id="153" name="object 77"/>
          <p:cNvSpPr/>
          <p:nvPr/>
        </p:nvSpPr>
        <p:spPr>
          <a:xfrm>
            <a:off x="6123240" y="8786520"/>
            <a:ext cx="915480" cy="64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b="0" lang="ru-RU" sz="800" spc="483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 социального</a:t>
            </a:r>
            <a:r>
              <a:rPr b="0" lang="ru-RU" sz="800" spc="483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страхования</a:t>
            </a: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26" strike="noStrike">
                <a:solidFill>
                  <a:srgbClr val="ffffff"/>
                </a:solidFill>
                <a:latin typeface="Calibri"/>
                <a:ea typeface="DejaVu Sans"/>
              </a:rPr>
              <a:t>РФ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по</a:t>
            </a:r>
            <a:r>
              <a:rPr b="0" lang="ru-RU" sz="800" spc="29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21" strike="noStrike">
                <a:solidFill>
                  <a:srgbClr val="ffffff"/>
                </a:solidFill>
                <a:latin typeface="Calibri"/>
                <a:ea typeface="DejaVu Sans"/>
              </a:rPr>
              <a:t>Свердлов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ской</a:t>
            </a:r>
            <a:r>
              <a:rPr b="0" lang="ru-RU" sz="800" spc="483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области</a:t>
            </a:r>
            <a:endParaRPr b="0" lang="ru-RU" sz="800" spc="-1" strike="noStrike">
              <a:latin typeface="Arial"/>
            </a:endParaRPr>
          </a:p>
        </p:txBody>
      </p:sp>
      <p:grpSp>
        <p:nvGrpSpPr>
          <p:cNvPr id="154" name="Группа 5"/>
          <p:cNvGrpSpPr/>
          <p:nvPr/>
        </p:nvGrpSpPr>
        <p:grpSpPr>
          <a:xfrm>
            <a:off x="512280" y="489240"/>
            <a:ext cx="2515680" cy="981000"/>
            <a:chOff x="512280" y="489240"/>
            <a:chExt cx="2515680" cy="981000"/>
          </a:xfrm>
        </p:grpSpPr>
        <p:pic>
          <p:nvPicPr>
            <p:cNvPr id="155" name="object 78" descr=""/>
            <p:cNvPicPr/>
            <p:nvPr/>
          </p:nvPicPr>
          <p:blipFill>
            <a:blip r:embed="rId7"/>
            <a:stretch/>
          </p:blipFill>
          <p:spPr>
            <a:xfrm>
              <a:off x="512280" y="489240"/>
              <a:ext cx="837360" cy="95508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56" name="object 79"/>
            <p:cNvSpPr/>
            <p:nvPr/>
          </p:nvSpPr>
          <p:spPr>
            <a:xfrm>
              <a:off x="1577160" y="814680"/>
              <a:ext cx="293040" cy="183240"/>
            </a:xfrm>
            <a:custGeom>
              <a:avLst/>
              <a:gdLst/>
              <a:ah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grpSp>
          <p:nvGrpSpPr>
            <p:cNvPr id="157" name="object 80"/>
            <p:cNvGrpSpPr/>
            <p:nvPr/>
          </p:nvGrpSpPr>
          <p:grpSpPr>
            <a:xfrm>
              <a:off x="1917720" y="814680"/>
              <a:ext cx="445680" cy="149040"/>
              <a:chOff x="1917720" y="814680"/>
              <a:chExt cx="445680" cy="149040"/>
            </a:xfrm>
          </p:grpSpPr>
          <p:sp>
            <p:nvSpPr>
              <p:cNvPr id="158" name="object 81"/>
              <p:cNvSpPr/>
              <p:nvPr/>
            </p:nvSpPr>
            <p:spPr>
              <a:xfrm>
                <a:off x="1917720" y="814680"/>
                <a:ext cx="288720" cy="149040"/>
              </a:xfrm>
              <a:custGeom>
                <a:avLst/>
                <a:gdLst/>
                <a:ah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pic>
            <p:nvPicPr>
              <p:cNvPr id="159" name="object 82" descr=""/>
              <p:cNvPicPr/>
              <p:nvPr/>
            </p:nvPicPr>
            <p:blipFill>
              <a:blip r:embed="rId8"/>
              <a:stretch/>
            </p:blipFill>
            <p:spPr>
              <a:xfrm>
                <a:off x="2244240" y="815040"/>
                <a:ext cx="119160" cy="14796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160" name="object 83" descr=""/>
            <p:cNvPicPr/>
            <p:nvPr/>
          </p:nvPicPr>
          <p:blipFill>
            <a:blip r:embed="rId9"/>
            <a:stretch/>
          </p:blipFill>
          <p:spPr>
            <a:xfrm>
              <a:off x="1556640" y="1049760"/>
              <a:ext cx="157680" cy="15156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161" name="object 84"/>
            <p:cNvGrpSpPr/>
            <p:nvPr/>
          </p:nvGrpSpPr>
          <p:grpSpPr>
            <a:xfrm>
              <a:off x="1762920" y="1051200"/>
              <a:ext cx="675360" cy="181440"/>
              <a:chOff x="1762920" y="1051200"/>
              <a:chExt cx="675360" cy="181440"/>
            </a:xfrm>
          </p:grpSpPr>
          <p:pic>
            <p:nvPicPr>
              <p:cNvPr id="162" name="object 85" descr=""/>
              <p:cNvPicPr/>
              <p:nvPr/>
            </p:nvPicPr>
            <p:blipFill>
              <a:blip r:embed="rId10"/>
              <a:stretch/>
            </p:blipFill>
            <p:spPr>
              <a:xfrm>
                <a:off x="1762920" y="1051560"/>
                <a:ext cx="120600" cy="14796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63" name="object 86"/>
              <p:cNvSpPr/>
              <p:nvPr/>
            </p:nvSpPr>
            <p:spPr>
              <a:xfrm>
                <a:off x="1917720" y="1051200"/>
                <a:ext cx="520560" cy="181440"/>
              </a:xfrm>
              <a:custGeom>
                <a:avLst/>
                <a:gdLst/>
                <a:ah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</p:grpSp>
        <p:grpSp>
          <p:nvGrpSpPr>
            <p:cNvPr id="164" name="object 87"/>
            <p:cNvGrpSpPr/>
            <p:nvPr/>
          </p:nvGrpSpPr>
          <p:grpSpPr>
            <a:xfrm>
              <a:off x="2489040" y="1051560"/>
              <a:ext cx="288720" cy="147960"/>
              <a:chOff x="2489040" y="1051560"/>
              <a:chExt cx="288720" cy="147960"/>
            </a:xfrm>
          </p:grpSpPr>
          <p:pic>
            <p:nvPicPr>
              <p:cNvPr id="165" name="object 88" descr=""/>
              <p:cNvPicPr/>
              <p:nvPr/>
            </p:nvPicPr>
            <p:blipFill>
              <a:blip r:embed="rId11"/>
              <a:stretch/>
            </p:blipFill>
            <p:spPr>
              <a:xfrm>
                <a:off x="2489040" y="1051560"/>
                <a:ext cx="127800" cy="1479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66" name="object 89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58960" y="1051560"/>
                <a:ext cx="118800" cy="14796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167" name="object 90"/>
            <p:cNvGrpSpPr/>
            <p:nvPr/>
          </p:nvGrpSpPr>
          <p:grpSpPr>
            <a:xfrm>
              <a:off x="1556640" y="1284480"/>
              <a:ext cx="1471320" cy="185760"/>
              <a:chOff x="1556640" y="1284480"/>
              <a:chExt cx="1471320" cy="185760"/>
            </a:xfrm>
          </p:grpSpPr>
          <p:pic>
            <p:nvPicPr>
              <p:cNvPr id="168" name="object 91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56640" y="1292040"/>
                <a:ext cx="141120" cy="1533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69" name="object 92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25840" y="1292040"/>
                <a:ext cx="162360" cy="1533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70" name="object 93" descr=""/>
              <p:cNvPicPr/>
              <p:nvPr/>
            </p:nvPicPr>
            <p:blipFill>
              <a:blip r:embed="rId15"/>
              <a:stretch/>
            </p:blipFill>
            <p:spPr>
              <a:xfrm>
                <a:off x="1917720" y="1284480"/>
                <a:ext cx="358200" cy="1857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71" name="object 94" descr=""/>
              <p:cNvPicPr/>
              <p:nvPr/>
            </p:nvPicPr>
            <p:blipFill>
              <a:blip r:embed="rId16"/>
              <a:stretch/>
            </p:blipFill>
            <p:spPr>
              <a:xfrm>
                <a:off x="2300040" y="1292040"/>
                <a:ext cx="162360" cy="15336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72" name="object 95"/>
              <p:cNvSpPr/>
              <p:nvPr/>
            </p:nvSpPr>
            <p:spPr>
              <a:xfrm>
                <a:off x="2494080" y="1290960"/>
                <a:ext cx="136440" cy="147600"/>
              </a:xfrm>
              <a:custGeom>
                <a:avLst/>
                <a:gdLst/>
                <a:ah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pic>
            <p:nvPicPr>
              <p:cNvPr id="173" name="object 96" descr=""/>
              <p:cNvPicPr/>
              <p:nvPr/>
            </p:nvPicPr>
            <p:blipFill>
              <a:blip r:embed="rId17"/>
              <a:stretch/>
            </p:blipFill>
            <p:spPr>
              <a:xfrm>
                <a:off x="2661480" y="1290960"/>
                <a:ext cx="168120" cy="1792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74" name="object 97" descr=""/>
              <p:cNvPicPr/>
              <p:nvPr/>
            </p:nvPicPr>
            <p:blipFill>
              <a:blip r:embed="rId18"/>
              <a:stretch/>
            </p:blipFill>
            <p:spPr>
              <a:xfrm>
                <a:off x="2861640" y="1290960"/>
                <a:ext cx="166320" cy="14796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175" name="Прямоугольник: скругленные углы 3"/>
          <p:cNvSpPr/>
          <p:nvPr/>
        </p:nvSpPr>
        <p:spPr>
          <a:xfrm>
            <a:off x="6140520" y="9593640"/>
            <a:ext cx="872640" cy="85644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76" name="Овал 2"/>
          <p:cNvSpPr/>
          <p:nvPr/>
        </p:nvSpPr>
        <p:spPr>
          <a:xfrm>
            <a:off x="6047640" y="7937640"/>
            <a:ext cx="813240" cy="81324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77" name="object 98" descr=""/>
          <p:cNvPicPr/>
          <p:nvPr/>
        </p:nvPicPr>
        <p:blipFill>
          <a:blip r:embed="rId19"/>
          <a:stretch/>
        </p:blipFill>
        <p:spPr>
          <a:xfrm>
            <a:off x="6162120" y="8141760"/>
            <a:ext cx="599400" cy="514440"/>
          </a:xfrm>
          <a:prstGeom prst="rect">
            <a:avLst/>
          </a:prstGeom>
          <a:ln w="0">
            <a:noFill/>
          </a:ln>
        </p:spPr>
      </p:pic>
      <p:pic>
        <p:nvPicPr>
          <p:cNvPr id="178" name="Рисунок 2" descr=""/>
          <p:cNvPicPr/>
          <p:nvPr/>
        </p:nvPicPr>
        <p:blipFill>
          <a:blip r:embed="rId20"/>
          <a:stretch/>
        </p:blipFill>
        <p:spPr>
          <a:xfrm>
            <a:off x="6153120" y="9577080"/>
            <a:ext cx="860040" cy="86004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79" name="Таблица 2"/>
          <p:cNvGraphicFramePr/>
          <p:nvPr/>
        </p:nvGraphicFramePr>
        <p:xfrm>
          <a:off x="551880" y="2538360"/>
          <a:ext cx="6527160" cy="1447920"/>
        </p:xfrm>
        <a:graphic>
          <a:graphicData uri="http://schemas.openxmlformats.org/drawingml/2006/table">
            <a:tbl>
              <a:tblPr/>
              <a:tblGrid>
                <a:gridCol w="809640"/>
                <a:gridCol w="4611240"/>
                <a:gridCol w="1106640"/>
              </a:tblGrid>
              <a:tr h="64044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8078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latin typeface="Times New Roman"/>
                        </a:rPr>
                        <a:t>30.04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«Физкульт-привет!» (утренняя зарядка).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Федеральный проект.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latin typeface="Times New Roman"/>
                        </a:rPr>
                        <a:t>11:00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latin typeface="Times New Roman"/>
                        </a:rPr>
                        <a:t>12:00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256</TotalTime>
  <Application>LibreOffice/7.2.2.2$Windows_X86_64 LibreOffice_project/02b2acce88a210515b4a5bb2e46cbfb63fe97d56</Application>
  <AppVersion>15.0000</AppVersion>
  <Words>675</Words>
  <Paragraphs>169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2025-11-06T11:20:25Z</dcterms:created>
  <dc:creator>Пользователь</dc:creator>
  <dc:description/>
  <dc:language>ru-RU</dc:language>
  <cp:lastModifiedBy/>
  <dcterms:modified xsi:type="dcterms:W3CDTF">2026-03-26T09:08:17Z</dcterms:modified>
  <cp:revision>34</cp:revision>
  <dc:subject/>
  <dc:title>МЕРОПРИЯТИЯ НА ДЕКАБРЬ 2025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4</vt:i4>
  </property>
</Properties>
</file>