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2" r:id="rId4"/>
    <p:sldId id="264" r:id="rId5"/>
    <p:sldId id="259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907"/>
        <p:guide pos="20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18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0.png"/><Relationship Id="rId6" Type="http://schemas.openxmlformats.org/officeDocument/2006/relationships/image" Target="../media/image19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719830" y="107950"/>
            <a:ext cx="3732530" cy="1443355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824605" y="165100"/>
            <a:ext cx="3430270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br>
              <a:rPr sz="1400" spc="-10" dirty="0"/>
            </a:br>
            <a:r>
              <a:rPr sz="1800" dirty="0"/>
              <a:t>НА</a:t>
            </a:r>
            <a:r>
              <a:rPr sz="1800" spc="-5" dirty="0"/>
              <a:t> </a:t>
            </a:r>
            <a:r>
              <a:rPr lang="ru-RU" sz="1800" spc="-5" dirty="0"/>
              <a:t>МАЙ</a:t>
            </a:r>
            <a:endParaRPr sz="1800" spc="-10" dirty="0"/>
          </a:p>
          <a:p>
            <a:pPr marR="5080" algn="r">
              <a:lnSpc>
                <a:spcPts val="2700"/>
              </a:lnSpc>
            </a:pPr>
            <a:r>
              <a:rPr sz="1800" spc="-20" dirty="0"/>
              <a:t>202</a:t>
            </a:r>
            <a:r>
              <a:rPr lang="ru-RU" sz="1800" spc="-20" dirty="0"/>
              <a:t>6 года</a:t>
            </a:r>
            <a:endParaRPr sz="1800" spc="-20" dirty="0"/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/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53" name="object 53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67" name="object 67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7850" y="1841500"/>
          <a:ext cx="6933565" cy="7024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365"/>
                <a:gridCol w="4742815"/>
                <a:gridCol w="1302385"/>
              </a:tblGrid>
              <a:tr h="7245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Дата 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Время</a:t>
                      </a:r>
                      <a:endParaRPr lang="ru-RU" sz="1500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</a:tr>
              <a:tr h="12471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/>
                        <a:t>Мастер-класс по изготовлению «Георгиевской ленточки».</a:t>
                      </a:r>
                      <a:endParaRPr lang="ru-RU" sz="1400" dirty="0"/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танцевальных занятий «Визит».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/>
                        <a:t>Помощь СВО.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spc="-25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14:00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14:00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112776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танцевальных  занятий.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13:30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15:00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1072515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06.05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театральных занятий.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ym typeface="+mn-ea"/>
                        </a:rPr>
                        <a:t>Клуб настольных игр «Ваш ход» (шашки, шахматы, лото, домино).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just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sym typeface="+mn-ea"/>
                        </a:rPr>
                        <a:t>11:00</a:t>
                      </a:r>
                      <a:endParaRPr lang="ru-RU" sz="140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sym typeface="+mn-ea"/>
                        </a:rPr>
                        <a:t>14:00</a:t>
                      </a:r>
                      <a:endParaRPr lang="ru-RU" sz="140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/>
                    </a:p>
                  </a:txBody>
                  <a:tcPr/>
                </a:tc>
              </a:tr>
              <a:tr h="124714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07.05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Праздничный концерт, посвященный   81-й годовщине Великой Победы!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Праздничное выступление группы «Поиск»  - «Наш труд приблизил час Победы!».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Федеральный проект.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12:00</a:t>
                      </a:r>
                      <a:endParaRPr lang="ru-RU" sz="1400"/>
                    </a:p>
                    <a:p>
                      <a:pPr algn="ctr"/>
                      <a:endParaRPr lang="ru-RU" sz="1400"/>
                    </a:p>
                    <a:p>
                      <a:pPr algn="ctr"/>
                      <a:endParaRPr lang="ru-RU" sz="1400"/>
                    </a:p>
                    <a:p>
                      <a:pPr algn="ctr"/>
                      <a:endParaRPr lang="ru-RU" sz="1400"/>
                    </a:p>
                    <a:p>
                      <a:pPr algn="ctr"/>
                      <a:r>
                        <a:rPr lang="ru-RU" sz="1400"/>
                        <a:t>12:00</a:t>
                      </a:r>
                      <a:endParaRPr lang="ru-RU" sz="1400"/>
                    </a:p>
                    <a:p>
                      <a:pPr algn="ctr"/>
                      <a:endParaRPr lang="ru-RU" sz="1400"/>
                    </a:p>
                  </a:txBody>
                  <a:tcPr/>
                </a:tc>
              </a:tr>
              <a:tr h="139509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08.05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Игра в Дартс.</a:t>
                      </a:r>
                      <a:endParaRPr lang="ru-RU" sz="1400" dirty="0"/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Путешествуем по России. Показ документального фильма предоставленного Русским географическим обществом.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algn="just"/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58079" y="81662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8140" y="88900"/>
          <a:ext cx="6943725" cy="884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850"/>
                <a:gridCol w="4679315"/>
                <a:gridCol w="1305560"/>
              </a:tblGrid>
              <a:tr h="68262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103060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12.05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танцевальных  занятий.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13:30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15:00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170751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13.05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театральных занятий.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Встреча с представителями Центра защиты прав граждан Свердловской области, на тему: «Госуслуги для старшего поколения» в Центральной городской библиотеке им. А.И. Герцена (ул. Чапаева, 5).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1706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14.05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>
                          <a:sym typeface="+mn-ea"/>
                        </a:rPr>
                        <a:t>Час когнитивных занятий. </a:t>
                      </a:r>
                      <a:r>
                        <a:rPr lang="ru-RU" sz="1400" dirty="0">
                          <a:cs typeface="Calibri Light"/>
                          <a:sym typeface="+mn-ea"/>
                        </a:rPr>
                        <a:t>Упражнения по развитию памяти.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Встреча с представителями Роспотребнадзора, на тему: «Читаем квитанцию на оплату коммунальных услуг».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Федеральный проект.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ru-RU" sz="1400" dirty="0">
                          <a:sym typeface="+mn-ea"/>
                        </a:rPr>
                        <a:t>Час здоровья. Адаптивная ЛФК 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15:00</a:t>
                      </a:r>
                      <a:endParaRPr lang="ru-RU" sz="1400" dirty="0"/>
                    </a:p>
                  </a:txBody>
                  <a:tcPr/>
                </a:tc>
              </a:tr>
              <a:tr h="62611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15.05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Пешая прогулка в Центральный парк культуры и отдыха им. В.В. Маяковкого. 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168910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18.05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вокальных занятий «Мелодия души».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пенсионной грамотности. Индивидуальное консультирование по пенсионному и социальному обеспечению.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Книжный клуб «Интересные люди». Встреча со священником, преподавателем семинарии - Ильей Алексанровым. 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119634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19.05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танцевальных  занятий.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13:30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15:00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58079" y="81662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4960" y="698500"/>
          <a:ext cx="7054215" cy="8261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7575"/>
                <a:gridCol w="4831715"/>
                <a:gridCol w="1304925"/>
              </a:tblGrid>
              <a:tr h="72263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179070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20.05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театральных занятий.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Встреча с нутрициологом-диетологом Портнягиной М., на тему:»Лето - это солнце, как избежать пигментации. Причины пигментации».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sym typeface="+mn-ea"/>
                        </a:rPr>
                        <a:t>Клуб настольных игр «Ваш ход» (шашки, шахматы, лото, домино).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79006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21.05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когнитивных занятий. </a:t>
                      </a:r>
                      <a:r>
                        <a:rPr lang="ru-RU" sz="1400" dirty="0">
                          <a:cs typeface="Calibri Light"/>
                          <a:sym typeface="+mn-ea"/>
                        </a:rPr>
                        <a:t>Упражнения по развитию памяти.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Федеральный проект.  РО «Знание». Лекция на тему: «Откуда мы родом:пишем историю семьи вместе».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танцевальных занятий «Визит».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15:00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91122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22.05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Пешая прогулка по «Красной линии» (историческому центру г.Екатеринбурга).</a:t>
                      </a:r>
                      <a:endParaRPr lang="ru-RU" sz="14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endParaRPr lang="ru-RU" sz="1400" dirty="0">
                        <a:solidFill>
                          <a:srgbClr val="FF0000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123888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25.05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танцевальных занятий «Визит».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sym typeface="+mn-ea"/>
                        </a:rPr>
                        <a:t>Помощь СВО.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Путешествуем по России. Показ документального фильма предоставленного Русским географическим обществом.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algn="just"/>
                      <a:endParaRPr lang="ru-RU" sz="14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146177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26.05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танцевальных  занятий.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ym typeface="+mn-ea"/>
                        </a:rPr>
                        <a:t>11:00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ctr"/>
                      <a:r>
                        <a:rPr lang="ru-RU" sz="1400" dirty="0"/>
                        <a:t>13:30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15:00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637540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78790" y="914400"/>
          <a:ext cx="6903720" cy="5281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920"/>
                <a:gridCol w="4721860"/>
                <a:gridCol w="1297940"/>
              </a:tblGrid>
              <a:tr h="73088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188214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27.05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театральных занятий.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ym typeface="+mn-ea"/>
                        </a:rPr>
                        <a:t>Клуб настольных игр «Ваш ход» (шашки, шахматы, лото, домино).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Экскурсия в Ботанический сад - посещение 3 оранжерей: плодовые растения, тропики и субтропики, растения тропических областей, кактусы  (ул. 8 Марта 202,а,  по предварительной записи).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12.00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22070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28.05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когнитивных занятий. </a:t>
                      </a:r>
                      <a:r>
                        <a:rPr lang="ru-RU" sz="1400" dirty="0">
                          <a:cs typeface="Calibri Light"/>
                          <a:sym typeface="+mn-ea"/>
                        </a:rPr>
                        <a:t>Упражнения по развитию памяти.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Федеральный проект.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здоровья. Адаптивная ЛФК 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400" b="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400" b="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15:00</a:t>
                      </a:r>
                      <a:endParaRPr lang="ru-RU" sz="1400" b="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1217295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29.05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rgbClr val="FF0000"/>
                          </a:solidFill>
                          <a:latin typeface="+mn-lt"/>
                          <a:cs typeface="Calibri Light"/>
                          <a:sym typeface="+mn-ea"/>
                        </a:rPr>
                        <a:t>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Пешая прогулка  на «Каменные  палатки» -  «В кругу друзей!» .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Викторины, конкурсы, загадки.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11:00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bject 35"/>
          <p:cNvSpPr/>
          <p:nvPr/>
        </p:nvSpPr>
        <p:spPr>
          <a:xfrm>
            <a:off x="97155" y="6565900"/>
            <a:ext cx="7362825" cy="353695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p/>
        </p:txBody>
      </p:sp>
      <p:sp>
        <p:nvSpPr>
          <p:cNvPr id="44" name="object 44"/>
          <p:cNvSpPr txBox="1"/>
          <p:nvPr/>
        </p:nvSpPr>
        <p:spPr>
          <a:xfrm>
            <a:off x="2406650" y="6560185"/>
            <a:ext cx="4386580" cy="1148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kumimoji="0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четверг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kumimoji="0" lang="ru-RU" altLang="en-US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                        </a:t>
            </a:r>
            <a:r>
              <a:rPr kumimoji="0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пятница</a:t>
            </a:r>
            <a:r>
              <a:rPr kumimoji="0" lang="ru-RU" altLang="en-US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</a:t>
            </a:r>
            <a:r>
              <a:rPr lang="ru-RU" altLang="en-US"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6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endParaRPr kumimoji="0" sz="16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kumimoji="0" lang="ru-RU" altLang="en-US" sz="16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57114" y="7709090"/>
            <a:ext cx="1147890" cy="132842"/>
            <a:chOff x="644464" y="8176450"/>
            <a:chExt cx="1147890" cy="132842"/>
          </a:xfrm>
        </p:grpSpPr>
        <p:pic>
          <p:nvPicPr>
            <p:cNvPr id="18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19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p/>
          </p:txBody>
        </p:sp>
        <p:pic>
          <p:nvPicPr>
            <p:cNvPr id="20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1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2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3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24" name="object 43"/>
          <p:cNvSpPr txBox="1"/>
          <p:nvPr/>
        </p:nvSpPr>
        <p:spPr>
          <a:xfrm>
            <a:off x="196850" y="8072755"/>
            <a:ext cx="4902200" cy="162877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33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3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3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3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1300" dirty="0">
              <a:solidFill>
                <a:srgbClr val="FFFFFF"/>
              </a:solidFill>
              <a:latin typeface="Calibri"/>
              <a:cs typeface="Calibri"/>
              <a:sym typeface="+mn-ea"/>
            </a:endParaRPr>
          </a:p>
          <a:p>
            <a:pPr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контакты:</a:t>
            </a:r>
            <a:r>
              <a:rPr lang="ru-RU" altLang="en-US"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371-02-11</a:t>
            </a:r>
            <a:endParaRPr sz="1300" dirty="0"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Адрес: г.Екатеринбург, ул.Вайнера д.26, каб. 304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ФИО Мальцева Ирина Серафимовна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435092" y="74041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pic>
        <p:nvPicPr>
          <p:cNvPr id="51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715" y="9164955"/>
            <a:ext cx="851535" cy="851535"/>
          </a:xfrm>
          <a:prstGeom prst="rect">
            <a:avLst/>
          </a:prstGeom>
        </p:spPr>
      </p:pic>
      <p:sp>
        <p:nvSpPr>
          <p:cNvPr id="52" name="object 45"/>
          <p:cNvSpPr txBox="1"/>
          <p:nvPr/>
        </p:nvSpPr>
        <p:spPr>
          <a:xfrm>
            <a:off x="6496044" y="8231555"/>
            <a:ext cx="917575" cy="9194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Отделение Фонда пенсионного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и социального страхования РФ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по Свердловской области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53" name="object 4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42456" y="7556334"/>
            <a:ext cx="601642" cy="5165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3445</Words>
  <Application>WPS Presentation</Application>
  <PresentationFormat>Произвольный</PresentationFormat>
  <Paragraphs>267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SimSun</vt:lpstr>
      <vt:lpstr>Wingdings</vt:lpstr>
      <vt:lpstr>Calibri</vt:lpstr>
      <vt:lpstr>DejaVu Sans</vt:lpstr>
      <vt:lpstr>Calibri Light</vt:lpstr>
      <vt:lpstr>Microsoft YaHei</vt:lpstr>
      <vt:lpstr>Droid Sans Fallback</vt:lpstr>
      <vt:lpstr>Arial Unicode MS</vt:lpstr>
      <vt:lpstr>Calibri</vt:lpstr>
      <vt:lpstr>Office Theme</vt:lpstr>
      <vt:lpstr>2026 года</vt:lpstr>
      <vt:lpstr>PowerPoint 演示文稿</vt:lpstr>
      <vt:lpstr>PowerPoint 演示文稿</vt:lpstr>
      <vt:lpstr>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075maltsevais</cp:lastModifiedBy>
  <cp:revision>380</cp:revision>
  <dcterms:created xsi:type="dcterms:W3CDTF">2026-04-23T04:07:17Z</dcterms:created>
  <dcterms:modified xsi:type="dcterms:W3CDTF">2026-04-23T04:07:17Z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2025-11-15T04:00:00Z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2025-11-15T04:00:00Z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