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60" r:id="rId3"/>
    <p:sldId id="259" r:id="rId4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3264" y="-102"/>
      </p:cViewPr>
      <p:guideLst>
        <p:guide orient="horz" pos="2923"/>
        <p:guide pos="206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5/28/2026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5/28/2026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5/28/2026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3.png"/><Relationship Id="rId7" Type="http://schemas.openxmlformats.org/officeDocument/2006/relationships/image" Target="../media/image1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19830" y="107950"/>
            <a:ext cx="3732530" cy="1443355"/>
          </a:xfrm>
          <a:prstGeom prst="rect">
            <a:avLst/>
          </a:prstGeom>
        </p:spPr>
      </p:pic>
      <p:grpSp>
        <p:nvGrpSpPr>
          <p:cNvPr id="2" name="Группа 1"/>
          <p:cNvGrpSpPr/>
          <p:nvPr/>
        </p:nvGrpSpPr>
        <p:grpSpPr>
          <a:xfrm>
            <a:off x="272989" y="8318690"/>
            <a:ext cx="1147890" cy="132842"/>
            <a:chOff x="644464" y="8176450"/>
            <a:chExt cx="1147890" cy="132842"/>
          </a:xfrm>
        </p:grpSpPr>
        <p:pic>
          <p:nvPicPr>
            <p:cNvPr id="36" name="object 3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/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/>
          <p:cNvSpPr txBox="1">
            <a:spLocks noGrp="1"/>
          </p:cNvSpPr>
          <p:nvPr>
            <p:ph type="title"/>
          </p:nvPr>
        </p:nvSpPr>
        <p:spPr>
          <a:xfrm>
            <a:off x="3824605" y="165100"/>
            <a:ext cx="3499485" cy="1119505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sz="1400" spc="-10" dirty="0"/>
              <a:t/>
            </a:r>
            <a:br>
              <a:rPr sz="1400" spc="-10" dirty="0"/>
            </a:br>
            <a:r>
              <a:rPr sz="1800" dirty="0"/>
              <a:t>НА</a:t>
            </a:r>
            <a:r>
              <a:rPr sz="1800" spc="-5" dirty="0"/>
              <a:t> </a:t>
            </a:r>
            <a:r>
              <a:rPr lang="ru-RU" sz="1800" spc="-5" dirty="0"/>
              <a:t>ИЮНЬ</a:t>
            </a:r>
            <a:endParaRPr sz="1800" spc="-10" dirty="0"/>
          </a:p>
          <a:p>
            <a:pPr marR="5080" algn="r">
              <a:lnSpc>
                <a:spcPts val="2700"/>
              </a:lnSpc>
            </a:pPr>
            <a:r>
              <a:rPr sz="1800" spc="-20" dirty="0"/>
              <a:t>202</a:t>
            </a:r>
            <a:r>
              <a:rPr lang="ru-RU" sz="1800" spc="-20" dirty="0"/>
              <a:t>6 года</a:t>
            </a:r>
            <a:endParaRPr sz="1800" spc="-20" dirty="0"/>
          </a:p>
        </p:txBody>
      </p:sp>
      <p:grpSp>
        <p:nvGrpSpPr>
          <p:cNvPr id="104" name="Группа 103"/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/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/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/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/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/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/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/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/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/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/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/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/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/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/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/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/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/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/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/>
          <p:cNvSpPr/>
          <p:nvPr/>
        </p:nvSpPr>
        <p:spPr>
          <a:xfrm>
            <a:off x="6323965" y="9724390"/>
            <a:ext cx="819150" cy="8585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/>
          <p:cNvSpPr/>
          <p:nvPr/>
        </p:nvSpPr>
        <p:spPr>
          <a:xfrm>
            <a:off x="6323967" y="80137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2977077"/>
              </p:ext>
            </p:extLst>
          </p:nvPr>
        </p:nvGraphicFramePr>
        <p:xfrm>
          <a:off x="248285" y="1719580"/>
          <a:ext cx="7204075" cy="79514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8685"/>
                <a:gridCol w="4845685"/>
                <a:gridCol w="1449705"/>
              </a:tblGrid>
              <a:tr h="5435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dirty="0">
                          <a:latin typeface="+mn-lt"/>
                        </a:rPr>
                        <a:t>Время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</a:tr>
              <a:tr h="82804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1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01.06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dirty="0">
                          <a:latin typeface="+mn-lt"/>
                          <a:cs typeface="Calibri Light"/>
                        </a:rPr>
                        <a:t>Утренняя гимнастика для тела и настроения.</a:t>
                      </a:r>
                    </a:p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dirty="0">
                          <a:latin typeface="+mn-lt"/>
                          <a:cs typeface="Calibri Light"/>
                        </a:rPr>
                        <a:t>Мероприятитие посвященное Дню защиты детей «Детско-бабушкинский брейн-ринг».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09:</a:t>
                      </a:r>
                      <a:r>
                        <a:rPr lang="ru-RU" sz="1400" b="0" spc="-25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dirty="0">
                          <a:latin typeface="+mn-lt"/>
                          <a:cs typeface="Calibri"/>
                        </a:rPr>
                        <a:t>13:00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4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861695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1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02.06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dirty="0">
                          <a:latin typeface="+mn-lt"/>
                          <a:cs typeface="Calibri Light"/>
                        </a:rPr>
                        <a:t>Утренняя гимнастика для тела и настроения.</a:t>
                      </a: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dirty="0">
                          <a:latin typeface="+mn-lt"/>
                          <a:cs typeface="Calibri Light"/>
                        </a:rPr>
                        <a:t>Урок пенсионной грамотности.</a:t>
                      </a: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dirty="0">
                          <a:sym typeface="+mn-ea"/>
                        </a:rPr>
                        <a:t>Встреча за шахматной доской и не только.</a:t>
                      </a:r>
                      <a:endParaRPr lang="ru-RU" sz="1400" dirty="0"/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>
                          <a:latin typeface="+mn-lt"/>
                        </a:rPr>
                        <a:t>09:00</a:t>
                      </a:r>
                    </a:p>
                    <a:p>
                      <a:pPr algn="ctr"/>
                      <a:r>
                        <a:rPr lang="ru-RU" sz="1400" b="0" dirty="0">
                          <a:latin typeface="+mn-lt"/>
                        </a:rPr>
                        <a:t>10:00</a:t>
                      </a:r>
                    </a:p>
                    <a:p>
                      <a:pPr algn="ctr"/>
                      <a:r>
                        <a:rPr lang="ru-RU" sz="1400" b="0" dirty="0">
                          <a:latin typeface="+mn-lt"/>
                        </a:rPr>
                        <a:t>13:00</a:t>
                      </a:r>
                    </a:p>
                  </a:txBody>
                  <a:tcPr/>
                </a:tc>
              </a:tr>
              <a:tr h="767080">
                <a:tc>
                  <a:txBody>
                    <a:bodyPr/>
                    <a:lstStyle/>
                    <a:p>
                      <a:pPr marL="0" marR="0" lvl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1" spc="-10" dirty="0">
                          <a:solidFill>
                            <a:srgbClr val="231F20"/>
                          </a:solidFill>
                          <a:cs typeface="Calibri"/>
                          <a:sym typeface="+mn-ea"/>
                        </a:rPr>
                        <a:t>03.06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>
                          <a:cs typeface="Calibri Light"/>
                          <a:sym typeface="+mn-ea"/>
                        </a:rPr>
                        <a:t>Утренняя гимнастика для тела и настроения.</a:t>
                      </a:r>
                    </a:p>
                    <a:p>
                      <a:pPr algn="just"/>
                      <a:r>
                        <a:rPr lang="ru-RU" sz="1400" dirty="0"/>
                        <a:t>Нейрогимнастика.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>
                          <a:sym typeface="+mn-ea"/>
                        </a:rPr>
                        <a:t>09:00</a:t>
                      </a:r>
                    </a:p>
                    <a:p>
                      <a:pPr algn="ctr"/>
                      <a:r>
                        <a:rPr lang="ru-RU" sz="1400">
                          <a:sym typeface="+mn-ea"/>
                        </a:rPr>
                        <a:t>13:00</a:t>
                      </a:r>
                    </a:p>
                  </a:txBody>
                  <a:tcPr/>
                </a:tc>
              </a:tr>
              <a:tr h="768985"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defRPr/>
                      </a:pPr>
                      <a:r>
                        <a:rPr lang="ru-RU" sz="1400" b="1" spc="-10" dirty="0">
                          <a:solidFill>
                            <a:srgbClr val="231F20"/>
                          </a:solidFill>
                          <a:cs typeface="Calibri"/>
                        </a:rPr>
                        <a:t>04.06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Утренняя гимнастика для тела и настроения.</a:t>
                      </a:r>
                    </a:p>
                    <a:p>
                      <a:r>
                        <a:rPr lang="ru-RU" sz="1400" dirty="0"/>
                        <a:t>Встреча за шахматной доской и не только.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/>
                        <a:t>09:00</a:t>
                      </a:r>
                    </a:p>
                    <a:p>
                      <a:pPr algn="ctr"/>
                      <a:r>
                        <a:rPr lang="ru-RU" sz="1400"/>
                        <a:t>13:00</a:t>
                      </a:r>
                    </a:p>
                    <a:p>
                      <a:pPr algn="ctr"/>
                      <a:endParaRPr lang="ru-RU" sz="1400"/>
                    </a:p>
                  </a:txBody>
                  <a:tcPr/>
                </a:tc>
              </a:tr>
              <a:tr h="725805"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defRPr/>
                      </a:pPr>
                      <a:r>
                        <a:rPr lang="ru-RU" sz="1400" b="1" spc="-10" dirty="0">
                          <a:solidFill>
                            <a:srgbClr val="231F20"/>
                          </a:solidFill>
                          <a:cs typeface="Calibri"/>
                        </a:rPr>
                        <a:t>05.06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Утренняя гимнастика для тела и настроения.</a:t>
                      </a:r>
                    </a:p>
                    <a:p>
                      <a:r>
                        <a:rPr lang="ru-RU" sz="1400" dirty="0"/>
                        <a:t>Беседа «Чудеса природы».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09:00</a:t>
                      </a:r>
                    </a:p>
                    <a:p>
                      <a:pPr algn="ctr"/>
                      <a:r>
                        <a:rPr lang="ru-RU" sz="1400" dirty="0"/>
                        <a:t>13:00</a:t>
                      </a:r>
                    </a:p>
                  </a:txBody>
                  <a:tcPr/>
                </a:tc>
              </a:tr>
              <a:tr h="806450"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defRPr/>
                      </a:pPr>
                      <a:r>
                        <a:rPr lang="ru-RU" sz="1400" b="1" spc="-10" dirty="0">
                          <a:solidFill>
                            <a:srgbClr val="231F20"/>
                          </a:solidFill>
                          <a:cs typeface="Calibri"/>
                        </a:rPr>
                        <a:t>08.06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dirty="0">
                          <a:sym typeface="+mn-ea"/>
                        </a:rPr>
                        <a:t>Утренняя гимнастика для тела и настроения.</a:t>
                      </a:r>
                    </a:p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dirty="0">
                          <a:cs typeface="Calibri Light"/>
                          <a:sym typeface="+mn-ea"/>
                        </a:rPr>
                        <a:t>Беседа с психологом.</a:t>
                      </a:r>
                      <a:endParaRPr lang="ru-RU" sz="1400" dirty="0"/>
                    </a:p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dirty="0">
                          <a:cs typeface="Calibri Light"/>
                          <a:sym typeface="+mn-ea"/>
                        </a:rPr>
                        <a:t>Участие в акции «Помощь УСВО».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09:00</a:t>
                      </a:r>
                    </a:p>
                    <a:p>
                      <a:pPr algn="ctr"/>
                      <a:r>
                        <a:rPr lang="ru-RU" sz="1400" dirty="0"/>
                        <a:t>10:00</a:t>
                      </a:r>
                    </a:p>
                    <a:p>
                      <a:pPr algn="ctr"/>
                      <a:r>
                        <a:rPr lang="ru-RU" sz="1400" dirty="0"/>
                        <a:t>13:00</a:t>
                      </a:r>
                    </a:p>
                    <a:p>
                      <a:pPr algn="ctr"/>
                      <a:endParaRPr lang="ru-RU" sz="1400" dirty="0"/>
                    </a:p>
                  </a:txBody>
                  <a:tcPr/>
                </a:tc>
              </a:tr>
              <a:tr h="671830"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defRPr/>
                      </a:pPr>
                      <a:r>
                        <a:rPr lang="ru-RU" sz="1400" b="1" spc="-10" dirty="0">
                          <a:solidFill>
                            <a:srgbClr val="231F20"/>
                          </a:solidFill>
                          <a:cs typeface="Calibri"/>
                        </a:rPr>
                        <a:t>09.06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Утренняя гимнастика для тела и настроения.</a:t>
                      </a:r>
                    </a:p>
                    <a:p>
                      <a:r>
                        <a:rPr lang="ru-RU" sz="1400" dirty="0">
                          <a:sym typeface="+mn-ea"/>
                        </a:rPr>
                        <a:t>Встреча за шахматной доской и не только.</a:t>
                      </a:r>
                      <a:endParaRPr lang="ru-RU" sz="1400" dirty="0"/>
                    </a:p>
                    <a:p>
                      <a:r>
                        <a:rPr lang="ru-RU" sz="1400" dirty="0"/>
                        <a:t>Урок компьютерной грамотности.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09:00</a:t>
                      </a:r>
                    </a:p>
                    <a:p>
                      <a:pPr algn="ctr"/>
                      <a:r>
                        <a:rPr lang="ru-RU" sz="1400" dirty="0"/>
                        <a:t>10:00</a:t>
                      </a:r>
                    </a:p>
                    <a:p>
                      <a:pPr algn="ctr"/>
                      <a:r>
                        <a:rPr lang="ru-RU" sz="1400" dirty="0"/>
                        <a:t>13:00</a:t>
                      </a:r>
                    </a:p>
                  </a:txBody>
                  <a:tcPr/>
                </a:tc>
              </a:tr>
              <a:tr h="706120"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defRPr/>
                      </a:pPr>
                      <a:r>
                        <a:rPr lang="ru-RU" sz="1400" b="1" spc="-10" dirty="0">
                          <a:solidFill>
                            <a:srgbClr val="231F20"/>
                          </a:solidFill>
                          <a:cs typeface="Calibri"/>
                        </a:rPr>
                        <a:t>10.06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Утренняя гимнастика для тела и настроения.</a:t>
                      </a:r>
                    </a:p>
                    <a:p>
                      <a:r>
                        <a:rPr lang="ru-RU" altLang="en-US" sz="1400" b="0" dirty="0">
                          <a:latin typeface="+mn-lt"/>
                          <a:cs typeface="Calibri Light"/>
                          <a:sym typeface="+mn-ea"/>
                        </a:rPr>
                        <a:t>Нейрогимнастика.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09:00</a:t>
                      </a:r>
                    </a:p>
                    <a:p>
                      <a:pPr algn="ctr"/>
                      <a:r>
                        <a:rPr lang="ru-RU" sz="1400" dirty="0"/>
                        <a:t>13:00</a:t>
                      </a:r>
                    </a:p>
                  </a:txBody>
                  <a:tcPr/>
                </a:tc>
              </a:tr>
              <a:tr h="990600"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b="1" spc="-10" dirty="0">
                          <a:solidFill>
                            <a:srgbClr val="231F20"/>
                          </a:solidFill>
                          <a:cs typeface="Calibri"/>
                        </a:rPr>
                        <a:t>11.06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400" dirty="0">
                          <a:sym typeface="+mn-ea"/>
                        </a:rPr>
                        <a:t>Утренняя гимнастика для тела и настроения</a:t>
                      </a:r>
                      <a:r>
                        <a:rPr lang="ru-RU" sz="1400" dirty="0" smtClean="0">
                          <a:sym typeface="+mn-ea"/>
                        </a:rPr>
                        <a:t>.</a:t>
                      </a:r>
                    </a:p>
                    <a:p>
                      <a:pPr>
                        <a:buNone/>
                      </a:pPr>
                      <a:r>
                        <a:rPr lang="ru-RU" sz="1400" dirty="0" smtClean="0">
                          <a:sym typeface="+mn-ea"/>
                        </a:rPr>
                        <a:t>«Как сохранить здоровье летом?» (онлайн-лекция ФП «Здоровое долголетие»)</a:t>
                      </a:r>
                      <a:endParaRPr lang="ru-RU" sz="1400" dirty="0"/>
                    </a:p>
                    <a:p>
                      <a:pPr>
                        <a:buNone/>
                      </a:pPr>
                      <a:r>
                        <a:rPr lang="ru-RU" altLang="en-US" sz="1400" dirty="0"/>
                        <a:t>День России «Неофициальные символы России».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1400" dirty="0" smtClean="0"/>
                        <a:t>09:00</a:t>
                      </a:r>
                    </a:p>
                    <a:p>
                      <a:pPr algn="ctr">
                        <a:buNone/>
                      </a:pPr>
                      <a:r>
                        <a:rPr lang="ru-RU" altLang="en-US" sz="1400" dirty="0" smtClean="0"/>
                        <a:t>12:00</a:t>
                      </a:r>
                    </a:p>
                    <a:p>
                      <a:pPr algn="ctr">
                        <a:buNone/>
                      </a:pPr>
                      <a:endParaRPr lang="ru-RU" altLang="en-US" sz="1400" dirty="0"/>
                    </a:p>
                    <a:p>
                      <a:pPr algn="ctr">
                        <a:buNone/>
                      </a:pPr>
                      <a:r>
                        <a:rPr lang="ru-RU" altLang="en-US" sz="1400" dirty="0"/>
                        <a:t>13:00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272989" y="8318690"/>
            <a:ext cx="1147890" cy="132842"/>
            <a:chOff x="644464" y="8176450"/>
            <a:chExt cx="1147890" cy="132842"/>
          </a:xfrm>
        </p:grpSpPr>
        <p:pic>
          <p:nvPicPr>
            <p:cNvPr id="36" name="object 3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/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3" name="Прямоугольник: скругленные углы 2"/>
          <p:cNvSpPr/>
          <p:nvPr/>
        </p:nvSpPr>
        <p:spPr>
          <a:xfrm>
            <a:off x="6323965" y="9724390"/>
            <a:ext cx="819150" cy="8585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/>
          <p:cNvSpPr/>
          <p:nvPr/>
        </p:nvSpPr>
        <p:spPr>
          <a:xfrm>
            <a:off x="6323967" y="80137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3901972"/>
              </p:ext>
            </p:extLst>
          </p:nvPr>
        </p:nvGraphicFramePr>
        <p:xfrm>
          <a:off x="196850" y="469900"/>
          <a:ext cx="7191375" cy="91617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50595"/>
                <a:gridCol w="4641215"/>
                <a:gridCol w="1599565"/>
              </a:tblGrid>
              <a:tr h="85788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5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5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500" dirty="0">
                          <a:latin typeface="+mn-lt"/>
                        </a:rPr>
                        <a:t>Время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5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</a:tr>
              <a:tr h="825500"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b="1" spc="-10" dirty="0">
                          <a:solidFill>
                            <a:srgbClr val="231F20"/>
                          </a:solidFill>
                          <a:cs typeface="Calibri"/>
                        </a:rPr>
                        <a:t>15.06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altLang="en-US" sz="1400" dirty="0"/>
                        <a:t>Утренняя гимнастика для тела и настроения.</a:t>
                      </a:r>
                    </a:p>
                    <a:p>
                      <a:pPr>
                        <a:buNone/>
                      </a:pPr>
                      <a:r>
                        <a:rPr lang="ru-RU" altLang="en-US" sz="1400" dirty="0"/>
                        <a:t>Клуб полезных советов.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1400" dirty="0"/>
                        <a:t>09:00</a:t>
                      </a:r>
                    </a:p>
                    <a:p>
                      <a:pPr algn="ctr">
                        <a:buNone/>
                      </a:pPr>
                      <a:r>
                        <a:rPr lang="ru-RU" altLang="en-US" sz="1400" dirty="0"/>
                        <a:t>13:00</a:t>
                      </a:r>
                    </a:p>
                    <a:p>
                      <a:pPr algn="ctr">
                        <a:buNone/>
                      </a:pPr>
                      <a:endParaRPr lang="ru-RU" altLang="en-US" sz="1400" dirty="0"/>
                    </a:p>
                  </a:txBody>
                  <a:tcPr/>
                </a:tc>
              </a:tr>
              <a:tr h="95504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1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16.06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dirty="0">
                          <a:latin typeface="+mn-lt"/>
                          <a:cs typeface="Calibri Light"/>
                          <a:sym typeface="+mn-ea"/>
                        </a:rPr>
                        <a:t>Утренняя гимнастика для тела и настроения.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dirty="0">
                          <a:cs typeface="Calibri Light"/>
                          <a:sym typeface="+mn-ea"/>
                        </a:rPr>
                        <a:t>Участие в акции «Помощь УСВО».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dirty="0">
                          <a:cs typeface="Calibri Light"/>
                          <a:sym typeface="+mn-ea"/>
                        </a:rPr>
                        <a:t>Встреча за шахматной доской и не только.</a:t>
                      </a:r>
                      <a:endParaRPr lang="ru-RU" sz="1400" b="0" dirty="0">
                        <a:latin typeface="+mn-lt"/>
                        <a:cs typeface="Calibri Light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09:00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10:00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13:00</a:t>
                      </a:r>
                    </a:p>
                  </a:txBody>
                  <a:tcPr/>
                </a:tc>
              </a:tr>
              <a:tr h="83058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1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17.06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dirty="0">
                          <a:latin typeface="+mn-lt"/>
                          <a:cs typeface="Calibri Light"/>
                        </a:rPr>
                        <a:t>Утренняя гимнастика для тела и настроения.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b="0" dirty="0">
                          <a:latin typeface="+mn-lt"/>
                          <a:cs typeface="Calibri Light"/>
                          <a:sym typeface="+mn-ea"/>
                        </a:rPr>
                        <a:t>Нейрогимнастика.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>
                          <a:latin typeface="+mn-lt"/>
                        </a:rPr>
                        <a:t>09:00</a:t>
                      </a:r>
                    </a:p>
                    <a:p>
                      <a:pPr algn="ctr"/>
                      <a:r>
                        <a:rPr lang="ru-RU" sz="1400" b="0" dirty="0">
                          <a:latin typeface="+mn-lt"/>
                        </a:rPr>
                        <a:t>13:00</a:t>
                      </a:r>
                    </a:p>
                  </a:txBody>
                  <a:tcPr/>
                </a:tc>
              </a:tr>
              <a:tr h="447675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b="1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18.06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dirty="0">
                          <a:sym typeface="+mn-ea"/>
                        </a:rPr>
                        <a:t>Утренняя гимнастика для тела и настроения.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dirty="0">
                          <a:cs typeface="Calibri Light"/>
                          <a:sym typeface="+mn-ea"/>
                        </a:rPr>
                        <a:t>Встреча за шахматной доской и не только.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dirty="0">
                          <a:cs typeface="Calibri Light"/>
                          <a:sym typeface="+mn-ea"/>
                        </a:rPr>
                        <a:t>Мероприятие «Душа России - балалайка».</a:t>
                      </a:r>
                      <a:endParaRPr lang="ru-RU" altLang="en-US" sz="1400" b="0" dirty="0">
                        <a:latin typeface="+mn-lt"/>
                        <a:cs typeface="Calibri Light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1400" b="0" dirty="0">
                          <a:latin typeface="+mn-lt"/>
                        </a:rPr>
                        <a:t>08:00</a:t>
                      </a:r>
                    </a:p>
                    <a:p>
                      <a:pPr algn="ctr">
                        <a:buNone/>
                      </a:pPr>
                      <a:r>
                        <a:rPr lang="ru-RU" altLang="en-US" sz="1400" b="0" dirty="0">
                          <a:latin typeface="+mn-lt"/>
                        </a:rPr>
                        <a:t>10:00</a:t>
                      </a:r>
                    </a:p>
                    <a:p>
                      <a:pPr algn="ctr">
                        <a:buNone/>
                      </a:pPr>
                      <a:r>
                        <a:rPr lang="ru-RU" altLang="en-US" sz="1400" b="0" dirty="0">
                          <a:latin typeface="+mn-lt"/>
                        </a:rPr>
                        <a:t>13:00</a:t>
                      </a:r>
                    </a:p>
                  </a:txBody>
                  <a:tcPr/>
                </a:tc>
              </a:tr>
              <a:tr h="847725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b="1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19.06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b="0" dirty="0">
                          <a:latin typeface="+mn-lt"/>
                          <a:cs typeface="Calibri Light"/>
                        </a:rPr>
                        <a:t>Утренняя гимнастика для тела и настроения.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b="0" dirty="0">
                          <a:latin typeface="+mn-lt"/>
                          <a:cs typeface="Calibri Light"/>
                        </a:rPr>
                        <a:t>День народных промыслов.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1400" b="0" dirty="0">
                          <a:latin typeface="+mn-lt"/>
                        </a:rPr>
                        <a:t>09:00</a:t>
                      </a:r>
                    </a:p>
                    <a:p>
                      <a:pPr algn="ctr">
                        <a:buNone/>
                      </a:pPr>
                      <a:r>
                        <a:rPr lang="ru-RU" altLang="en-US" sz="1400" b="0" dirty="0">
                          <a:latin typeface="+mn-lt"/>
                        </a:rPr>
                        <a:t>13:00</a:t>
                      </a:r>
                    </a:p>
                  </a:txBody>
                  <a:tcPr/>
                </a:tc>
              </a:tr>
              <a:tr h="890270">
                <a:tc>
                  <a:txBody>
                    <a:bodyPr/>
                    <a:lstStyle/>
                    <a:p>
                      <a:pPr marL="0" marR="0" lvl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1" spc="-10" dirty="0">
                          <a:solidFill>
                            <a:srgbClr val="231F20"/>
                          </a:solidFill>
                          <a:cs typeface="Calibri"/>
                        </a:rPr>
                        <a:t>22.06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dirty="0"/>
                        <a:t>Утренняя гимнастика для тела и настроения.</a:t>
                      </a: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dirty="0">
                          <a:latin typeface="+mn-lt"/>
                          <a:cs typeface="Calibri Light"/>
                        </a:rPr>
                        <a:t>Беседа с психологом</a:t>
                      </a: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.</a:t>
                      </a: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«Память пылающих лет:</a:t>
                      </a:r>
                      <a:r>
                        <a:rPr lang="ru-RU" sz="1400" b="0" baseline="0" dirty="0" smtClean="0">
                          <a:latin typeface="+mn-lt"/>
                          <a:cs typeface="Calibri Light"/>
                        </a:rPr>
                        <a:t> </a:t>
                      </a: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Путь к Победе» (онлайн-лекция РГО «Знание»).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dirty="0">
                          <a:cs typeface="Calibri Light"/>
                          <a:sym typeface="+mn-ea"/>
                        </a:rPr>
                        <a:t>Участие в акции «Помощь УСВО».</a:t>
                      </a: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09:00</a:t>
                      </a:r>
                    </a:p>
                    <a:p>
                      <a:pPr algn="ctr"/>
                      <a:r>
                        <a:rPr lang="ru-RU" sz="1400" dirty="0"/>
                        <a:t>10:00</a:t>
                      </a:r>
                    </a:p>
                    <a:p>
                      <a:pPr algn="ctr"/>
                      <a:r>
                        <a:rPr lang="ru-RU" sz="1400" dirty="0" smtClean="0"/>
                        <a:t>12:00</a:t>
                      </a:r>
                    </a:p>
                    <a:p>
                      <a:pPr algn="ctr"/>
                      <a:endParaRPr lang="ru-RU" sz="1400" dirty="0" smtClean="0"/>
                    </a:p>
                    <a:p>
                      <a:pPr algn="ctr"/>
                      <a:r>
                        <a:rPr lang="ru-RU" sz="1400" dirty="0" smtClean="0"/>
                        <a:t>13:00</a:t>
                      </a:r>
                      <a:endParaRPr lang="ru-RU" sz="1400" dirty="0"/>
                    </a:p>
                    <a:p>
                      <a:pPr algn="ctr"/>
                      <a:endParaRPr lang="ru-RU" sz="1400" dirty="0"/>
                    </a:p>
                  </a:txBody>
                  <a:tcPr/>
                </a:tc>
              </a:tr>
              <a:tr h="104648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b="1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23.06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dirty="0">
                          <a:sym typeface="+mn-ea"/>
                        </a:rPr>
                        <a:t>Утренняя гимнастика для тела и настроения.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dirty="0">
                          <a:cs typeface="Calibri Light"/>
                          <a:sym typeface="+mn-ea"/>
                        </a:rPr>
                        <a:t>Встреча за шахматной доской и не только.</a:t>
                      </a:r>
                      <a:endParaRPr lang="ru-RU" altLang="en-US" sz="1400" b="0" dirty="0">
                        <a:latin typeface="+mn-lt"/>
                        <a:cs typeface="Calibri Light"/>
                        <a:sym typeface="+mn-ea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b="0" dirty="0">
                          <a:latin typeface="+mn-lt"/>
                          <a:cs typeface="Calibri Light"/>
                          <a:sym typeface="+mn-ea"/>
                        </a:rPr>
                        <a:t>День памяти: «Животные на войне».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b="0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9:00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b="0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10:00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b="0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13:00</a:t>
                      </a:r>
                    </a:p>
                  </a:txBody>
                  <a:tcPr/>
                </a:tc>
              </a:tr>
              <a:tr h="875665"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defRPr/>
                      </a:pPr>
                      <a:r>
                        <a:rPr lang="ru-RU" sz="1400" b="1" spc="-10" dirty="0">
                          <a:solidFill>
                            <a:srgbClr val="231F20"/>
                          </a:solidFill>
                          <a:cs typeface="Calibri"/>
                        </a:rPr>
                        <a:t>24.06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dirty="0">
                          <a:cs typeface="Calibri Light"/>
                          <a:sym typeface="+mn-ea"/>
                        </a:rPr>
                        <a:t>Утренняя гимнастика для тела и настроения.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dirty="0"/>
                        <a:t>Нейрогимнастика.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9:00</a:t>
                      </a:r>
                    </a:p>
                    <a:p>
                      <a:pPr algn="ctr"/>
                      <a:r>
                        <a:rPr lang="ru-RU" sz="1400" dirty="0"/>
                        <a:t>13:00</a:t>
                      </a:r>
                    </a:p>
                  </a:txBody>
                  <a:tcPr/>
                </a:tc>
              </a:tr>
              <a:tr h="819785"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b="1" spc="-10" dirty="0">
                          <a:solidFill>
                            <a:srgbClr val="231F20"/>
                          </a:solidFill>
                          <a:cs typeface="Calibri"/>
                        </a:rPr>
                        <a:t>25.06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altLang="en-US" sz="1400" dirty="0">
                          <a:cs typeface="Calibri Light"/>
                          <a:sym typeface="+mn-ea"/>
                        </a:rPr>
                        <a:t>Утренняя гимнастика для тела и настроения.</a:t>
                      </a:r>
                      <a:endParaRPr lang="ru-RU" altLang="en-US" sz="1400" b="0" dirty="0">
                        <a:latin typeface="+mn-lt"/>
                        <a:cs typeface="Calibri Light"/>
                        <a:sym typeface="+mn-ea"/>
                      </a:endParaRPr>
                    </a:p>
                    <a:p>
                      <a:pPr>
                        <a:buNone/>
                      </a:pPr>
                      <a:r>
                        <a:rPr lang="ru-RU" altLang="en-US" sz="1400" dirty="0">
                          <a:cs typeface="Calibri Light"/>
                          <a:sym typeface="+mn-ea"/>
                        </a:rPr>
                        <a:t>Встреча за шахматной доской и не только.</a:t>
                      </a:r>
                      <a:endParaRPr lang="ru-RU" altLang="en-US" sz="1400" b="0" dirty="0">
                        <a:latin typeface="+mn-lt"/>
                        <a:cs typeface="Calibri Light"/>
                        <a:sym typeface="+mn-ea"/>
                      </a:endParaRPr>
                    </a:p>
                    <a:p>
                      <a:pPr>
                        <a:buNone/>
                      </a:pPr>
                      <a:endParaRPr lang="ru-RU" altLang="en-US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1400" dirty="0"/>
                        <a:t>9:00</a:t>
                      </a:r>
                    </a:p>
                    <a:p>
                      <a:pPr algn="ctr">
                        <a:buNone/>
                      </a:pPr>
                      <a:r>
                        <a:rPr lang="ru-RU" altLang="en-US" sz="1400" dirty="0"/>
                        <a:t>13:00</a:t>
                      </a:r>
                    </a:p>
                    <a:p>
                      <a:pPr algn="ctr">
                        <a:buNone/>
                      </a:pPr>
                      <a:endParaRPr lang="ru-RU" altLang="en-US" sz="1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Овал 15"/>
          <p:cNvSpPr/>
          <p:nvPr/>
        </p:nvSpPr>
        <p:spPr>
          <a:xfrm>
            <a:off x="637540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object 42"/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/>
              <a:t>ЯНВАРЬ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47980" y="622300"/>
          <a:ext cx="6986270" cy="34969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3775"/>
                <a:gridCol w="4427855"/>
                <a:gridCol w="1564640"/>
              </a:tblGrid>
              <a:tr h="64516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</a:tr>
              <a:tr h="731520">
                <a:tc>
                  <a:txBody>
                    <a:bodyPr/>
                    <a:lstStyle/>
                    <a:p>
                      <a:pPr marL="0" marR="0" lvl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1" spc="-10" dirty="0">
                          <a:solidFill>
                            <a:srgbClr val="231F20"/>
                          </a:solidFill>
                          <a:cs typeface="Calibri"/>
                        </a:rPr>
                        <a:t>26.06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dirty="0">
                          <a:sym typeface="+mn-ea"/>
                        </a:rPr>
                        <a:t>Утренняя гимнастика для тела и настроения.</a:t>
                      </a:r>
                      <a:endParaRPr lang="ru-RU" sz="1400" dirty="0"/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dirty="0">
                          <a:latin typeface="+mn-lt"/>
                          <a:cs typeface="Calibri Light"/>
                        </a:rPr>
                        <a:t>Память сильнее времени: беседа с ветераном Афганистана.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/>
                        <a:t>09:00</a:t>
                      </a:r>
                    </a:p>
                    <a:p>
                      <a:pPr algn="ctr"/>
                      <a:r>
                        <a:rPr lang="ru-RU" sz="1400"/>
                        <a:t>13:00</a:t>
                      </a:r>
                    </a:p>
                  </a:txBody>
                  <a:tcPr/>
                </a:tc>
              </a:tr>
              <a:tr h="731520">
                <a:tc>
                  <a:txBody>
                    <a:bodyPr/>
                    <a:lstStyle/>
                    <a:p>
                      <a:pPr marL="0" marR="0" lvl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b="1" spc="-10" dirty="0">
                          <a:solidFill>
                            <a:srgbClr val="231F20"/>
                          </a:solidFill>
                          <a:cs typeface="Calibri"/>
                        </a:rPr>
                        <a:t>29.06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dirty="0">
                          <a:sym typeface="+mn-ea"/>
                        </a:rPr>
                        <a:t>Утренняя гимнастика для тела и настроения.</a:t>
                      </a: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dirty="0">
                          <a:cs typeface="Calibri Light"/>
                          <a:sym typeface="+mn-ea"/>
                        </a:rPr>
                        <a:t>Участие в акции «Помощь УСВО».</a:t>
                      </a:r>
                      <a:endParaRPr lang="ru-RU" sz="1400" dirty="0"/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b="0" dirty="0">
                          <a:latin typeface="+mn-lt"/>
                          <a:cs typeface="Calibri Light"/>
                        </a:rPr>
                        <a:t>Клуб полезных советов.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1400"/>
                        <a:t>09:00</a:t>
                      </a:r>
                    </a:p>
                    <a:p>
                      <a:pPr algn="ctr">
                        <a:buNone/>
                      </a:pPr>
                      <a:r>
                        <a:rPr lang="ru-RU" altLang="en-US" sz="1400"/>
                        <a:t>10:00</a:t>
                      </a:r>
                    </a:p>
                    <a:p>
                      <a:pPr algn="ctr">
                        <a:buNone/>
                      </a:pPr>
                      <a:r>
                        <a:rPr lang="ru-RU" altLang="en-US" sz="1400"/>
                        <a:t>13:00</a:t>
                      </a:r>
                    </a:p>
                  </a:txBody>
                  <a:tcPr/>
                </a:tc>
              </a:tr>
              <a:tr h="1388745">
                <a:tc>
                  <a:txBody>
                    <a:bodyPr/>
                    <a:lstStyle/>
                    <a:p>
                      <a:pPr marL="0" marR="0" lvl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b="1" spc="-10" dirty="0">
                          <a:solidFill>
                            <a:srgbClr val="231F20"/>
                          </a:solidFill>
                          <a:cs typeface="Calibri"/>
                        </a:rPr>
                        <a:t>30.06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dirty="0">
                          <a:sym typeface="+mn-ea"/>
                        </a:rPr>
                        <a:t>Утренняя гимнастика для тела и настроения.</a:t>
                      </a:r>
                      <a:endParaRPr lang="ru-RU" sz="1400" dirty="0"/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dirty="0">
                          <a:cs typeface="Calibri Light"/>
                          <a:sym typeface="+mn-ea"/>
                        </a:rPr>
                        <a:t>Встреча за шахматной доской и не только.</a:t>
                      </a:r>
                      <a:endParaRPr lang="ru-RU" altLang="en-US" sz="1400" b="0" dirty="0">
                        <a:latin typeface="+mn-lt"/>
                        <a:cs typeface="Calibri Light"/>
                        <a:sym typeface="+mn-ea"/>
                      </a:endParaRP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altLang="en-US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1400"/>
                        <a:t>09:00</a:t>
                      </a:r>
                    </a:p>
                    <a:p>
                      <a:pPr algn="ctr">
                        <a:buNone/>
                      </a:pPr>
                      <a:r>
                        <a:rPr lang="ru-RU" altLang="en-US" sz="1400"/>
                        <a:t>13:00</a:t>
                      </a:r>
                    </a:p>
                    <a:p>
                      <a:pPr algn="ctr">
                        <a:buNone/>
                      </a:pPr>
                      <a:endParaRPr lang="ru-RU" altLang="en-US" sz="140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object 35"/>
          <p:cNvSpPr/>
          <p:nvPr/>
        </p:nvSpPr>
        <p:spPr>
          <a:xfrm>
            <a:off x="120650" y="6576695"/>
            <a:ext cx="7362825" cy="401828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 txBox="1"/>
          <p:nvPr/>
        </p:nvSpPr>
        <p:spPr>
          <a:xfrm>
            <a:off x="1778635" y="4737100"/>
            <a:ext cx="5633720" cy="19272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5">
              <a:lnSpc>
                <a:spcPct val="113000"/>
              </a:lnSpc>
              <a:spcBef>
                <a:spcPts val="100"/>
              </a:spcBef>
            </a:pPr>
            <a:endParaRPr lang="ru-RU" altLang="en-US" sz="2400" b="1" spc="-10" dirty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5">
              <a:lnSpc>
                <a:spcPct val="113000"/>
              </a:lnSpc>
              <a:spcBef>
                <a:spcPts val="100"/>
              </a:spcBef>
            </a:pPr>
            <a:r>
              <a:rPr lang="ru-RU" altLang="en-US" sz="2400" b="1" spc="-10" dirty="0">
                <a:solidFill>
                  <a:srgbClr val="58595B"/>
                </a:solidFill>
                <a:latin typeface="Calibri"/>
                <a:cs typeface="Calibri"/>
              </a:rPr>
              <a:t>Время </a:t>
            </a:r>
            <a:r>
              <a:rPr sz="24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  <a:r>
              <a:rPr sz="2000" b="1" spc="-10" dirty="0">
                <a:solidFill>
                  <a:srgbClr val="58595B"/>
                </a:solidFill>
                <a:latin typeface="Calibri"/>
                <a:cs typeface="Calibri"/>
              </a:rPr>
              <a:t>понедельник </a:t>
            </a:r>
            <a:r>
              <a:rPr sz="20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20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kumimoji="0" sz="2000" b="1" i="0" u="none" strike="noStrike" kern="0" cap="none" spc="-10" normalizeH="0" baseline="0" noProof="1">
                <a:solidFill>
                  <a:srgbClr val="58595B"/>
                </a:solidFill>
                <a:latin typeface="Calibri"/>
                <a:ea typeface="Arial" panose="02080604020202020204" pitchFamily="34" charset="0"/>
                <a:cs typeface="Calibri"/>
              </a:rPr>
              <a:t>четверг </a:t>
            </a:r>
            <a:r>
              <a:rPr sz="2000" b="1" dirty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altLang="en-US" sz="2000" b="1" dirty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2000" b="1" dirty="0">
                <a:solidFill>
                  <a:srgbClr val="58595B"/>
                </a:solidFill>
                <a:latin typeface="Calibri"/>
                <a:cs typeface="Calibri"/>
              </a:rPr>
              <a:t>:30</a:t>
            </a:r>
            <a:r>
              <a:rPr sz="20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20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2000"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</a:p>
          <a:p>
            <a:pPr marR="5080">
              <a:lnSpc>
                <a:spcPct val="113000"/>
              </a:lnSpc>
              <a:spcBef>
                <a:spcPts val="100"/>
              </a:spcBef>
            </a:pPr>
            <a:r>
              <a:rPr kumimoji="0" lang="ru-RU" altLang="en-US" sz="2000" b="1" i="0" u="none" strike="noStrike" kern="0" cap="none" spc="-10" normalizeH="0" baseline="0" noProof="1">
                <a:solidFill>
                  <a:srgbClr val="58595B"/>
                </a:solidFill>
                <a:latin typeface="Calibri"/>
                <a:ea typeface="Arial" panose="02080604020202020204" pitchFamily="34" charset="0"/>
                <a:cs typeface="Calibri"/>
              </a:rPr>
              <a:t>                         </a:t>
            </a:r>
            <a:r>
              <a:rPr kumimoji="0" sz="2000" b="1" i="0" u="none" strike="noStrike" kern="0" cap="none" spc="-10" normalizeH="0" baseline="0" noProof="1">
                <a:solidFill>
                  <a:srgbClr val="58595B"/>
                </a:solidFill>
                <a:latin typeface="Calibri"/>
                <a:ea typeface="Arial" panose="02080604020202020204" pitchFamily="34" charset="0"/>
                <a:cs typeface="Calibri"/>
              </a:rPr>
              <a:t>пятница</a:t>
            </a:r>
            <a:r>
              <a:rPr kumimoji="0" lang="ru-RU" altLang="en-US" sz="2000" b="1" i="0" u="none" strike="noStrike" kern="0" cap="none" spc="-10" normalizeH="0" baseline="0" noProof="1">
                <a:solidFill>
                  <a:srgbClr val="58595B"/>
                </a:solidFill>
                <a:latin typeface="Calibri"/>
                <a:ea typeface="Arial" panose="02080604020202020204" pitchFamily="34" charset="0"/>
                <a:cs typeface="Calibri"/>
              </a:rPr>
              <a:t> </a:t>
            </a:r>
            <a:r>
              <a:rPr sz="2000" b="1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0</a:t>
            </a:r>
            <a:r>
              <a:rPr lang="ru-RU" altLang="en-US" sz="2000" b="1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8</a:t>
            </a:r>
            <a:r>
              <a:rPr sz="2000" b="1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:30</a:t>
            </a:r>
            <a:r>
              <a:rPr sz="2000" b="1" spc="-5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 </a:t>
            </a:r>
            <a:r>
              <a:rPr sz="2000" b="1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–</a:t>
            </a:r>
            <a:r>
              <a:rPr sz="2000" b="1" spc="-15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 </a:t>
            </a:r>
            <a:r>
              <a:rPr sz="2000" b="1" spc="-20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1</a:t>
            </a:r>
            <a:r>
              <a:rPr lang="ru-RU" altLang="en-US" sz="2000" b="1" spc="-20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6</a:t>
            </a:r>
            <a:r>
              <a:rPr sz="2000" b="1" spc="-20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:30</a:t>
            </a:r>
            <a:endParaRPr kumimoji="0" sz="2000" b="1" i="0" u="none" strike="noStrike" kern="0" cap="none" spc="-10" normalizeH="0" baseline="0" noProof="1">
              <a:solidFill>
                <a:srgbClr val="58595B"/>
              </a:solidFill>
              <a:latin typeface="Calibri"/>
              <a:ea typeface="Arial" panose="02080604020202020204" pitchFamily="34" charset="0"/>
              <a:cs typeface="Calibri"/>
            </a:endParaRPr>
          </a:p>
          <a:p>
            <a:pPr marL="12700" marR="5080" indent="1948815">
              <a:lnSpc>
                <a:spcPct val="113000"/>
              </a:lnSpc>
              <a:spcBef>
                <a:spcPts val="100"/>
              </a:spcBef>
            </a:pPr>
            <a:endParaRPr kumimoji="0" lang="ru-RU" altLang="en-US" sz="2000" b="1" i="0" u="none" strike="noStrike" kern="0" cap="none" spc="-10" normalizeH="0" baseline="0" noProof="1">
              <a:solidFill>
                <a:srgbClr val="58595B"/>
              </a:solidFill>
              <a:latin typeface="Calibri"/>
              <a:ea typeface="Arial" panose="02080604020202020204" pitchFamily="34" charset="0"/>
              <a:cs typeface="Calibri"/>
            </a:endParaRPr>
          </a:p>
        </p:txBody>
      </p:sp>
      <p:grpSp>
        <p:nvGrpSpPr>
          <p:cNvPr id="17" name="Группа 16"/>
          <p:cNvGrpSpPr/>
          <p:nvPr/>
        </p:nvGrpSpPr>
        <p:grpSpPr>
          <a:xfrm>
            <a:off x="257114" y="7709090"/>
            <a:ext cx="1147890" cy="132842"/>
            <a:chOff x="644464" y="8176450"/>
            <a:chExt cx="1147890" cy="132842"/>
          </a:xfrm>
        </p:grpSpPr>
        <p:pic>
          <p:nvPicPr>
            <p:cNvPr id="18" name="object 3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19" name="object 37"/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0" name="object 3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21" name="object 3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22" name="object 4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23" name="object 41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11" name="Овал 10"/>
          <p:cNvSpPr/>
          <p:nvPr/>
        </p:nvSpPr>
        <p:spPr>
          <a:xfrm>
            <a:off x="6435092" y="74041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1" name="Рисунок 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2715" y="9164955"/>
            <a:ext cx="851535" cy="851535"/>
          </a:xfrm>
          <a:prstGeom prst="rect">
            <a:avLst/>
          </a:prstGeom>
        </p:spPr>
      </p:pic>
      <p:sp>
        <p:nvSpPr>
          <p:cNvPr id="52" name="object 45"/>
          <p:cNvSpPr txBox="1"/>
          <p:nvPr/>
        </p:nvSpPr>
        <p:spPr>
          <a:xfrm>
            <a:off x="6496044" y="8231555"/>
            <a:ext cx="917575" cy="91948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60"/>
              </a:spcBef>
            </a:pPr>
            <a:r>
              <a:rPr sz="800" dirty="0">
                <a:solidFill>
                  <a:schemeClr val="tx1"/>
                </a:solidFill>
                <a:latin typeface="Calibri"/>
                <a:cs typeface="Calibri"/>
              </a:rPr>
              <a:t>Отделение Фонда пенсионного</a:t>
            </a:r>
          </a:p>
          <a:p>
            <a:pPr marL="12700" marR="120650">
              <a:lnSpc>
                <a:spcPts val="800"/>
              </a:lnSpc>
              <a:spcBef>
                <a:spcPts val="260"/>
              </a:spcBef>
            </a:pPr>
            <a:r>
              <a:rPr sz="800" dirty="0">
                <a:solidFill>
                  <a:schemeClr val="tx1"/>
                </a:solidFill>
                <a:latin typeface="Calibri"/>
                <a:cs typeface="Calibri"/>
              </a:rPr>
              <a:t>и социального страхования РФ</a:t>
            </a:r>
          </a:p>
          <a:p>
            <a:pPr marL="12700" marR="120650">
              <a:lnSpc>
                <a:spcPts val="800"/>
              </a:lnSpc>
              <a:spcBef>
                <a:spcPts val="260"/>
              </a:spcBef>
            </a:pPr>
            <a:r>
              <a:rPr sz="800" dirty="0">
                <a:solidFill>
                  <a:schemeClr val="tx1"/>
                </a:solidFill>
                <a:latin typeface="Calibri"/>
                <a:cs typeface="Calibri"/>
              </a:rPr>
              <a:t>по Свердловской области</a:t>
            </a:r>
          </a:p>
        </p:txBody>
      </p:sp>
      <p:pic>
        <p:nvPicPr>
          <p:cNvPr id="53" name="object 48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6003925" y="7105650"/>
            <a:ext cx="911860" cy="918845"/>
          </a:xfrm>
          <a:prstGeom prst="rect">
            <a:avLst/>
          </a:prstGeom>
        </p:spPr>
      </p:pic>
      <p:sp>
        <p:nvSpPr>
          <p:cNvPr id="3" name="Текстовое поле 2"/>
          <p:cNvSpPr txBox="1"/>
          <p:nvPr/>
        </p:nvSpPr>
        <p:spPr>
          <a:xfrm>
            <a:off x="255905" y="8219440"/>
            <a:ext cx="6058535" cy="2214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altLang="en-US" sz="3600" b="0">
                <a:solidFill>
                  <a:schemeClr val="bg1"/>
                </a:solidFill>
              </a:rPr>
              <a:t>ПРИХОДИТЕ, МЫ ВАС ЖДЕМ!</a:t>
            </a:r>
          </a:p>
          <a:p>
            <a:endParaRPr lang="ru-RU" altLang="en-US">
              <a:solidFill>
                <a:schemeClr val="bg1"/>
              </a:solidFill>
            </a:endParaRPr>
          </a:p>
          <a:p>
            <a:r>
              <a:rPr lang="ru-RU" altLang="en-US" sz="1600">
                <a:solidFill>
                  <a:schemeClr val="bg1"/>
                </a:solidFill>
              </a:rPr>
              <a:t>Наши контакты:8(34372) 2-55-72</a:t>
            </a:r>
          </a:p>
          <a:p>
            <a:r>
              <a:rPr lang="ru-RU" altLang="en-US" sz="1600">
                <a:solidFill>
                  <a:schemeClr val="bg1"/>
                </a:solidFill>
              </a:rPr>
              <a:t>Адрес:пгт. Пышма, ул.Пионерская, д.18.</a:t>
            </a:r>
          </a:p>
          <a:p>
            <a:r>
              <a:rPr lang="ru-RU" altLang="en-US" sz="1600">
                <a:solidFill>
                  <a:schemeClr val="bg1"/>
                </a:solidFill>
              </a:rPr>
              <a:t>ФИО Копытова Наталия Владимировна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491</Words>
  <Application>Microsoft Office PowerPoint</Application>
  <PresentationFormat>Произвольный</PresentationFormat>
  <Paragraphs>154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Office Theme</vt:lpstr>
      <vt:lpstr>МЕРОПРИЯТИЯ  НА ИЮНЬ 2026 года</vt:lpstr>
      <vt:lpstr>Презентация PowerPoint</vt:lpstr>
      <vt:lpstr>МЕРОПРИЯТИЯ НА ЯНВАРЬ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Хвостова Алёна Алексеевна</cp:lastModifiedBy>
  <cp:revision>135</cp:revision>
  <dcterms:created xsi:type="dcterms:W3CDTF">2026-05-05T05:56:57Z</dcterms:created>
  <dcterms:modified xsi:type="dcterms:W3CDTF">2026-05-28T09:25:47Z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2025-11-18T17:00:00Z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2025-11-18T17:00:00Z</vt:filetime>
  </property>
  <property fmtid="{D5CDD505-2E9C-101B-9397-08002B2CF9AE}" pid="5" name="Producer">
    <vt:lpwstr>Adobe PDF Library 17.0</vt:lpwstr>
  </property>
  <property fmtid="{D5CDD505-2E9C-101B-9397-08002B2CF9AE}" pid="6" name="ICV">
    <vt:lpwstr/>
  </property>
  <property fmtid="{D5CDD505-2E9C-101B-9397-08002B2CF9AE}" pid="7" name="KSOProductBuildVer">
    <vt:lpwstr>1049-11.1.0.11723</vt:lpwstr>
  </property>
</Properties>
</file>