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  <p:sldId id="262" r:id="rId3"/>
    <p:sldId id="264" r:id="rId4"/>
    <p:sldId id="259" r:id="rId5"/>
  </p:sldIdLst>
  <p:sldSz cx="7556500" cy="10693400"/>
  <p:notesSz cx="7556500" cy="106934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3258" y="-120"/>
      </p:cViewPr>
      <p:guideLst>
        <p:guide orient="horz" pos="2907"/>
        <p:guide pos="208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7/28/2026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7/28/2026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7/28/2026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3.png"/><Relationship Id="rId7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19830" y="107950"/>
            <a:ext cx="3732530" cy="1443355"/>
          </a:xfrm>
          <a:prstGeom prst="rect">
            <a:avLst/>
          </a:prstGeom>
        </p:spPr>
      </p:pic>
      <p:grpSp>
        <p:nvGrpSpPr>
          <p:cNvPr id="2" name="Группа 1"/>
          <p:cNvGrpSpPr/>
          <p:nvPr/>
        </p:nvGrpSpPr>
        <p:grpSpPr>
          <a:xfrm>
            <a:off x="272989" y="8318690"/>
            <a:ext cx="1147890" cy="132842"/>
            <a:chOff x="644464" y="8176450"/>
            <a:chExt cx="1147890" cy="132842"/>
          </a:xfrm>
        </p:grpSpPr>
        <p:pic>
          <p:nvPicPr>
            <p:cNvPr id="36" name="object 3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/>
          <p:cNvSpPr txBox="1">
            <a:spLocks noGrp="1"/>
          </p:cNvSpPr>
          <p:nvPr>
            <p:ph type="title"/>
          </p:nvPr>
        </p:nvSpPr>
        <p:spPr>
          <a:xfrm>
            <a:off x="3930650" y="165100"/>
            <a:ext cx="3430270" cy="1119505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 sz="1400" spc="-10" dirty="0"/>
              <a:t/>
            </a:r>
            <a:br>
              <a:rPr sz="1400" spc="-10" dirty="0"/>
            </a:br>
            <a:r>
              <a:rPr sz="1800" dirty="0"/>
              <a:t>НА</a:t>
            </a:r>
            <a:r>
              <a:rPr sz="1800" spc="-5" dirty="0"/>
              <a:t> </a:t>
            </a:r>
            <a:r>
              <a:rPr lang="ru-RU" sz="1800" spc="-5" dirty="0"/>
              <a:t>АВГУСТ</a:t>
            </a:r>
            <a:endParaRPr sz="1800" spc="-10" dirty="0"/>
          </a:p>
          <a:p>
            <a:pPr marR="5080" algn="r">
              <a:lnSpc>
                <a:spcPts val="2700"/>
              </a:lnSpc>
            </a:pPr>
            <a:r>
              <a:rPr sz="1800" spc="-20" dirty="0"/>
              <a:t>202</a:t>
            </a:r>
            <a:r>
              <a:rPr lang="ru-RU" sz="1800" spc="-20" dirty="0"/>
              <a:t>6 года</a:t>
            </a:r>
            <a:endParaRPr sz="1800" spc="-20" dirty="0"/>
          </a:p>
        </p:txBody>
      </p:sp>
      <p:grpSp>
        <p:nvGrpSpPr>
          <p:cNvPr id="104" name="Группа 103"/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/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/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/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/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/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/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/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/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/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/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/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/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/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/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/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/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/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/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/>
          <p:cNvSpPr/>
          <p:nvPr/>
        </p:nvSpPr>
        <p:spPr>
          <a:xfrm>
            <a:off x="6323965" y="9724390"/>
            <a:ext cx="819150" cy="85852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6323967" y="80137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400050" y="1765300"/>
          <a:ext cx="6864350" cy="70243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8365"/>
                <a:gridCol w="4742815"/>
                <a:gridCol w="1233170"/>
              </a:tblGrid>
              <a:tr h="72453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latin typeface="+mn-lt"/>
                        </a:rPr>
                        <a:t>Время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</a:tr>
              <a:tr h="1247140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1" spc="-10" dirty="0" smtClean="0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03.08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>
                          <a:solidFill>
                            <a:schemeClr val="tx1"/>
                          </a:solidFill>
                          <a:sym typeface="+mn-ea"/>
                        </a:rPr>
                        <a:t>Час пенсионной грамотности. Индивидуальное консультирование по пенсионному и социальному обеспечению.</a:t>
                      </a:r>
                    </a:p>
                    <a:p>
                      <a:pPr algn="just"/>
                      <a:r>
                        <a:rPr lang="ru-RU" sz="1400" dirty="0">
                          <a:solidFill>
                            <a:schemeClr val="tx1"/>
                          </a:solidFill>
                          <a:cs typeface="Calibri Light"/>
                          <a:sym typeface="+mn-ea"/>
                        </a:rPr>
                        <a:t>Обучающее занятие. «С телефоном на ТЫ».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+mn-lt"/>
                        <a:cs typeface="Calibri Light"/>
                      </a:endParaRPr>
                    </a:p>
                    <a:p>
                      <a:pPr algn="just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+mn-lt"/>
                          <a:cs typeface="Calibri Light"/>
                        </a:rPr>
                        <a:t>Час танцевальных  занятий (</a:t>
                      </a:r>
                      <a:r>
                        <a:rPr lang="ru-RU" sz="1400" b="0" baseline="0" dirty="0" smtClean="0">
                          <a:solidFill>
                            <a:schemeClr val="tx1"/>
                          </a:solidFill>
                          <a:latin typeface="+mn-lt"/>
                          <a:cs typeface="Calibri Light"/>
                        </a:rPr>
                        <a:t> группа « Визит»).</a:t>
                      </a:r>
                      <a:endParaRPr lang="ru-RU" sz="1400" b="0" dirty="0" smtClean="0">
                        <a:solidFill>
                          <a:schemeClr val="tx1"/>
                        </a:solidFill>
                        <a:latin typeface="+mn-lt"/>
                        <a:cs typeface="Calibri Light"/>
                      </a:endParaRPr>
                    </a:p>
                    <a:p>
                      <a:pPr algn="just"/>
                      <a:endParaRPr lang="ru-RU" sz="1400" b="0" dirty="0">
                        <a:solidFill>
                          <a:schemeClr val="tx1"/>
                        </a:solidFill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dirty="0" smtClean="0">
                          <a:latin typeface="+mn-lt"/>
                          <a:cs typeface="Calibri"/>
                        </a:rPr>
                        <a:t>11:00</a:t>
                      </a:r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400" b="0" dirty="0" smtClean="0">
                        <a:latin typeface="+mn-lt"/>
                        <a:cs typeface="Calibri"/>
                      </a:endParaRPr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400" b="0" dirty="0" smtClean="0">
                        <a:latin typeface="+mn-lt"/>
                        <a:cs typeface="Calibri"/>
                      </a:endParaRPr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dirty="0" smtClean="0">
                          <a:latin typeface="+mn-lt"/>
                          <a:cs typeface="Calibri"/>
                        </a:rPr>
                        <a:t>12:00</a:t>
                      </a:r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dirty="0" smtClean="0">
                          <a:latin typeface="+mn-lt"/>
                          <a:cs typeface="Calibri"/>
                        </a:rPr>
                        <a:t>13:00</a:t>
                      </a:r>
                      <a:endParaRPr lang="ru-RU" sz="14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</a:tr>
              <a:tr h="1127760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1" spc="-10" dirty="0" smtClean="0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04.08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dirty="0">
                          <a:sym typeface="+mn-ea"/>
                        </a:rPr>
                        <a:t>Час танцевальных  </a:t>
                      </a:r>
                      <a:r>
                        <a:rPr lang="ru-RU" sz="1400" dirty="0" smtClean="0">
                          <a:sym typeface="+mn-ea"/>
                        </a:rPr>
                        <a:t>занятий.</a:t>
                      </a:r>
                      <a:endParaRPr lang="ru-RU" sz="1400" dirty="0">
                        <a:sym typeface="+mn-ea"/>
                      </a:endParaRPr>
                    </a:p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dirty="0" smtClean="0">
                          <a:latin typeface="+mn-lt"/>
                          <a:cs typeface="Calibri Light"/>
                        </a:rPr>
                        <a:t>Час </a:t>
                      </a:r>
                      <a:r>
                        <a:rPr lang="ru-RU" sz="1400" b="0" dirty="0">
                          <a:latin typeface="+mn-lt"/>
                          <a:cs typeface="Calibri Light"/>
                        </a:rPr>
                        <a:t>вокальных занятий  «Исеть».</a:t>
                      </a:r>
                    </a:p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dirty="0" smtClean="0">
                          <a:cs typeface="Calibri Light"/>
                          <a:sym typeface="+mn-ea"/>
                        </a:rPr>
                        <a:t>Час здоровья. Адаптивная ЛФК. </a:t>
                      </a:r>
                      <a:endParaRPr lang="ru-RU" sz="1400" b="0" dirty="0">
                        <a:latin typeface="+mn-lt"/>
                        <a:cs typeface="Calibri Light"/>
                        <a:sym typeface="+mn-ea"/>
                      </a:endParaRPr>
                    </a:p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4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latin typeface="+mn-lt"/>
                        </a:rPr>
                        <a:t>11:00</a:t>
                      </a:r>
                    </a:p>
                    <a:p>
                      <a:pPr algn="ctr"/>
                      <a:r>
                        <a:rPr lang="ru-RU" sz="1400" b="0" dirty="0" smtClean="0">
                          <a:latin typeface="+mn-lt"/>
                        </a:rPr>
                        <a:t>13:30</a:t>
                      </a:r>
                    </a:p>
                    <a:p>
                      <a:pPr algn="ctr"/>
                      <a:r>
                        <a:rPr lang="ru-RU" sz="1400" dirty="0" smtClean="0">
                          <a:sym typeface="+mn-ea"/>
                        </a:rPr>
                        <a:t>15:00</a:t>
                      </a:r>
                      <a:endParaRPr lang="ru-RU" sz="1400" b="0" dirty="0">
                        <a:latin typeface="+mn-lt"/>
                      </a:endParaRPr>
                    </a:p>
                    <a:p>
                      <a:pPr algn="ctr"/>
                      <a:endParaRPr lang="ru-RU" sz="1400" b="0" dirty="0">
                        <a:latin typeface="+mn-lt"/>
                      </a:endParaRPr>
                    </a:p>
                  </a:txBody>
                  <a:tcPr/>
                </a:tc>
              </a:tr>
              <a:tr h="1050290">
                <a:tc>
                  <a:txBody>
                    <a:bodyPr/>
                    <a:lstStyle/>
                    <a:p>
                      <a:pPr marL="0" marR="0" lvl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1" spc="-10" dirty="0" smtClean="0">
                          <a:solidFill>
                            <a:schemeClr val="tx1"/>
                          </a:solidFill>
                          <a:cs typeface="Calibri"/>
                          <a:sym typeface="+mn-ea"/>
                        </a:rPr>
                        <a:t>05.08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 smtClean="0"/>
                        <a:t>Час театральных занятий. Репетиция театральной студии «Вдохновение».</a:t>
                      </a:r>
                      <a:endParaRPr lang="en-US" sz="1400" dirty="0" smtClean="0"/>
                    </a:p>
                    <a:p>
                      <a:pPr algn="just"/>
                      <a:r>
                        <a:rPr lang="ru-RU" sz="1400" dirty="0"/>
                        <a:t>Встреча со</a:t>
                      </a:r>
                      <a:r>
                        <a:rPr lang="ru-RU" sz="1400" dirty="0">
                          <a:sym typeface="+mn-ea"/>
                        </a:rPr>
                        <a:t> Стихиной Мариной, </a:t>
                      </a:r>
                      <a:r>
                        <a:rPr lang="ru-RU" sz="1400" dirty="0"/>
                        <a:t> на тему: «Про немецкий язык занимательно и популярно» 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sym typeface="+mn-ea"/>
                        </a:rPr>
                        <a:t>10:00</a:t>
                      </a:r>
                    </a:p>
                    <a:p>
                      <a:pPr algn="ctr"/>
                      <a:endParaRPr lang="ru-RU" sz="1400" dirty="0" smtClean="0">
                        <a:solidFill>
                          <a:schemeClr val="tx1"/>
                        </a:solidFill>
                        <a:sym typeface="+mn-ea"/>
                      </a:endParaRP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sym typeface="+mn-ea"/>
                        </a:rPr>
                        <a:t>12:00</a:t>
                      </a:r>
                    </a:p>
                    <a:p>
                      <a:pPr algn="ctr"/>
                      <a:endParaRPr lang="ru-RU" sz="1400" dirty="0">
                        <a:solidFill>
                          <a:schemeClr val="tx1"/>
                        </a:solidFill>
                        <a:sym typeface="+mn-ea"/>
                      </a:endParaRPr>
                    </a:p>
                    <a:p>
                      <a:pPr algn="ctr"/>
                      <a:endParaRPr lang="ru-RU" sz="1400" dirty="0"/>
                    </a:p>
                  </a:txBody>
                  <a:tcPr/>
                </a:tc>
              </a:tr>
              <a:tr h="1247140">
                <a:tc>
                  <a:txBody>
                    <a:bodyPr/>
                    <a:lstStyle/>
                    <a:p>
                      <a:pPr algn="ctr" defTabSz="914400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defRPr/>
                      </a:pPr>
                      <a:r>
                        <a:rPr lang="ru-RU" sz="1400" b="1" spc="-10" dirty="0" smtClean="0">
                          <a:solidFill>
                            <a:schemeClr val="tx1"/>
                          </a:solidFill>
                          <a:cs typeface="Calibri"/>
                        </a:rPr>
                        <a:t>06.08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altLang="en-US" sz="1400" b="0" baseline="0" dirty="0" smtClean="0">
                          <a:solidFill>
                            <a:schemeClr val="tx1"/>
                          </a:solidFill>
                          <a:latin typeface="+mn-lt"/>
                          <a:cs typeface="Calibri Light"/>
                          <a:sym typeface="+mn-ea"/>
                        </a:rPr>
                        <a:t>Час когнитивных занятий.</a:t>
                      </a:r>
                    </a:p>
                    <a:p>
                      <a:pPr algn="just"/>
                      <a:r>
                        <a:rPr lang="ru-RU" altLang="en-US" sz="1400" b="0" baseline="0" dirty="0" smtClean="0">
                          <a:solidFill>
                            <a:schemeClr val="tx1"/>
                          </a:solidFill>
                          <a:latin typeface="+mn-lt"/>
                          <a:cs typeface="Calibri Light"/>
                          <a:sym typeface="+mn-ea"/>
                        </a:rPr>
                        <a:t>Федеральный проект.</a:t>
                      </a:r>
                    </a:p>
                    <a:p>
                      <a:pPr algn="just"/>
                      <a:r>
                        <a:rPr lang="ru-RU" altLang="en-US" sz="1400" dirty="0" smtClean="0">
                          <a:solidFill>
                            <a:schemeClr val="tx1"/>
                          </a:solidFill>
                          <a:cs typeface="Calibri Light"/>
                          <a:sym typeface="+mn-ea"/>
                        </a:rPr>
                        <a:t>Час танцевальных  занятий (группа «Визит»).</a:t>
                      </a:r>
                      <a:endParaRPr lang="ru-RU" altLang="en-US" sz="1400" b="0" baseline="0" dirty="0" smtClean="0">
                        <a:solidFill>
                          <a:schemeClr val="tx1"/>
                        </a:solidFill>
                        <a:latin typeface="+mn-lt"/>
                        <a:cs typeface="Calibri Light"/>
                        <a:sym typeface="+mn-ea"/>
                      </a:endParaRPr>
                    </a:p>
                    <a:p>
                      <a:pPr algn="just"/>
                      <a:r>
                        <a:rPr lang="ru-RU" altLang="en-US" sz="1400" b="0" dirty="0" smtClean="0">
                          <a:solidFill>
                            <a:schemeClr val="tx1"/>
                          </a:solidFill>
                          <a:latin typeface="+mn-lt"/>
                          <a:cs typeface="Calibri Light"/>
                          <a:sym typeface="+mn-ea"/>
                        </a:rPr>
                        <a:t>Час здоровья. Адаптивная ЛФК .</a:t>
                      </a:r>
                    </a:p>
                    <a:p>
                      <a:pPr algn="just"/>
                      <a:endParaRPr lang="ru-RU" altLang="en-US" sz="1400" b="0" dirty="0">
                        <a:solidFill>
                          <a:schemeClr val="tx1"/>
                        </a:solidFill>
                        <a:latin typeface="+mn-lt"/>
                        <a:cs typeface="Calibri Light"/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11:00</a:t>
                      </a:r>
                      <a:endParaRPr lang="ru-RU" sz="1400" dirty="0"/>
                    </a:p>
                    <a:p>
                      <a:pPr algn="ctr"/>
                      <a:r>
                        <a:rPr lang="ru-RU" sz="1400" dirty="0" smtClean="0"/>
                        <a:t>12:00</a:t>
                      </a:r>
                    </a:p>
                    <a:p>
                      <a:pPr algn="ctr"/>
                      <a:r>
                        <a:rPr lang="ru-RU" sz="1400" dirty="0" smtClean="0"/>
                        <a:t>13:00</a:t>
                      </a:r>
                      <a:endParaRPr lang="en-US" sz="1400" dirty="0" smtClean="0"/>
                    </a:p>
                    <a:p>
                      <a:pPr algn="ctr"/>
                      <a:r>
                        <a:rPr lang="en-US" sz="1400" dirty="0" smtClean="0"/>
                        <a:t>15</a:t>
                      </a:r>
                      <a:r>
                        <a:rPr lang="ru-RU" altLang="en-US" sz="1400" dirty="0" smtClean="0"/>
                        <a:t>:00</a:t>
                      </a:r>
                      <a:endParaRPr lang="ru-RU" sz="1400" dirty="0"/>
                    </a:p>
                    <a:p>
                      <a:pPr algn="ctr"/>
                      <a:endParaRPr lang="ru-RU" sz="1400" dirty="0"/>
                    </a:p>
                  </a:txBody>
                  <a:tcPr/>
                </a:tc>
              </a:tr>
              <a:tr h="1395095">
                <a:tc>
                  <a:txBody>
                    <a:bodyPr/>
                    <a:lstStyle/>
                    <a:p>
                      <a:pPr algn="ctr" defTabSz="914400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defRPr/>
                      </a:pPr>
                      <a:r>
                        <a:rPr lang="ru-RU" sz="1400" b="1" spc="-10" dirty="0" smtClean="0">
                          <a:solidFill>
                            <a:schemeClr val="tx1"/>
                          </a:solidFill>
                          <a:cs typeface="Calibri"/>
                        </a:rPr>
                        <a:t>07.08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>
                          <a:solidFill>
                            <a:schemeClr val="tx1"/>
                          </a:solidFill>
                          <a:cs typeface="Calibri Light"/>
                          <a:sym typeface="+mn-ea"/>
                        </a:rPr>
                        <a:t>Встреча с представителями Центра защиты прав граждан Свердловской области, на тему: «Практическое занятие - проверь свою платежку за коммунально- жилищные услуги».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  <a:p>
                      <a:pPr algn="just"/>
                      <a:r>
                        <a:rPr lang="ru-RU" sz="1400" dirty="0">
                          <a:solidFill>
                            <a:schemeClr val="tx1"/>
                          </a:solidFill>
                        </a:rPr>
                        <a:t>День именинника,  чаепитие в кругу друзей.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12:00</a:t>
                      </a:r>
                    </a:p>
                    <a:p>
                      <a:pPr algn="ctr"/>
                      <a:endParaRPr lang="ru-RU" sz="1400" dirty="0"/>
                    </a:p>
                    <a:p>
                      <a:pPr algn="ctr"/>
                      <a:endParaRPr lang="ru-RU" sz="1400" dirty="0"/>
                    </a:p>
                    <a:p>
                      <a:pPr algn="ctr"/>
                      <a:endParaRPr lang="ru-RU" sz="1400" dirty="0"/>
                    </a:p>
                    <a:p>
                      <a:pPr algn="ctr"/>
                      <a:r>
                        <a:rPr lang="ru-RU" sz="1400" dirty="0"/>
                        <a:t>13:00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358079" y="8166290"/>
            <a:ext cx="1147890" cy="132842"/>
            <a:chOff x="644464" y="8176450"/>
            <a:chExt cx="1147890" cy="132842"/>
          </a:xfrm>
        </p:grpSpPr>
        <p:pic>
          <p:nvPicPr>
            <p:cNvPr id="36" name="object 3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3" name="Прямоугольник: скругленные углы 2"/>
          <p:cNvSpPr/>
          <p:nvPr/>
        </p:nvSpPr>
        <p:spPr>
          <a:xfrm>
            <a:off x="6323965" y="9724390"/>
            <a:ext cx="819150" cy="85852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6323967" y="80137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2553402"/>
              </p:ext>
            </p:extLst>
          </p:nvPr>
        </p:nvGraphicFramePr>
        <p:xfrm>
          <a:off x="485140" y="622300"/>
          <a:ext cx="6943725" cy="81622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8850"/>
                <a:gridCol w="4679315"/>
                <a:gridCol w="1305560"/>
              </a:tblGrid>
              <a:tr h="1138555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</a:tr>
              <a:tr h="1030605">
                <a:tc>
                  <a:txBody>
                    <a:bodyPr/>
                    <a:lstStyle/>
                    <a:p>
                      <a:pPr algn="ctr" defTabSz="914400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defRPr/>
                      </a:pPr>
                      <a:r>
                        <a:rPr lang="ru-RU" sz="1400" b="1" spc="-10" dirty="0" smtClean="0">
                          <a:solidFill>
                            <a:schemeClr val="tx1"/>
                          </a:solidFill>
                          <a:cs typeface="Calibri"/>
                        </a:rPr>
                        <a:t>10.08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>
                          <a:solidFill>
                            <a:schemeClr val="tx1"/>
                          </a:solidFill>
                          <a:cs typeface="Calibri Light"/>
                          <a:sym typeface="+mn-ea"/>
                        </a:rPr>
                        <a:t>Обучающее занятие. «С телефоном на ТЫ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cs typeface="Calibri Light"/>
                          <a:sym typeface="+mn-ea"/>
                        </a:rPr>
                        <a:t>».</a:t>
                      </a:r>
                      <a:endParaRPr lang="en-US" sz="1400" dirty="0" smtClean="0">
                        <a:solidFill>
                          <a:schemeClr val="tx1"/>
                        </a:solidFill>
                        <a:cs typeface="Calibri Light"/>
                        <a:sym typeface="+mn-ea"/>
                      </a:endParaRPr>
                    </a:p>
                    <a:p>
                      <a:pPr algn="just"/>
                      <a:r>
                        <a:rPr lang="ru-RU" sz="1400" dirty="0" smtClean="0">
                          <a:solidFill>
                            <a:schemeClr val="tx1"/>
                          </a:solidFill>
                          <a:cs typeface="Calibri Light"/>
                          <a:sym typeface="+mn-ea"/>
                        </a:rPr>
                        <a:t>Час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cs typeface="Calibri Light"/>
                          <a:sym typeface="+mn-ea"/>
                        </a:rPr>
                        <a:t>танцевальных  занятий  (группа « Визит»).</a:t>
                      </a:r>
                      <a:endParaRPr lang="ru-RU" sz="1400" b="0" dirty="0" smtClean="0">
                        <a:solidFill>
                          <a:schemeClr val="tx1"/>
                        </a:solidFill>
                        <a:latin typeface="+mn-lt"/>
                        <a:cs typeface="Calibri Light"/>
                      </a:endParaRPr>
                    </a:p>
                    <a:p>
                      <a:pPr algn="just"/>
                      <a:endParaRPr lang="ru-RU" sz="1400" b="0" dirty="0">
                        <a:solidFill>
                          <a:schemeClr val="tx1"/>
                        </a:solidFill>
                        <a:latin typeface="+mn-lt"/>
                        <a:cs typeface="Calibri Light"/>
                      </a:endParaRPr>
                    </a:p>
                    <a:p>
                      <a:pPr algn="just"/>
                      <a:endParaRPr lang="ru-RU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11:00</a:t>
                      </a:r>
                    </a:p>
                    <a:p>
                      <a:pPr algn="ctr"/>
                      <a:r>
                        <a:rPr lang="ru-RU" sz="1400" dirty="0" smtClean="0"/>
                        <a:t>13:00</a:t>
                      </a:r>
                      <a:endParaRPr lang="ru-RU" sz="1400" dirty="0"/>
                    </a:p>
                  </a:txBody>
                  <a:tcPr/>
                </a:tc>
              </a:tr>
              <a:tr h="521335">
                <a:tc>
                  <a:txBody>
                    <a:bodyPr/>
                    <a:lstStyle/>
                    <a:p>
                      <a:pPr algn="ctr" defTabSz="914400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defRPr/>
                      </a:pPr>
                      <a:r>
                        <a:rPr lang="ru-RU" sz="1400" b="1" spc="-10" dirty="0" smtClean="0">
                          <a:solidFill>
                            <a:schemeClr val="tx1"/>
                          </a:solidFill>
                          <a:cs typeface="Calibri"/>
                        </a:rPr>
                        <a:t>11.08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dirty="0">
                          <a:sym typeface="+mn-ea"/>
                        </a:rPr>
                        <a:t>Час танцевальных  </a:t>
                      </a:r>
                      <a:r>
                        <a:rPr lang="ru-RU" sz="1400" dirty="0" smtClean="0">
                          <a:sym typeface="+mn-ea"/>
                        </a:rPr>
                        <a:t>занятий.</a:t>
                      </a:r>
                      <a:endParaRPr lang="ru-RU" sz="1400" dirty="0">
                        <a:sym typeface="+mn-ea"/>
                      </a:endParaRPr>
                    </a:p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dirty="0" smtClean="0">
                          <a:cs typeface="Calibri Light"/>
                          <a:sym typeface="+mn-ea"/>
                        </a:rPr>
                        <a:t>Час </a:t>
                      </a:r>
                      <a:r>
                        <a:rPr lang="ru-RU" sz="1400" dirty="0">
                          <a:cs typeface="Calibri Light"/>
                          <a:sym typeface="+mn-ea"/>
                        </a:rPr>
                        <a:t>вокальных занятий  «Исеть».</a:t>
                      </a:r>
                      <a:endParaRPr lang="ru-RU" sz="1400" b="0" dirty="0">
                        <a:latin typeface="+mn-lt"/>
                        <a:cs typeface="Calibri Light"/>
                      </a:endParaRPr>
                    </a:p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dirty="0" smtClean="0">
                          <a:cs typeface="Calibri Light"/>
                          <a:sym typeface="+mn-ea"/>
                        </a:rPr>
                        <a:t>Час здоровья. Адаптивная ЛФК </a:t>
                      </a:r>
                      <a:endParaRPr lang="ru-RU" sz="1400" b="0" dirty="0">
                        <a:latin typeface="+mn-lt"/>
                        <a:cs typeface="Calibri Light"/>
                        <a:sym typeface="+mn-ea"/>
                      </a:endParaRPr>
                    </a:p>
                    <a:p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11:00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13:30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</a:rPr>
                        <a:t>15:00</a:t>
                      </a:r>
                    </a:p>
                    <a:p>
                      <a:pPr algn="ctr"/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1039495">
                <a:tc>
                  <a:txBody>
                    <a:bodyPr/>
                    <a:lstStyle/>
                    <a:p>
                      <a:pPr algn="ctr" defTabSz="914400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defRPr/>
                      </a:pPr>
                      <a:r>
                        <a:rPr lang="ru-RU" sz="1400" b="1" spc="-10" dirty="0" smtClean="0">
                          <a:solidFill>
                            <a:schemeClr val="tx1"/>
                          </a:solidFill>
                          <a:cs typeface="Calibri"/>
                        </a:rPr>
                        <a:t>12.08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sym typeface="+mn-ea"/>
                        </a:rPr>
                        <a:t>Час театральных занятий. Репетиция театральной студии «Вдохновение».</a:t>
                      </a:r>
                    </a:p>
                    <a:p>
                      <a:r>
                        <a:rPr lang="ru-RU" altLang="en-US" sz="1400" dirty="0">
                          <a:solidFill>
                            <a:schemeClr val="tx1"/>
                          </a:solidFill>
                          <a:cs typeface="Calibri Light"/>
                          <a:sym typeface="+mn-ea"/>
                        </a:rPr>
                        <a:t>Клуб настольных игр «Ваш ход» (шашки, шахматы).</a:t>
                      </a:r>
                      <a:endParaRPr lang="ru-RU" altLang="en-US" sz="1400" b="0" dirty="0">
                        <a:solidFill>
                          <a:schemeClr val="tx1"/>
                        </a:solidFill>
                        <a:latin typeface="+mn-lt"/>
                        <a:cs typeface="Calibri Light"/>
                        <a:sym typeface="+mn-ea"/>
                      </a:endParaRPr>
                    </a:p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10:00</a:t>
                      </a:r>
                    </a:p>
                    <a:p>
                      <a:pPr algn="ctr"/>
                      <a:endParaRPr lang="ru-RU" sz="140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sz="1400" dirty="0"/>
                        <a:t>12:00</a:t>
                      </a:r>
                    </a:p>
                  </a:txBody>
                  <a:tcPr/>
                </a:tc>
              </a:tr>
              <a:tr h="626110">
                <a:tc>
                  <a:txBody>
                    <a:bodyPr/>
                    <a:lstStyle/>
                    <a:p>
                      <a:pPr algn="ctr" defTabSz="914400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defRPr/>
                      </a:pPr>
                      <a:r>
                        <a:rPr lang="ru-RU" sz="1400" b="1" spc="-10" dirty="0" smtClean="0">
                          <a:solidFill>
                            <a:schemeClr val="tx1"/>
                          </a:solidFill>
                          <a:cs typeface="Calibri"/>
                        </a:rPr>
                        <a:t>13.08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 smtClean="0">
                          <a:solidFill>
                            <a:schemeClr val="tx1"/>
                          </a:solidFill>
                          <a:sym typeface="+mn-ea"/>
                        </a:rPr>
                        <a:t>Час когнитивных занятий.</a:t>
                      </a:r>
                    </a:p>
                    <a:p>
                      <a:pPr algn="just"/>
                      <a:r>
                        <a:rPr lang="ru-RU" sz="1400" dirty="0" smtClean="0">
                          <a:solidFill>
                            <a:schemeClr val="tx1"/>
                          </a:solidFill>
                          <a:sym typeface="+mn-ea"/>
                        </a:rPr>
                        <a:t>Деменции нет. ПАО СБЕРБАНК.</a:t>
                      </a:r>
                    </a:p>
                    <a:p>
                      <a:pPr algn="just"/>
                      <a:r>
                        <a:rPr lang="ru-RU" sz="1400" dirty="0" smtClean="0">
                          <a:solidFill>
                            <a:schemeClr val="tx1"/>
                          </a:solidFill>
                          <a:sym typeface="+mn-ea"/>
                        </a:rPr>
                        <a:t>Час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sym typeface="+mn-ea"/>
                        </a:rPr>
                        <a:t>танцевальных  занятий группа «Визит».</a:t>
                      </a:r>
                    </a:p>
                    <a:p>
                      <a:pPr algn="just"/>
                      <a:r>
                        <a:rPr lang="ru-RU" sz="1400" dirty="0" smtClean="0">
                          <a:solidFill>
                            <a:schemeClr val="tx1"/>
                          </a:solidFill>
                          <a:sym typeface="+mn-ea"/>
                        </a:rPr>
                        <a:t>Час здоровья. Адаптивная ЛФК .</a:t>
                      </a:r>
                    </a:p>
                    <a:p>
                      <a:pPr algn="just"/>
                      <a:endParaRPr lang="ru-RU" sz="1400" dirty="0">
                        <a:solidFill>
                          <a:schemeClr val="tx1"/>
                        </a:solidFill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11:00</a:t>
                      </a:r>
                    </a:p>
                    <a:p>
                      <a:pPr algn="ctr"/>
                      <a:r>
                        <a:rPr lang="ru-RU" sz="1400" dirty="0" smtClean="0"/>
                        <a:t>12:00</a:t>
                      </a:r>
                      <a:endParaRPr lang="en-US" sz="1400" dirty="0" smtClean="0"/>
                    </a:p>
                    <a:p>
                      <a:pPr algn="ctr"/>
                      <a:r>
                        <a:rPr lang="ru-RU" sz="1400" dirty="0" smtClean="0"/>
                        <a:t>13:00</a:t>
                      </a:r>
                    </a:p>
                    <a:p>
                      <a:pPr algn="ctr"/>
                      <a:r>
                        <a:rPr lang="en-US" sz="1400" dirty="0" smtClean="0"/>
                        <a:t>15</a:t>
                      </a:r>
                      <a:r>
                        <a:rPr lang="ru-RU" altLang="en-US" sz="1400" dirty="0" smtClean="0"/>
                        <a:t>:</a:t>
                      </a:r>
                      <a:r>
                        <a:rPr lang="en-US" sz="1400" dirty="0" smtClean="0"/>
                        <a:t>00</a:t>
                      </a:r>
                      <a:endParaRPr lang="ru-RU" sz="1400" dirty="0"/>
                    </a:p>
                    <a:p>
                      <a:pPr algn="ctr"/>
                      <a:endParaRPr lang="ru-RU" sz="1400" dirty="0"/>
                    </a:p>
                  </a:txBody>
                  <a:tcPr/>
                </a:tc>
              </a:tr>
              <a:tr h="1654175">
                <a:tc>
                  <a:txBody>
                    <a:bodyPr/>
                    <a:lstStyle/>
                    <a:p>
                      <a:pPr algn="ctr" defTabSz="914400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defRPr/>
                      </a:pPr>
                      <a:r>
                        <a:rPr lang="ru-RU" sz="1400" b="1" spc="-10" dirty="0" smtClean="0">
                          <a:solidFill>
                            <a:schemeClr val="tx1"/>
                          </a:solidFill>
                          <a:cs typeface="Calibri"/>
                        </a:rPr>
                        <a:t>14.08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>
                          <a:solidFill>
                            <a:schemeClr val="tx1"/>
                          </a:solidFill>
                          <a:sym typeface="+mn-ea"/>
                        </a:rPr>
                        <a:t>Встреча с представителями Роспотребнадзора, на тему: «Права потребителей при оказании платных медицинских услуг».  </a:t>
                      </a:r>
                    </a:p>
                    <a:p>
                      <a:r>
                        <a:rPr lang="ru-RU" sz="1400" dirty="0">
                          <a:solidFill>
                            <a:schemeClr val="tx1"/>
                          </a:solidFill>
                          <a:sym typeface="+mn-ea"/>
                        </a:rPr>
                        <a:t>Праздничные посиделки: «Медовый Спас» и «Яблочный спас» – не пройдут без нас» (викторины, веселые старты и активный отдых в кругу друзей). Дегустация урожая яблок и меда.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12:00</a:t>
                      </a:r>
                    </a:p>
                    <a:p>
                      <a:pPr algn="ctr"/>
                      <a:endParaRPr lang="ru-RU" sz="1400" dirty="0" smtClean="0"/>
                    </a:p>
                    <a:p>
                      <a:pPr algn="ctr"/>
                      <a:endParaRPr lang="ru-RU" sz="1400" dirty="0" smtClean="0"/>
                    </a:p>
                    <a:p>
                      <a:pPr algn="ctr"/>
                      <a:r>
                        <a:rPr lang="ru-RU" sz="1400" dirty="0" smtClean="0"/>
                        <a:t>13:00</a:t>
                      </a:r>
                      <a:endParaRPr lang="ru-RU" sz="1400" dirty="0"/>
                    </a:p>
                    <a:p>
                      <a:pPr algn="ctr"/>
                      <a:endParaRPr lang="ru-RU" sz="1400" dirty="0"/>
                    </a:p>
                    <a:p>
                      <a:pPr algn="ctr"/>
                      <a:endParaRPr lang="ru-RU" sz="1400" dirty="0"/>
                    </a:p>
                    <a:p>
                      <a:pPr algn="ctr"/>
                      <a:endParaRPr lang="ru-RU" sz="1400" dirty="0"/>
                    </a:p>
                  </a:txBody>
                  <a:tcPr/>
                </a:tc>
              </a:tr>
              <a:tr h="1196340">
                <a:tc>
                  <a:txBody>
                    <a:bodyPr/>
                    <a:lstStyle/>
                    <a:p>
                      <a:pPr algn="ctr" defTabSz="914400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defRPr/>
                      </a:pPr>
                      <a:r>
                        <a:rPr lang="ru-RU" sz="1400" b="1" spc="-10" dirty="0" smtClean="0">
                          <a:solidFill>
                            <a:schemeClr val="tx1"/>
                          </a:solidFill>
                          <a:cs typeface="Calibri"/>
                        </a:rPr>
                        <a:t>17.08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 smtClean="0">
                          <a:solidFill>
                            <a:schemeClr val="tx1"/>
                          </a:solidFill>
                          <a:cs typeface="Calibri Light"/>
                          <a:sym typeface="+mn-ea"/>
                        </a:rPr>
                        <a:t>Праздничная концертная программа от коллектива «Поиск» -   «Екатеринбург - история веков!».</a:t>
                      </a:r>
                    </a:p>
                    <a:p>
                      <a:pPr algn="just"/>
                      <a:r>
                        <a:rPr lang="ru-RU" sz="1400" dirty="0" smtClean="0">
                          <a:solidFill>
                            <a:srgbClr val="FF0000"/>
                          </a:solidFill>
                          <a:cs typeface="Calibri Light"/>
                          <a:sym typeface="+mn-ea"/>
                        </a:rPr>
                        <a:t>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cs typeface="Calibri Light"/>
                          <a:sym typeface="+mn-ea"/>
                        </a:rPr>
                        <a:t>Час танцевальных  занятий группа «Визит».</a:t>
                      </a:r>
                      <a:endParaRPr lang="ru-RU" sz="1400" b="0" dirty="0" smtClean="0">
                        <a:solidFill>
                          <a:schemeClr val="tx1"/>
                        </a:solidFill>
                        <a:latin typeface="+mn-lt"/>
                        <a:cs typeface="Calibri Light"/>
                      </a:endParaRPr>
                    </a:p>
                    <a:p>
                      <a:pPr algn="just"/>
                      <a:endParaRPr lang="ru-RU" sz="1400" b="0" dirty="0">
                        <a:solidFill>
                          <a:schemeClr val="tx1"/>
                        </a:solidFill>
                        <a:latin typeface="+mn-lt"/>
                        <a:cs typeface="Calibri Light"/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12:00</a:t>
                      </a:r>
                    </a:p>
                    <a:p>
                      <a:pPr algn="ctr"/>
                      <a:endParaRPr lang="ru-RU" sz="1400" dirty="0"/>
                    </a:p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</a:rPr>
                        <a:t>14:00</a:t>
                      </a:r>
                    </a:p>
                    <a:p>
                      <a:pPr algn="ctr"/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358079" y="8166290"/>
            <a:ext cx="1147890" cy="132842"/>
            <a:chOff x="644464" y="8176450"/>
            <a:chExt cx="1147890" cy="132842"/>
          </a:xfrm>
        </p:grpSpPr>
        <p:pic>
          <p:nvPicPr>
            <p:cNvPr id="36" name="object 3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3" name="Прямоугольник: скругленные углы 2"/>
          <p:cNvSpPr/>
          <p:nvPr/>
        </p:nvSpPr>
        <p:spPr>
          <a:xfrm>
            <a:off x="6323965" y="9724390"/>
            <a:ext cx="819150" cy="85852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6323967" y="80137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8688521"/>
              </p:ext>
            </p:extLst>
          </p:nvPr>
        </p:nvGraphicFramePr>
        <p:xfrm>
          <a:off x="358140" y="927100"/>
          <a:ext cx="7054215" cy="73539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7575"/>
                <a:gridCol w="4831715"/>
                <a:gridCol w="1304925"/>
              </a:tblGrid>
              <a:tr h="72263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</a:tr>
              <a:tr h="890270">
                <a:tc>
                  <a:txBody>
                    <a:bodyPr/>
                    <a:lstStyle/>
                    <a:p>
                      <a:pPr algn="ctr" defTabSz="914400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defRPr/>
                      </a:pPr>
                      <a:r>
                        <a:rPr lang="ru-RU" sz="1400" b="1" spc="-10" dirty="0" smtClean="0">
                          <a:solidFill>
                            <a:schemeClr val="tx1"/>
                          </a:solidFill>
                          <a:cs typeface="Calibri"/>
                        </a:rPr>
                        <a:t>18.08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dirty="0">
                          <a:sym typeface="+mn-ea"/>
                        </a:rPr>
                        <a:t>Час танцевальных  </a:t>
                      </a:r>
                      <a:r>
                        <a:rPr lang="ru-RU" sz="1400" dirty="0" smtClean="0">
                          <a:sym typeface="+mn-ea"/>
                        </a:rPr>
                        <a:t>занятий.</a:t>
                      </a:r>
                      <a:endParaRPr lang="ru-RU" sz="1400" dirty="0">
                        <a:sym typeface="+mn-ea"/>
                      </a:endParaRPr>
                    </a:p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dirty="0" smtClean="0">
                          <a:cs typeface="Calibri Light"/>
                          <a:sym typeface="+mn-ea"/>
                        </a:rPr>
                        <a:t>Час </a:t>
                      </a:r>
                      <a:r>
                        <a:rPr lang="ru-RU" sz="1400" dirty="0">
                          <a:cs typeface="Calibri Light"/>
                          <a:sym typeface="+mn-ea"/>
                        </a:rPr>
                        <a:t>вокальных занятий  «Исеть».</a:t>
                      </a:r>
                      <a:endParaRPr lang="ru-RU" sz="1400" b="0" dirty="0">
                        <a:latin typeface="+mn-lt"/>
                        <a:cs typeface="Calibri Light"/>
                      </a:endParaRPr>
                    </a:p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dirty="0" smtClean="0">
                          <a:cs typeface="Calibri Light"/>
                          <a:sym typeface="+mn-ea"/>
                        </a:rPr>
                        <a:t>Час здоровья. Адаптивная ЛФК .</a:t>
                      </a:r>
                      <a:endParaRPr lang="ru-RU" sz="1400" b="0" dirty="0">
                        <a:latin typeface="+mn-lt"/>
                        <a:cs typeface="Calibri Light"/>
                        <a:sym typeface="+mn-ea"/>
                      </a:endParaRPr>
                    </a:p>
                    <a:p>
                      <a:pPr algn="just"/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11:00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13:30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15:00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1443990">
                <a:tc>
                  <a:txBody>
                    <a:bodyPr/>
                    <a:lstStyle/>
                    <a:p>
                      <a:pPr algn="ctr" defTabSz="914400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defRPr/>
                      </a:pPr>
                      <a:r>
                        <a:rPr lang="ru-RU" sz="1400" b="1" spc="-10" dirty="0" smtClean="0">
                          <a:solidFill>
                            <a:schemeClr val="tx1"/>
                          </a:solidFill>
                          <a:cs typeface="Calibri"/>
                        </a:rPr>
                        <a:t>19.08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 smtClean="0">
                          <a:solidFill>
                            <a:schemeClr val="tx1"/>
                          </a:solidFill>
                          <a:sym typeface="+mn-ea"/>
                        </a:rPr>
                        <a:t>Час театральных занятий. Репетиция театральной студии «Вдохновение».</a:t>
                      </a:r>
                    </a:p>
                    <a:p>
                      <a:pPr algn="just"/>
                      <a:r>
                        <a:rPr lang="ru-RU" altLang="en-US" sz="1400" dirty="0">
                          <a:solidFill>
                            <a:schemeClr val="tx1"/>
                          </a:solidFill>
                          <a:cs typeface="Calibri Light"/>
                          <a:sym typeface="+mn-ea"/>
                        </a:rPr>
                        <a:t>Клуб настольных игр «Ваш ход» (шашки, шахматы).</a:t>
                      </a:r>
                      <a:endParaRPr lang="ru-RU" altLang="en-US" sz="1400" b="0" dirty="0">
                        <a:solidFill>
                          <a:schemeClr val="tx1"/>
                        </a:solidFill>
                        <a:latin typeface="+mn-lt"/>
                        <a:cs typeface="Calibri Light"/>
                        <a:sym typeface="+mn-ea"/>
                      </a:endParaRPr>
                    </a:p>
                    <a:p>
                      <a:pPr algn="just"/>
                      <a:r>
                        <a:rPr lang="ru-RU" sz="1400" dirty="0">
                          <a:solidFill>
                            <a:schemeClr val="tx1"/>
                          </a:solidFill>
                        </a:rPr>
                        <a:t>Экскурсия в Музей «Главный проспект» на выставку: «Мир Шагала» (ул.Ленина, д.8, по предварительной записи).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10:00</a:t>
                      </a:r>
                      <a:endParaRPr lang="ru-RU" sz="1400" dirty="0"/>
                    </a:p>
                    <a:p>
                      <a:pPr algn="ctr"/>
                      <a:endParaRPr lang="ru-RU" sz="1400" dirty="0"/>
                    </a:p>
                    <a:p>
                      <a:pPr algn="ctr"/>
                      <a:r>
                        <a:rPr lang="ru-RU" sz="1400" dirty="0"/>
                        <a:t>12:00</a:t>
                      </a:r>
                    </a:p>
                    <a:p>
                      <a:pPr algn="ctr"/>
                      <a:r>
                        <a:rPr lang="ru-RU" sz="1400" dirty="0"/>
                        <a:t>12:00</a:t>
                      </a:r>
                    </a:p>
                  </a:txBody>
                  <a:tcPr/>
                </a:tc>
              </a:tr>
              <a:tr h="1418590">
                <a:tc>
                  <a:txBody>
                    <a:bodyPr/>
                    <a:lstStyle/>
                    <a:p>
                      <a:pPr algn="ctr" defTabSz="914400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defRPr/>
                      </a:pPr>
                      <a:r>
                        <a:rPr lang="ru-RU" sz="1400" b="1" spc="-10" dirty="0" smtClean="0">
                          <a:solidFill>
                            <a:schemeClr val="tx1"/>
                          </a:solidFill>
                          <a:cs typeface="Calibri"/>
                        </a:rPr>
                        <a:t>20.08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 smtClean="0">
                          <a:solidFill>
                            <a:schemeClr val="tx1"/>
                          </a:solidFill>
                          <a:sym typeface="+mn-ea"/>
                        </a:rPr>
                        <a:t>Час когнитивных занятий.</a:t>
                      </a:r>
                    </a:p>
                    <a:p>
                      <a:pPr algn="just"/>
                      <a:r>
                        <a:rPr lang="ru-RU" sz="1400" dirty="0" smtClean="0">
                          <a:solidFill>
                            <a:schemeClr val="tx1"/>
                          </a:solidFill>
                          <a:sym typeface="+mn-ea"/>
                        </a:rPr>
                        <a:t>Час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sym typeface="+mn-ea"/>
                        </a:rPr>
                        <a:t>танцевальных  занятий (группа «Визит»).</a:t>
                      </a:r>
                    </a:p>
                    <a:p>
                      <a:pPr algn="just"/>
                      <a:r>
                        <a:rPr lang="ru-RU" sz="1400" dirty="0" smtClean="0">
                          <a:solidFill>
                            <a:schemeClr val="tx1"/>
                          </a:solidFill>
                          <a:sym typeface="+mn-ea"/>
                        </a:rPr>
                        <a:t>Час здоровья. Адаптивная ЛФК .</a:t>
                      </a:r>
                    </a:p>
                    <a:p>
                      <a:r>
                        <a:rPr lang="ru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sym typeface="+mn-ea"/>
                        </a:rPr>
                        <a:t>Мастер-класс «Морской пейзаж» в библиотеке им. А.И. Герцена.</a:t>
                      </a:r>
                    </a:p>
                    <a:p>
                      <a:endParaRPr lang="ru-RU" sz="1400" dirty="0">
                        <a:solidFill>
                          <a:srgbClr val="FF0000"/>
                        </a:solidFill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11:00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</a:rPr>
                        <a:t>13:00</a:t>
                      </a:r>
                    </a:p>
                    <a:p>
                      <a:pPr algn="ctr"/>
                      <a:r>
                        <a:rPr lang="ru-RU" sz="1400" dirty="0"/>
                        <a:t>15:00</a:t>
                      </a:r>
                    </a:p>
                    <a:p>
                      <a:pPr algn="ctr"/>
                      <a:r>
                        <a:rPr lang="ru-RU" sz="1400" dirty="0"/>
                        <a:t>15:00</a:t>
                      </a:r>
                    </a:p>
                  </a:txBody>
                  <a:tcPr/>
                </a:tc>
              </a:tr>
              <a:tr h="1238885">
                <a:tc>
                  <a:txBody>
                    <a:bodyPr/>
                    <a:lstStyle/>
                    <a:p>
                      <a:pPr algn="ctr" defTabSz="914400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defRPr/>
                      </a:pPr>
                      <a:r>
                        <a:rPr lang="ru-RU" sz="1400" b="1" spc="-10" dirty="0" smtClean="0">
                          <a:solidFill>
                            <a:schemeClr val="tx1"/>
                          </a:solidFill>
                          <a:cs typeface="Calibri"/>
                        </a:rPr>
                        <a:t>21.08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sym typeface="+mn-ea"/>
                        </a:rPr>
                        <a:t>Мастер-класс «Морской пейзаж» в библиотеке им. А.И. Герцена.</a:t>
                      </a:r>
                    </a:p>
                    <a:p>
                      <a:pPr algn="just"/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+mn-lt"/>
                          <a:cs typeface="Calibri Light"/>
                          <a:sym typeface="+mn-ea"/>
                        </a:rPr>
                        <a:t>Посещение  «Баден-Баден термы Уктус» (ул. Зимняя,23, по предварительной записи).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12:00</a:t>
                      </a:r>
                    </a:p>
                    <a:p>
                      <a:pPr algn="ctr"/>
                      <a:endParaRPr lang="ru-RU" sz="1400" dirty="0" smtClean="0"/>
                    </a:p>
                    <a:p>
                      <a:pPr algn="ctr"/>
                      <a:r>
                        <a:rPr lang="ru-RU" sz="1400" dirty="0" smtClean="0"/>
                        <a:t>12:00</a:t>
                      </a:r>
                      <a:endParaRPr lang="ru-RU" sz="1400" dirty="0"/>
                    </a:p>
                  </a:txBody>
                  <a:tcPr/>
                </a:tc>
              </a:tr>
              <a:tr h="1461770">
                <a:tc>
                  <a:txBody>
                    <a:bodyPr/>
                    <a:lstStyle/>
                    <a:p>
                      <a:pPr algn="ctr" defTabSz="914400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defRPr/>
                      </a:pPr>
                      <a:r>
                        <a:rPr lang="ru-RU" sz="1400" b="1" spc="-10" dirty="0" smtClean="0">
                          <a:solidFill>
                            <a:schemeClr val="tx1"/>
                          </a:solidFill>
                          <a:cs typeface="Calibri"/>
                        </a:rPr>
                        <a:t>24.08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>
                          <a:solidFill>
                            <a:schemeClr val="tx1"/>
                          </a:solidFill>
                          <a:sym typeface="+mn-ea"/>
                        </a:rPr>
                        <a:t>Экскурсия в Музей истории плодового садоводства Среднего Урала. Тема: «История усадьбы и плодового сада селекционера Д.И. Казанцева (ул. Октябрьской Революции, 40, по предварительной записи). </a:t>
                      </a:r>
                    </a:p>
                    <a:p>
                      <a:pPr algn="just"/>
                      <a:r>
                        <a:rPr lang="ru-RU" sz="1400" dirty="0" smtClean="0">
                          <a:solidFill>
                            <a:schemeClr val="tx1"/>
                          </a:solidFill>
                          <a:cs typeface="Calibri Light"/>
                          <a:sym typeface="+mn-ea"/>
                        </a:rPr>
                        <a:t>Час танцевальных  занятий ( группа « Визит»).</a:t>
                      </a:r>
                      <a:endParaRPr lang="ru-RU" sz="1400" b="0" dirty="0" smtClean="0">
                        <a:solidFill>
                          <a:schemeClr val="tx1"/>
                        </a:solidFill>
                        <a:latin typeface="+mn-lt"/>
                        <a:cs typeface="Calibri Light"/>
                      </a:endParaRPr>
                    </a:p>
                    <a:p>
                      <a:pPr algn="just"/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ym typeface="+mn-ea"/>
                        </a:rPr>
                        <a:t>12:00</a:t>
                      </a:r>
                    </a:p>
                    <a:p>
                      <a:pPr algn="ctr"/>
                      <a:endParaRPr lang="ru-RU" sz="1400" dirty="0">
                        <a:sym typeface="+mn-ea"/>
                      </a:endParaRPr>
                    </a:p>
                    <a:p>
                      <a:pPr algn="ctr"/>
                      <a:endParaRPr lang="ru-RU" sz="1400" dirty="0">
                        <a:sym typeface="+mn-ea"/>
                      </a:endParaRPr>
                    </a:p>
                    <a:p>
                      <a:pPr algn="ctr"/>
                      <a:endParaRPr lang="ru-RU" sz="1400" dirty="0">
                        <a:sym typeface="+mn-ea"/>
                      </a:endParaRPr>
                    </a:p>
                    <a:p>
                      <a:pPr algn="ctr"/>
                      <a:endParaRPr lang="ru-RU" sz="1400" dirty="0">
                        <a:sym typeface="+mn-ea"/>
                      </a:endParaRPr>
                    </a:p>
                    <a:p>
                      <a:pPr algn="ctr"/>
                      <a:r>
                        <a:rPr lang="ru-RU" sz="1400" dirty="0"/>
                        <a:t>13:00</a:t>
                      </a:r>
                    </a:p>
                    <a:p>
                      <a:pPr algn="ctr"/>
                      <a:endParaRPr lang="ru-RU" sz="1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Овал 15"/>
          <p:cNvSpPr/>
          <p:nvPr/>
        </p:nvSpPr>
        <p:spPr>
          <a:xfrm>
            <a:off x="637540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object 42"/>
          <p:cNvSpPr txBox="1">
            <a:spLocks noGrp="1"/>
          </p:cNvSpPr>
          <p:nvPr>
            <p:ph type="title"/>
          </p:nvPr>
        </p:nvSpPr>
        <p:spPr>
          <a:xfrm>
            <a:off x="4822835" y="316976"/>
            <a:ext cx="2316480" cy="112268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 dirty="0"/>
              <a:t>НА</a:t>
            </a:r>
            <a:r>
              <a:rPr spc="-5" dirty="0"/>
              <a:t> </a:t>
            </a:r>
            <a:r>
              <a:rPr lang="ru-RU" spc="-10" dirty="0"/>
              <a:t>ЯНВАРЬ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1234632"/>
              </p:ext>
            </p:extLst>
          </p:nvPr>
        </p:nvGraphicFramePr>
        <p:xfrm>
          <a:off x="478790" y="622301"/>
          <a:ext cx="6903720" cy="5742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3920"/>
                <a:gridCol w="4721860"/>
                <a:gridCol w="1297940"/>
              </a:tblGrid>
              <a:tr h="654685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</a:tr>
              <a:tr h="880745">
                <a:tc>
                  <a:txBody>
                    <a:bodyPr/>
                    <a:lstStyle/>
                    <a:p>
                      <a:pPr algn="ctr" defTabSz="914400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defRPr/>
                      </a:pPr>
                      <a:r>
                        <a:rPr lang="ru-RU" sz="1400" b="1" spc="-10" dirty="0" smtClean="0">
                          <a:solidFill>
                            <a:schemeClr val="tx1"/>
                          </a:solidFill>
                          <a:cs typeface="Calibri"/>
                        </a:rPr>
                        <a:t>25.08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dirty="0">
                          <a:sym typeface="+mn-ea"/>
                        </a:rPr>
                        <a:t>Час танцевальных  </a:t>
                      </a:r>
                      <a:r>
                        <a:rPr lang="ru-RU" sz="1400" dirty="0" smtClean="0">
                          <a:sym typeface="+mn-ea"/>
                        </a:rPr>
                        <a:t>занятий.</a:t>
                      </a:r>
                      <a:endParaRPr lang="ru-RU" sz="1400" dirty="0">
                        <a:sym typeface="+mn-ea"/>
                      </a:endParaRPr>
                    </a:p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dirty="0" smtClean="0">
                          <a:cs typeface="Calibri Light"/>
                          <a:sym typeface="+mn-ea"/>
                        </a:rPr>
                        <a:t>Час </a:t>
                      </a:r>
                      <a:r>
                        <a:rPr lang="ru-RU" sz="1400" dirty="0">
                          <a:cs typeface="Calibri Light"/>
                          <a:sym typeface="+mn-ea"/>
                        </a:rPr>
                        <a:t>вокальных занятий  «Исеть».</a:t>
                      </a:r>
                      <a:endParaRPr lang="ru-RU" sz="1400" b="0" dirty="0">
                        <a:latin typeface="+mn-lt"/>
                        <a:cs typeface="Calibri Light"/>
                      </a:endParaRPr>
                    </a:p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dirty="0" smtClean="0">
                          <a:cs typeface="Calibri Light"/>
                          <a:sym typeface="+mn-ea"/>
                        </a:rPr>
                        <a:t>Час здоровья. Адаптивная ЛФК.</a:t>
                      </a:r>
                      <a:endParaRPr lang="ru-RU" sz="1400" b="0" dirty="0">
                        <a:latin typeface="+mn-lt"/>
                        <a:cs typeface="Calibri Light"/>
                        <a:sym typeface="+mn-ea"/>
                      </a:endParaRPr>
                    </a:p>
                    <a:p>
                      <a:pPr algn="just"/>
                      <a:endParaRPr lang="ru-RU" sz="1400" b="0" dirty="0">
                        <a:solidFill>
                          <a:srgbClr val="FF0000"/>
                        </a:solidFill>
                        <a:latin typeface="+mn-lt"/>
                        <a:cs typeface="Calibri Light"/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11:00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13.30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15:00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978535">
                <a:tc>
                  <a:txBody>
                    <a:bodyPr/>
                    <a:lstStyle/>
                    <a:p>
                      <a:pPr algn="ctr" defTabSz="914400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altLang="en-US" sz="1400" b="1" spc="-10" dirty="0" smtClean="0">
                          <a:solidFill>
                            <a:schemeClr val="tx1"/>
                          </a:solidFill>
                          <a:cs typeface="Calibri"/>
                        </a:rPr>
                        <a:t>26.08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sym typeface="+mn-ea"/>
                        </a:rPr>
                        <a:t>Час театральных занятий. Репетиция театральной студии «Вдохновение».</a:t>
                      </a:r>
                    </a:p>
                    <a:p>
                      <a:pPr algn="just">
                        <a:buNone/>
                      </a:pPr>
                      <a:r>
                        <a:rPr lang="ru-RU" altLang="en-US" sz="1400" dirty="0">
                          <a:solidFill>
                            <a:schemeClr val="tx1"/>
                          </a:solidFill>
                          <a:cs typeface="Calibri Light"/>
                          <a:sym typeface="+mn-ea"/>
                        </a:rPr>
                        <a:t>Клуб настольных игр «Ваш ход» (шашки, шахматы).</a:t>
                      </a:r>
                      <a:endParaRPr lang="ru-RU" altLang="en-US" sz="1400" b="0" dirty="0">
                        <a:solidFill>
                          <a:schemeClr val="tx1"/>
                        </a:solidFill>
                        <a:latin typeface="+mn-lt"/>
                        <a:cs typeface="Calibri Light"/>
                        <a:sym typeface="+mn-ea"/>
                      </a:endParaRPr>
                    </a:p>
                    <a:p>
                      <a:pPr algn="just">
                        <a:buNone/>
                      </a:pPr>
                      <a:r>
                        <a:rPr lang="ru-RU" altLang="en-US" sz="1400" dirty="0">
                          <a:solidFill>
                            <a:schemeClr val="tx1"/>
                          </a:solidFill>
                          <a:cs typeface="Calibri Light"/>
                          <a:sym typeface="+mn-ea"/>
                        </a:rPr>
                        <a:t>Обзорная экскурсия в Центр «Эрмитаж-Урал» - » (ул. Вайнера, 11, по предварительной записи). </a:t>
                      </a:r>
                      <a:endParaRPr lang="ru-RU" altLang="en-US" sz="1400" b="0" dirty="0">
                        <a:solidFill>
                          <a:schemeClr val="tx1"/>
                        </a:solidFill>
                        <a:latin typeface="+mn-lt"/>
                        <a:cs typeface="Calibri Light"/>
                        <a:sym typeface="+mn-ea"/>
                      </a:endParaRPr>
                    </a:p>
                    <a:p>
                      <a:pPr algn="just">
                        <a:buNone/>
                      </a:pPr>
                      <a:endParaRPr lang="ru-RU" altLang="en-US" sz="1400" b="0" dirty="0">
                        <a:solidFill>
                          <a:schemeClr val="tx1"/>
                        </a:solidFill>
                        <a:latin typeface="+mn-lt"/>
                        <a:cs typeface="Calibri Light"/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altLang="en-US" sz="1400" dirty="0">
                          <a:solidFill>
                            <a:schemeClr val="tx1"/>
                          </a:solidFill>
                        </a:rPr>
                        <a:t>10:00</a:t>
                      </a:r>
                    </a:p>
                    <a:p>
                      <a:pPr algn="ctr">
                        <a:buNone/>
                      </a:pPr>
                      <a:endParaRPr lang="ru-RU" altLang="en-US" sz="1400" dirty="0">
                        <a:solidFill>
                          <a:schemeClr val="tx1"/>
                        </a:solidFill>
                      </a:endParaRPr>
                    </a:p>
                    <a:p>
                      <a:pPr algn="ctr">
                        <a:buNone/>
                      </a:pPr>
                      <a:r>
                        <a:rPr lang="ru-RU" altLang="en-US" sz="1400" dirty="0">
                          <a:solidFill>
                            <a:schemeClr val="tx1"/>
                          </a:solidFill>
                        </a:rPr>
                        <a:t>12:00</a:t>
                      </a:r>
                    </a:p>
                    <a:p>
                      <a:pPr algn="ctr">
                        <a:buNone/>
                      </a:pPr>
                      <a:r>
                        <a:rPr lang="ru-RU" altLang="en-US" sz="1400" dirty="0">
                          <a:solidFill>
                            <a:schemeClr val="tx1"/>
                          </a:solidFill>
                        </a:rPr>
                        <a:t>12:00</a:t>
                      </a:r>
                    </a:p>
                  </a:txBody>
                  <a:tcPr/>
                </a:tc>
              </a:tr>
              <a:tr h="1094105">
                <a:tc>
                  <a:txBody>
                    <a:bodyPr/>
                    <a:lstStyle/>
                    <a:p>
                      <a:pPr algn="ctr" defTabSz="914400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altLang="en-US" sz="1400" b="1" spc="-10" dirty="0" smtClean="0">
                          <a:solidFill>
                            <a:schemeClr val="tx1"/>
                          </a:solidFill>
                          <a:cs typeface="Calibri"/>
                        </a:rPr>
                        <a:t>27.08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 smtClean="0">
                          <a:solidFill>
                            <a:schemeClr val="tx1"/>
                          </a:solidFill>
                          <a:sym typeface="+mn-ea"/>
                        </a:rPr>
                        <a:t>Час когнитивных занятий.</a:t>
                      </a:r>
                    </a:p>
                    <a:p>
                      <a:pPr algn="just"/>
                      <a:r>
                        <a:rPr lang="ru-RU" sz="1400" dirty="0" smtClean="0">
                          <a:solidFill>
                            <a:schemeClr val="tx1"/>
                          </a:solidFill>
                          <a:sym typeface="+mn-ea"/>
                        </a:rPr>
                        <a:t>Деменции нет. ПАО СБЕРБАНК.</a:t>
                      </a:r>
                    </a:p>
                    <a:p>
                      <a:pPr algn="just"/>
                      <a:r>
                        <a:rPr lang="ru-RU" sz="1400" smtClean="0">
                          <a:solidFill>
                            <a:schemeClr val="tx1"/>
                          </a:solidFill>
                          <a:sym typeface="+mn-ea"/>
                        </a:rPr>
                        <a:t>Час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sym typeface="+mn-ea"/>
                        </a:rPr>
                        <a:t>танцевальных  занятий (ВИЗИТ)</a:t>
                      </a:r>
                    </a:p>
                    <a:p>
                      <a:pPr algn="just"/>
                      <a:r>
                        <a:rPr lang="ru-RU" sz="1400" dirty="0" smtClean="0">
                          <a:solidFill>
                            <a:schemeClr val="tx1"/>
                          </a:solidFill>
                          <a:sym typeface="+mn-ea"/>
                        </a:rPr>
                        <a:t>Час здоровья. Адаптивная ЛФК .</a:t>
                      </a:r>
                      <a:endParaRPr lang="ru-RU" sz="1400" dirty="0">
                        <a:solidFill>
                          <a:schemeClr val="tx1"/>
                        </a:solidFill>
                        <a:sym typeface="+mn-ea"/>
                      </a:endParaRPr>
                    </a:p>
                    <a:p>
                      <a:pPr algn="just">
                        <a:buNone/>
                      </a:pPr>
                      <a:endParaRPr lang="ru-RU" altLang="en-US" sz="1400" b="0" dirty="0">
                        <a:solidFill>
                          <a:srgbClr val="FF0000"/>
                        </a:solidFill>
                        <a:latin typeface="+mn-lt"/>
                        <a:cs typeface="Calibri Light"/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altLang="en-US" sz="1400" dirty="0">
                          <a:solidFill>
                            <a:schemeClr val="tx1"/>
                          </a:solidFill>
                        </a:rPr>
                        <a:t>11:00</a:t>
                      </a:r>
                    </a:p>
                    <a:p>
                      <a:pPr algn="ctr">
                        <a:buNone/>
                      </a:pPr>
                      <a:r>
                        <a:rPr lang="ru-RU" altLang="en-US" sz="1400" dirty="0">
                          <a:solidFill>
                            <a:schemeClr val="tx1"/>
                          </a:solidFill>
                        </a:rPr>
                        <a:t>12:00</a:t>
                      </a:r>
                    </a:p>
                    <a:p>
                      <a:pPr algn="ctr">
                        <a:buNone/>
                      </a:pPr>
                      <a:r>
                        <a:rPr lang="ru-RU" altLang="en-US" sz="1400" dirty="0">
                          <a:solidFill>
                            <a:schemeClr val="tx1"/>
                          </a:solidFill>
                        </a:rPr>
                        <a:t>13:00</a:t>
                      </a:r>
                    </a:p>
                    <a:p>
                      <a:pPr algn="ctr">
                        <a:buNone/>
                      </a:pPr>
                      <a:r>
                        <a:rPr lang="ru-RU" altLang="en-US" sz="1400" dirty="0">
                          <a:solidFill>
                            <a:schemeClr val="tx1"/>
                          </a:solidFill>
                        </a:rPr>
                        <a:t>15:00</a:t>
                      </a:r>
                    </a:p>
                  </a:txBody>
                  <a:tcPr/>
                </a:tc>
              </a:tr>
              <a:tr h="556895">
                <a:tc>
                  <a:txBody>
                    <a:bodyPr/>
                    <a:lstStyle/>
                    <a:p>
                      <a:pPr algn="ctr" defTabSz="914400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altLang="en-US" sz="1400" b="1" spc="-10" dirty="0" smtClean="0">
                          <a:solidFill>
                            <a:schemeClr val="tx1"/>
                          </a:solidFill>
                          <a:cs typeface="Calibri"/>
                        </a:rPr>
                        <a:t>28.08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cs typeface="Calibri Light"/>
                          <a:sym typeface="+mn-ea"/>
                        </a:rPr>
                        <a:t>Праздничное мероприятие,посвященное Дню пенсионера Свердловской области. </a:t>
                      </a:r>
                      <a:endParaRPr lang="ru-RU" altLang="en-US" sz="1400" b="0" dirty="0">
                        <a:solidFill>
                          <a:schemeClr val="tx1"/>
                        </a:solidFill>
                        <a:latin typeface="+mn-lt"/>
                        <a:cs typeface="Calibri Light"/>
                        <a:sym typeface="+mn-ea"/>
                      </a:endParaRPr>
                    </a:p>
                    <a:p>
                      <a:pPr algn="just">
                        <a:buNone/>
                      </a:pPr>
                      <a:endParaRPr lang="ru-RU" altLang="en-US" sz="1400" b="0" dirty="0">
                        <a:solidFill>
                          <a:schemeClr val="tx1"/>
                        </a:solidFill>
                        <a:latin typeface="+mn-lt"/>
                        <a:cs typeface="Calibri Light"/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altLang="en-US" sz="1400" dirty="0">
                          <a:solidFill>
                            <a:schemeClr val="tx1"/>
                          </a:solidFill>
                        </a:rPr>
                        <a:t>12:00</a:t>
                      </a:r>
                    </a:p>
                  </a:txBody>
                  <a:tcPr/>
                </a:tc>
              </a:tr>
              <a:tr h="882015">
                <a:tc>
                  <a:txBody>
                    <a:bodyPr/>
                    <a:lstStyle/>
                    <a:p>
                      <a:pPr algn="ctr" defTabSz="914400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altLang="en-US" sz="1400" b="1" spc="-10" dirty="0" smtClean="0">
                          <a:solidFill>
                            <a:schemeClr val="tx1"/>
                          </a:solidFill>
                          <a:cs typeface="Calibri"/>
                        </a:rPr>
                        <a:t>31.08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>
                          <a:solidFill>
                            <a:schemeClr val="tx1"/>
                          </a:solidFill>
                          <a:cs typeface="Calibri Light"/>
                          <a:sym typeface="+mn-ea"/>
                        </a:rPr>
                        <a:t>Обучающее занятие. «С телефоном на ТЫ».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+mn-lt"/>
                        <a:cs typeface="Calibri Light"/>
                      </a:endParaRPr>
                    </a:p>
                    <a:p>
                      <a:pPr algn="just"/>
                      <a:r>
                        <a:rPr lang="ru-RU" sz="1400" dirty="0" smtClean="0">
                          <a:solidFill>
                            <a:schemeClr val="tx1"/>
                          </a:solidFill>
                          <a:cs typeface="Calibri Light"/>
                          <a:sym typeface="+mn-ea"/>
                        </a:rPr>
                        <a:t>Час танцевальных  занятий  (группа « Визит»).</a:t>
                      </a:r>
                      <a:endParaRPr lang="ru-RU" sz="1400" b="0" dirty="0" smtClean="0">
                        <a:solidFill>
                          <a:schemeClr val="tx1"/>
                        </a:solidFill>
                        <a:latin typeface="+mn-lt"/>
                        <a:cs typeface="Calibri Light"/>
                      </a:endParaRPr>
                    </a:p>
                    <a:p>
                      <a:pPr algn="just">
                        <a:buNone/>
                      </a:pPr>
                      <a:endParaRPr lang="ru-RU" altLang="en-US" sz="1400" b="0" dirty="0">
                        <a:solidFill>
                          <a:srgbClr val="FF0000"/>
                        </a:solidFill>
                        <a:latin typeface="+mn-lt"/>
                        <a:cs typeface="Calibri Light"/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altLang="en-US" sz="1400" dirty="0">
                          <a:solidFill>
                            <a:schemeClr val="tx1"/>
                          </a:solidFill>
                        </a:rPr>
                        <a:t>12:00</a:t>
                      </a:r>
                    </a:p>
                    <a:p>
                      <a:pPr algn="ctr">
                        <a:buNone/>
                      </a:pPr>
                      <a:r>
                        <a:rPr lang="ru-RU" altLang="en-US" sz="1400" dirty="0">
                          <a:solidFill>
                            <a:schemeClr val="tx1"/>
                          </a:solidFill>
                        </a:rPr>
                        <a:t>13:00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object 35"/>
          <p:cNvSpPr/>
          <p:nvPr/>
        </p:nvSpPr>
        <p:spPr>
          <a:xfrm>
            <a:off x="97155" y="6565900"/>
            <a:ext cx="7362825" cy="353695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 txBox="1"/>
          <p:nvPr/>
        </p:nvSpPr>
        <p:spPr>
          <a:xfrm>
            <a:off x="2559050" y="6718300"/>
            <a:ext cx="4401185" cy="1148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5">
              <a:lnSpc>
                <a:spcPct val="113000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kumimoji="0" sz="1600" b="1" i="0" u="none" strike="noStrike" kern="0" cap="none" spc="-10" normalizeH="0" baseline="0" noProof="1">
                <a:solidFill>
                  <a:srgbClr val="58595B"/>
                </a:solidFill>
                <a:latin typeface="Calibri"/>
                <a:ea typeface="Arial" panose="02080604020202020204" pitchFamily="34" charset="0"/>
                <a:cs typeface="Calibri"/>
              </a:rPr>
              <a:t>четверг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ru-RU" altLang="en-US" sz="1600" b="1" dirty="0">
                <a:solidFill>
                  <a:srgbClr val="58595B"/>
                </a:solidFill>
                <a:latin typeface="Calibri"/>
                <a:cs typeface="Calibri"/>
              </a:rPr>
              <a:t>8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:30</a:t>
            </a:r>
            <a:r>
              <a:rPr sz="1600" b="1" spc="-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58595B"/>
                </a:solidFill>
                <a:latin typeface="Calibri"/>
                <a:cs typeface="Calibri"/>
              </a:rPr>
              <a:t>17:30</a:t>
            </a:r>
          </a:p>
          <a:p>
            <a:pPr marR="5080">
              <a:lnSpc>
                <a:spcPct val="113000"/>
              </a:lnSpc>
              <a:spcBef>
                <a:spcPts val="100"/>
              </a:spcBef>
            </a:pPr>
            <a:r>
              <a:rPr kumimoji="0" lang="ru-RU" altLang="en-US" sz="1600" b="1" i="0" u="none" strike="noStrike" kern="0" cap="none" spc="-10" normalizeH="0" baseline="0" noProof="1">
                <a:solidFill>
                  <a:srgbClr val="58595B"/>
                </a:solidFill>
                <a:latin typeface="Calibri"/>
                <a:ea typeface="Arial" panose="02080604020202020204" pitchFamily="34" charset="0"/>
                <a:cs typeface="Calibri"/>
              </a:rPr>
              <a:t>                   пятница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  <a:sym typeface="+mn-ea"/>
              </a:rPr>
              <a:t>0</a:t>
            </a:r>
            <a:r>
              <a:rPr lang="ru-RU" altLang="en-US" sz="1600" b="1" dirty="0">
                <a:solidFill>
                  <a:srgbClr val="58595B"/>
                </a:solidFill>
                <a:latin typeface="Calibri"/>
                <a:cs typeface="Calibri"/>
                <a:sym typeface="+mn-ea"/>
              </a:rPr>
              <a:t>8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  <a:sym typeface="+mn-ea"/>
              </a:rPr>
              <a:t>:30</a:t>
            </a:r>
            <a:r>
              <a:rPr sz="1600" b="1" spc="-5" dirty="0">
                <a:solidFill>
                  <a:srgbClr val="58595B"/>
                </a:solidFill>
                <a:latin typeface="Calibri"/>
                <a:cs typeface="Calibri"/>
                <a:sym typeface="+mn-ea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  <a:sym typeface="+mn-ea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  <a:sym typeface="+mn-ea"/>
              </a:rPr>
              <a:t> </a:t>
            </a:r>
            <a:r>
              <a:rPr sz="1600" b="1" spc="-20" dirty="0">
                <a:solidFill>
                  <a:srgbClr val="58595B"/>
                </a:solidFill>
                <a:latin typeface="Calibri"/>
                <a:cs typeface="Calibri"/>
                <a:sym typeface="+mn-ea"/>
              </a:rPr>
              <a:t>1</a:t>
            </a:r>
            <a:r>
              <a:rPr lang="ru-RU" altLang="en-US" sz="1600" b="1" spc="-20" dirty="0">
                <a:solidFill>
                  <a:srgbClr val="58595B"/>
                </a:solidFill>
                <a:latin typeface="Calibri"/>
                <a:cs typeface="Calibri"/>
                <a:sym typeface="+mn-ea"/>
              </a:rPr>
              <a:t>6</a:t>
            </a:r>
            <a:r>
              <a:rPr sz="1600" b="1" spc="-20" dirty="0">
                <a:solidFill>
                  <a:srgbClr val="58595B"/>
                </a:solidFill>
                <a:latin typeface="Calibri"/>
                <a:cs typeface="Calibri"/>
                <a:sym typeface="+mn-ea"/>
              </a:rPr>
              <a:t>:30</a:t>
            </a:r>
            <a:endParaRPr kumimoji="0" sz="1600" b="1" i="0" u="none" strike="noStrike" kern="0" cap="none" spc="-10" normalizeH="0" baseline="0" noProof="1">
              <a:solidFill>
                <a:srgbClr val="58595B"/>
              </a:solidFill>
              <a:latin typeface="Calibri"/>
              <a:ea typeface="Arial" panose="02080604020202020204" pitchFamily="34" charset="0"/>
              <a:cs typeface="Calibri"/>
            </a:endParaRPr>
          </a:p>
          <a:p>
            <a:pPr marL="12700" marR="5080" indent="1948815">
              <a:lnSpc>
                <a:spcPct val="113000"/>
              </a:lnSpc>
              <a:spcBef>
                <a:spcPts val="100"/>
              </a:spcBef>
            </a:pPr>
            <a:endParaRPr kumimoji="0" lang="ru-RU" altLang="en-US" sz="1600" b="1" i="0" u="none" strike="noStrike" kern="0" cap="none" spc="-10" normalizeH="0" baseline="0" noProof="1">
              <a:solidFill>
                <a:srgbClr val="58595B"/>
              </a:solidFill>
              <a:latin typeface="Calibri"/>
              <a:ea typeface="Arial" panose="02080604020202020204" pitchFamily="34" charset="0"/>
              <a:cs typeface="Calibri"/>
            </a:endParaRPr>
          </a:p>
        </p:txBody>
      </p:sp>
      <p:grpSp>
        <p:nvGrpSpPr>
          <p:cNvPr id="17" name="Группа 16"/>
          <p:cNvGrpSpPr/>
          <p:nvPr/>
        </p:nvGrpSpPr>
        <p:grpSpPr>
          <a:xfrm>
            <a:off x="257114" y="7709090"/>
            <a:ext cx="1147890" cy="132842"/>
            <a:chOff x="644464" y="8176450"/>
            <a:chExt cx="1147890" cy="132842"/>
          </a:xfrm>
        </p:grpSpPr>
        <p:pic>
          <p:nvPicPr>
            <p:cNvPr id="18" name="object 3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19" name="object 37"/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3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21" name="object 3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22" name="object 4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23" name="object 4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24" name="object 43"/>
          <p:cNvSpPr txBox="1"/>
          <p:nvPr/>
        </p:nvSpPr>
        <p:spPr>
          <a:xfrm>
            <a:off x="196850" y="8072755"/>
            <a:ext cx="4902200" cy="1628775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6000"/>
              </a:lnSpc>
              <a:spcBef>
                <a:spcPts val="1375"/>
              </a:spcBef>
            </a:pPr>
            <a:r>
              <a:rPr sz="33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33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33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3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33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3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1300" dirty="0">
              <a:solidFill>
                <a:srgbClr val="FFFFFF"/>
              </a:solidFill>
              <a:latin typeface="Calibri"/>
              <a:cs typeface="Calibri"/>
              <a:sym typeface="+mn-ea"/>
            </a:endParaRPr>
          </a:p>
          <a:p>
            <a:pPr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  <a:sym typeface="+mn-ea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  <a:sym typeface="+mn-ea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  <a:sym typeface="+mn-ea"/>
              </a:rPr>
              <a:t>контакты:</a:t>
            </a:r>
            <a:r>
              <a:rPr lang="ru-RU" altLang="en-US" sz="1300" spc="-10" dirty="0">
                <a:solidFill>
                  <a:srgbClr val="FFFFFF"/>
                </a:solidFill>
                <a:latin typeface="Calibri"/>
                <a:cs typeface="Calibri"/>
                <a:sym typeface="+mn-ea"/>
              </a:rPr>
              <a:t> 371-02-11</a:t>
            </a:r>
            <a:endParaRPr sz="1300" dirty="0">
              <a:latin typeface="Calibri"/>
              <a:cs typeface="Calibri"/>
            </a:endParaRPr>
          </a:p>
          <a:p>
            <a:pPr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  <a:sym typeface="+mn-ea"/>
              </a:rPr>
              <a:t>Адрес: г.Екатеринбург, ул.Вайнера д.26, каб. 304</a:t>
            </a: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  <a:sym typeface="+mn-ea"/>
              </a:rPr>
              <a:t>ФИО Мальцева Ирина Серафимовна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6435092" y="74041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2715" y="9164955"/>
            <a:ext cx="851535" cy="851535"/>
          </a:xfrm>
          <a:prstGeom prst="rect">
            <a:avLst/>
          </a:prstGeom>
        </p:spPr>
      </p:pic>
      <p:sp>
        <p:nvSpPr>
          <p:cNvPr id="52" name="object 45"/>
          <p:cNvSpPr txBox="1"/>
          <p:nvPr/>
        </p:nvSpPr>
        <p:spPr>
          <a:xfrm>
            <a:off x="6496044" y="8231555"/>
            <a:ext cx="917575" cy="919480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60"/>
              </a:spcBef>
            </a:pPr>
            <a:r>
              <a:rPr sz="800" dirty="0">
                <a:solidFill>
                  <a:schemeClr val="tx1"/>
                </a:solidFill>
                <a:latin typeface="Calibri"/>
                <a:cs typeface="Calibri"/>
              </a:rPr>
              <a:t>Отделение Фонда пенсионного</a:t>
            </a:r>
          </a:p>
          <a:p>
            <a:pPr marL="12700" marR="120650">
              <a:lnSpc>
                <a:spcPts val="800"/>
              </a:lnSpc>
              <a:spcBef>
                <a:spcPts val="260"/>
              </a:spcBef>
            </a:pPr>
            <a:r>
              <a:rPr sz="800" dirty="0">
                <a:solidFill>
                  <a:schemeClr val="tx1"/>
                </a:solidFill>
                <a:latin typeface="Calibri"/>
                <a:cs typeface="Calibri"/>
              </a:rPr>
              <a:t>и социального страхования РФ</a:t>
            </a:r>
          </a:p>
          <a:p>
            <a:pPr marL="12700" marR="120650">
              <a:lnSpc>
                <a:spcPts val="800"/>
              </a:lnSpc>
              <a:spcBef>
                <a:spcPts val="260"/>
              </a:spcBef>
            </a:pPr>
            <a:r>
              <a:rPr sz="800" dirty="0">
                <a:solidFill>
                  <a:schemeClr val="tx1"/>
                </a:solidFill>
                <a:latin typeface="Calibri"/>
                <a:cs typeface="Calibri"/>
              </a:rPr>
              <a:t>по Свердловской области</a:t>
            </a:r>
          </a:p>
        </p:txBody>
      </p:sp>
      <p:pic>
        <p:nvPicPr>
          <p:cNvPr id="53" name="object 4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542456" y="7556334"/>
            <a:ext cx="601642" cy="51655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700</Words>
  <Application>Microsoft Office PowerPoint</Application>
  <PresentationFormat>Произвольный</PresentationFormat>
  <Paragraphs>180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Office Theme</vt:lpstr>
      <vt:lpstr>МЕРОПРИЯТИЯ  НА АВГУСТ 2026 года</vt:lpstr>
      <vt:lpstr>Презентация PowerPoint</vt:lpstr>
      <vt:lpstr>Презентация PowerPoint</vt:lpstr>
      <vt:lpstr>МЕРОПРИЯТИЯ НА ЯНВАРЬ 2026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Леонтьева Юлия Николаевна</cp:lastModifiedBy>
  <cp:revision>459</cp:revision>
  <dcterms:created xsi:type="dcterms:W3CDTF">2026-07-07T10:36:59Z</dcterms:created>
  <dcterms:modified xsi:type="dcterms:W3CDTF">2026-07-28T07:36:23Z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2025-11-18T02:00:00Z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2025-11-18T02:00:00Z</vt:filetime>
  </property>
  <property fmtid="{D5CDD505-2E9C-101B-9397-08002B2CF9AE}" pid="5" name="Producer">
    <vt:lpwstr>Adobe PDF Library 17.0</vt:lpwstr>
  </property>
  <property fmtid="{D5CDD505-2E9C-101B-9397-08002B2CF9AE}" pid="6" name="ICV">
    <vt:lpwstr/>
  </property>
  <property fmtid="{D5CDD505-2E9C-101B-9397-08002B2CF9AE}" pid="7" name="KSOProductBuildVer">
    <vt:lpwstr>1049-11.1.0.11723</vt:lpwstr>
  </property>
</Properties>
</file>