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3"/>
    <p:sldId id="260" r:id="rId4"/>
    <p:sldId id="259" r:id="rId6"/>
  </p:sldIdLst>
  <p:sldSz cx="7556500" cy="10693400"/>
  <p:notesSz cx="7556500" cy="1069340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Раздел по умолчанию" id="{30e47ecb-1c47-4fb9-8b2e-009df10bb2aa}">
          <p14:sldIdLst>
            <p14:sldId id="257"/>
          </p14:sldIdLst>
        </p14:section>
        <p14:section name="Раздел без заголовка" id="{5f85e8c3-d85f-4505-a8eb-98868bb69a97}">
          <p14:sldIdLst>
            <p14:sldId id="260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3186" y="66"/>
      </p:cViewPr>
      <p:guideLst>
        <p:guide orient="horz" pos="2923"/>
        <p:guide pos="20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4483" cy="5365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0268" y="0"/>
            <a:ext cx="3274483" cy="5365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0230" y="1336675"/>
            <a:ext cx="6416040" cy="360902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146199"/>
            <a:ext cx="6045200" cy="421052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74"/>
            <a:ext cx="3274483" cy="536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0268" y="10156874"/>
            <a:ext cx="3274483" cy="536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719830" y="107950"/>
            <a:ext cx="3732530" cy="144335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72989" y="831869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3824605" y="165100"/>
            <a:ext cx="3499485" cy="11195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br>
              <a:rPr sz="1400" spc="-10" dirty="0"/>
            </a:br>
            <a:r>
              <a:rPr sz="1800" dirty="0"/>
              <a:t>НА</a:t>
            </a:r>
            <a:r>
              <a:rPr sz="1800" spc="-5" dirty="0"/>
              <a:t> </a:t>
            </a:r>
            <a:r>
              <a:rPr lang="ru-RU" sz="1800" spc="-5" dirty="0"/>
              <a:t>АВГУСТ</a:t>
            </a:r>
            <a:endParaRPr sz="1800" spc="-10" dirty="0"/>
          </a:p>
          <a:p>
            <a:pPr marR="5080" algn="r">
              <a:lnSpc>
                <a:spcPts val="2700"/>
              </a:lnSpc>
            </a:pPr>
            <a:r>
              <a:rPr sz="1800" spc="-20" dirty="0"/>
              <a:t>202</a:t>
            </a:r>
            <a:r>
              <a:rPr lang="ru-RU" sz="1800" spc="-20" dirty="0"/>
              <a:t>6 года</a:t>
            </a:r>
            <a:endParaRPr sz="1800" spc="-20" dirty="0"/>
          </a:p>
        </p:txBody>
      </p:sp>
      <p:grpSp>
        <p:nvGrpSpPr>
          <p:cNvPr id="104" name="Группа 103"/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grpSp>
          <p:nvGrpSpPr>
            <p:cNvPr id="51" name="object 51"/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  <p:pic>
            <p:nvPicPr>
              <p:cNvPr id="53" name="object 53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/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  <p:pic>
            <p:nvPicPr>
              <p:cNvPr id="67" name="object 67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323965" y="9724390"/>
            <a:ext cx="819150" cy="858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323967" y="80137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48285" y="1719580"/>
          <a:ext cx="7245985" cy="7948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685"/>
                <a:gridCol w="4845685"/>
                <a:gridCol w="1491615"/>
              </a:tblGrid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latin typeface="+mn-lt"/>
                        </a:rPr>
                        <a:t>Дата 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latin typeface="+mn-lt"/>
                        </a:rPr>
                        <a:t>Время</a:t>
                      </a:r>
                      <a:endParaRPr lang="ru-RU" sz="1400" dirty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Утренняя гимнастика для тела и настроения.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Урок пенсионной грамотности.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Участие в акции «Помощь УСВО».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09:</a:t>
                      </a:r>
                      <a:r>
                        <a:rPr lang="ru-RU" sz="1400" b="0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spc="-25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"/>
                        </a:rPr>
                        <a:t>13:00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"/>
                        </a:rPr>
                        <a:t>14:00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86169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04.08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Утренняя гимнастика для тела и настроения.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Встреча за шахматной доской и не только.</a:t>
                      </a:r>
                      <a:endParaRPr lang="ru-RU" sz="1400" dirty="0"/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</a:rPr>
                        <a:t>09:00</a:t>
                      </a:r>
                      <a:endParaRPr lang="ru-RU" sz="1400" b="0" dirty="0">
                        <a:latin typeface="+mn-lt"/>
                      </a:endParaRPr>
                    </a:p>
                    <a:p>
                      <a:pPr algn="ctr"/>
                      <a:r>
                        <a:rPr lang="ru-RU" sz="1400" b="0" dirty="0">
                          <a:latin typeface="+mn-lt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  <a:p>
                      <a:pPr algn="ctr"/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</a:tr>
              <a:tr h="767080">
                <a:tc>
                  <a:txBody>
                    <a:bodyPr/>
                    <a:lstStyle/>
                    <a:p>
                      <a:pPr marL="0" marR="0" lvl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05.08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cs typeface="Calibri Light"/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>
                        <a:cs typeface="Calibri Light"/>
                        <a:sym typeface="+mn-ea"/>
                      </a:endParaRPr>
                    </a:p>
                    <a:p>
                      <a:pPr algn="just"/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Нейрогимнастика.</a:t>
                      </a: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algn="just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ym typeface="+mn-ea"/>
                        </a:rPr>
                        <a:t>09:00</a:t>
                      </a:r>
                      <a:endParaRPr lang="ru-RU" sz="1400">
                        <a:sym typeface="+mn-ea"/>
                      </a:endParaRPr>
                    </a:p>
                    <a:p>
                      <a:pPr algn="ctr"/>
                      <a:r>
                        <a:rPr lang="ru-RU" sz="1400">
                          <a:sym typeface="+mn-ea"/>
                        </a:rPr>
                        <a:t>13:00</a:t>
                      </a:r>
                      <a:endParaRPr lang="ru-RU" sz="1400">
                        <a:sym typeface="+mn-ea"/>
                      </a:endParaRPr>
                    </a:p>
                  </a:txBody>
                  <a:tcPr/>
                </a:tc>
              </a:tr>
              <a:tr h="69913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</a:rPr>
                        <a:t>06.08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Утренняя гимнастика для тела и настроения.</a:t>
                      </a:r>
                      <a:endParaRPr lang="ru-RU" sz="1400" dirty="0"/>
                    </a:p>
                    <a:p>
                      <a:r>
                        <a:rPr lang="ru-RU" sz="1400" dirty="0">
                          <a:sym typeface="+mn-ea"/>
                        </a:rPr>
                        <a:t>Встреча за шахматной доской и не только.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09:00</a:t>
                      </a:r>
                      <a:endParaRPr lang="ru-RU" sz="1400"/>
                    </a:p>
                    <a:p>
                      <a:pPr algn="ctr"/>
                      <a:r>
                        <a:rPr lang="ru-RU" sz="1400"/>
                        <a:t>10:00</a:t>
                      </a:r>
                      <a:endParaRPr lang="ru-RU" sz="1400"/>
                    </a:p>
                  </a:txBody>
                  <a:tcPr/>
                </a:tc>
              </a:tr>
              <a:tr h="725805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</a:rPr>
                        <a:t>07.08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ru-RU" sz="1400" dirty="0"/>
                        <a:t>Утренняя гимнастика для тела и настроения.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Урок компьютерной грамотности.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ru-RU" sz="1400" dirty="0"/>
                        <a:t>09:00</a:t>
                      </a:r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13:00</a:t>
                      </a:r>
                      <a:endParaRPr lang="ru-RU" sz="1400" dirty="0"/>
                    </a:p>
                  </a:txBody>
                  <a:tcPr/>
                </a:tc>
              </a:tr>
              <a:tr h="806450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</a:rPr>
                        <a:t>10.08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Участие в акции «Помощь УСВО».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/>
                        <a:t>Мастер-класс по изготовлению цветочного панно «Летний букет».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ru-RU" sz="1400" dirty="0"/>
                        <a:t>09:00</a:t>
                      </a:r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10:00</a:t>
                      </a:r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13:00</a:t>
                      </a:r>
                      <a:endParaRPr lang="ru-RU" sz="1400" dirty="0"/>
                    </a:p>
                  </a:txBody>
                  <a:tcPr/>
                </a:tc>
              </a:tr>
              <a:tr h="671830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</a:rPr>
                        <a:t>11.08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ru-RU" sz="1400" dirty="0"/>
                        <a:t>Утренняя гимнастика для тела и настроения.</a:t>
                      </a:r>
                      <a:endParaRPr lang="ru-RU" sz="1400" dirty="0"/>
                    </a:p>
                    <a:p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Нейрогимнастика.</a:t>
                      </a:r>
                      <a:endParaRPr lang="ru-RU" sz="1400" dirty="0"/>
                    </a:p>
                    <a:p>
                      <a:r>
                        <a:rPr lang="ru-RU" sz="1400" dirty="0">
                          <a:sym typeface="+mn-ea"/>
                        </a:rPr>
                        <a:t>Встреча за шахматной доской и не только.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ru-RU" sz="1400" dirty="0"/>
                        <a:t>09:00</a:t>
                      </a:r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10:00</a:t>
                      </a:r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13:00</a:t>
                      </a:r>
                      <a:endParaRPr lang="ru-RU" sz="1400" dirty="0"/>
                    </a:p>
                  </a:txBody>
                  <a:tcPr/>
                </a:tc>
              </a:tr>
              <a:tr h="994410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</a:rPr>
                        <a:t>12.08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ru-RU" sz="1400" dirty="0"/>
                        <a:t>Утренняя гимнастика для тела и настроения.</a:t>
                      </a:r>
                      <a:endParaRPr lang="ru-RU" sz="1400" dirty="0"/>
                    </a:p>
                    <a:p>
                      <a:r>
                        <a:rPr lang="ru-RU" altLang="en-US" sz="1400" b="0" dirty="0">
                          <a:latin typeface="+mn-lt"/>
                          <a:cs typeface="Calibri Light"/>
                          <a:sym typeface="+mn-ea"/>
                        </a:rPr>
                        <a:t>Экскурсия в Пышминский музей истории земледелия и крестьянского быта.</a:t>
                      </a: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ru-RU" sz="1400" dirty="0"/>
                        <a:t>09:00</a:t>
                      </a:r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13:00</a:t>
                      </a:r>
                      <a:endParaRPr lang="ru-RU" sz="1400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>
                          <a:solidFill>
                            <a:srgbClr val="231F20"/>
                          </a:solidFill>
                          <a:cs typeface="Calibri"/>
                        </a:rPr>
                        <a:t>13.08</a:t>
                      </a:r>
                      <a:endParaRPr lang="ru-RU" altLang="en-US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sz="1400" dirty="0"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ru-RU" sz="1400" dirty="0">
                          <a:sym typeface="+mn-ea"/>
                        </a:rPr>
                        <a:t>Встреча за шахматной доской и не только.</a:t>
                      </a:r>
                      <a:endParaRPr lang="ru-RU" sz="1400" dirty="0"/>
                    </a:p>
                    <a:p>
                      <a:pPr>
                        <a:buNone/>
                      </a:pPr>
                      <a:endParaRPr lang="ru-RU" altLang="en-US" sz="1400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400" dirty="0"/>
                        <a:t>09:00</a:t>
                      </a:r>
                      <a:endParaRPr lang="ru-RU" altLang="en-US" sz="1400" dirty="0"/>
                    </a:p>
                    <a:p>
                      <a:pPr algn="ctr">
                        <a:buNone/>
                      </a:pPr>
                      <a:r>
                        <a:rPr lang="ru-RU" altLang="en-US" sz="1400" dirty="0"/>
                        <a:t>10:00</a:t>
                      </a:r>
                      <a:endParaRPr lang="ru-RU" alt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72989" y="831869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3" name="Прямоугольник: скругленные углы 2"/>
          <p:cNvSpPr/>
          <p:nvPr/>
        </p:nvSpPr>
        <p:spPr>
          <a:xfrm>
            <a:off x="6323965" y="9724390"/>
            <a:ext cx="819150" cy="858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323967" y="80137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32105" y="400050"/>
          <a:ext cx="7056120" cy="901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4090"/>
                <a:gridCol w="4512310"/>
                <a:gridCol w="1569720"/>
              </a:tblGrid>
              <a:tr h="7092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latin typeface="+mn-lt"/>
                        </a:rPr>
                        <a:t>Дата </a:t>
                      </a:r>
                      <a:endParaRPr lang="ru-RU" sz="15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latin typeface="+mn-lt"/>
                        </a:rPr>
                        <a:t>Мероприятие</a:t>
                      </a:r>
                      <a:endParaRPr lang="ru-RU" sz="15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latin typeface="+mn-lt"/>
                        </a:rPr>
                        <a:t>Время</a:t>
                      </a:r>
                      <a:endParaRPr lang="ru-RU" sz="1500" dirty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latin typeface="+mn-lt"/>
                        </a:rPr>
                        <a:t>начала</a:t>
                      </a:r>
                      <a:endParaRPr lang="ru-RU" sz="1500" dirty="0">
                        <a:latin typeface="+mn-lt"/>
                      </a:endParaRPr>
                    </a:p>
                  </a:txBody>
                  <a:tcPr/>
                </a:tc>
              </a:tr>
              <a:tr h="650240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>
                          <a:solidFill>
                            <a:srgbClr val="231F20"/>
                          </a:solidFill>
                          <a:cs typeface="Calibri"/>
                        </a:rPr>
                        <a:t>14.08</a:t>
                      </a:r>
                      <a:endParaRPr lang="ru-RU" altLang="en-US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 dirty="0"/>
                        <a:t>Туристический слет «На привале - 2026»</a:t>
                      </a:r>
                      <a:endParaRPr lang="ru-RU" altLang="en-US" sz="1400" dirty="0"/>
                    </a:p>
                    <a:p>
                      <a:pPr>
                        <a:buNone/>
                      </a:pPr>
                      <a:endParaRPr lang="ru-RU" altLang="en-US" sz="1400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400" dirty="0"/>
                        <a:t>09:00</a:t>
                      </a:r>
                      <a:endParaRPr lang="ru-RU" altLang="en-US" sz="1400" dirty="0"/>
                    </a:p>
                    <a:p>
                      <a:pPr algn="ctr">
                        <a:buNone/>
                      </a:pPr>
                      <a:endParaRPr lang="ru-RU" altLang="en-US" sz="1400" dirty="0"/>
                    </a:p>
                  </a:txBody>
                  <a:tcPr/>
                </a:tc>
              </a:tr>
              <a:tr h="936625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17.08</a:t>
                      </a:r>
                      <a:endParaRPr lang="ru-RU" altLang="en-US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cs typeface="Calibri Light"/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>
                        <a:cs typeface="Calibri Light"/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Участие в акции «Помощь УСВО».</a:t>
                      </a:r>
                      <a:endParaRPr lang="ru-RU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Встреча за шахматной доской и не только.</a:t>
                      </a: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 sz="1400" dirty="0"/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09:00</a:t>
                      </a:r>
                      <a:endParaRPr lang="ru-RU" sz="1400" b="0" spc="-10" dirty="0">
                        <a:solidFill>
                          <a:srgbClr val="231F20"/>
                        </a:solidFill>
                        <a:latin typeface="+mn-lt"/>
                        <a:cs typeface="Calibri"/>
                        <a:sym typeface="+mn-ea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  <a:sym typeface="+mn-ea"/>
                        </a:rPr>
                        <a:t>10:00</a:t>
                      </a:r>
                      <a:endParaRPr lang="ru-RU" sz="1400" b="0" spc="-10" dirty="0">
                        <a:solidFill>
                          <a:srgbClr val="231F20"/>
                        </a:solidFill>
                        <a:latin typeface="+mn-lt"/>
                        <a:cs typeface="Calibri"/>
                        <a:sym typeface="+mn-ea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13:00</a:t>
                      </a:r>
                      <a:endParaRPr lang="ru-RU" sz="1400" b="0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algn="ctr">
                        <a:buNone/>
                      </a:pPr>
                      <a:endParaRPr lang="ru-RU" altLang="en-US" sz="1400" dirty="0"/>
                    </a:p>
                  </a:txBody>
                  <a:tcPr/>
                </a:tc>
              </a:tr>
              <a:tr h="944880">
                <a:tc>
                  <a:txBody>
                    <a:bodyPr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18.08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cs typeface="Calibri Light"/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0" dirty="0">
                          <a:latin typeface="+mn-lt"/>
                          <a:cs typeface="Calibri Light"/>
                          <a:sym typeface="+mn-ea"/>
                        </a:rPr>
                        <a:t>Поход «Мой любимый борок».</a:t>
                      </a: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dirty="0"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ru-RU" sz="1400" dirty="0">
                          <a:sym typeface="+mn-ea"/>
                        </a:rPr>
                        <a:t>09:00</a:t>
                      </a:r>
                      <a:endParaRPr lang="ru-RU" sz="1400" b="0" dirty="0">
                        <a:latin typeface="+mn-lt"/>
                      </a:endParaRPr>
                    </a:p>
                    <a:p>
                      <a:pPr algn="ctr"/>
                      <a:r>
                        <a:rPr lang="ru-RU" sz="1400" dirty="0">
                          <a:sym typeface="+mn-ea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19.08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Урок финансовой грамотности.</a:t>
                      </a:r>
                      <a:endParaRPr lang="ru-RU" sz="1400" dirty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1400" dirty="0">
                          <a:sym typeface="+mn-ea"/>
                        </a:rPr>
                        <a:t>09:00</a:t>
                      </a:r>
                      <a:endParaRPr lang="ru-RU" altLang="en-US" sz="1400" b="0" dirty="0">
                        <a:latin typeface="+mn-lt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ym typeface="+mn-ea"/>
                        </a:rPr>
                        <a:t>10:00</a:t>
                      </a:r>
                      <a:endParaRPr lang="ru-RU" altLang="en-US" sz="1400" b="0" dirty="0">
                        <a:latin typeface="+mn-lt"/>
                      </a:endParaRPr>
                    </a:p>
                    <a:p>
                      <a:pPr algn="ctr"/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</a:tr>
              <a:tr h="94488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20.08</a:t>
                      </a:r>
                      <a:endParaRPr lang="ru-RU" altLang="en-US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Встреча за шахматной доской и не только.</a:t>
                      </a: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1400" dirty="0">
                          <a:sym typeface="+mn-ea"/>
                        </a:rPr>
                        <a:t>09:00</a:t>
                      </a:r>
                      <a:endParaRPr lang="ru-RU" altLang="en-US" sz="1400" dirty="0"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ym typeface="+mn-ea"/>
                        </a:rPr>
                        <a:t>10:00</a:t>
                      </a:r>
                      <a:endParaRPr lang="ru-RU" altLang="en-US" sz="1400" b="0" dirty="0">
                        <a:latin typeface="+mn-lt"/>
                      </a:endParaRPr>
                    </a:p>
                    <a:p>
                      <a:pPr algn="ctr">
                        <a:buNone/>
                      </a:pPr>
                      <a:endParaRPr lang="ru-RU" altLang="en-US" sz="1400" b="0" dirty="0">
                        <a:latin typeface="+mn-lt"/>
                      </a:endParaRPr>
                    </a:p>
                  </a:txBody>
                  <a:tcPr/>
                </a:tc>
              </a:tr>
              <a:tr h="79629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21.08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/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0" dirty="0">
                          <a:latin typeface="+mn-lt"/>
                          <a:cs typeface="Calibri Light"/>
                        </a:rPr>
                        <a:t>Мастер-класс «Плетение фенечек из атласных лент цвета триколор» ко Дню российского флага.</a:t>
                      </a:r>
                      <a:endParaRPr lang="ru-RU" altLang="en-US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ym typeface="+mn-ea"/>
                        </a:rPr>
                        <a:t>09:00</a:t>
                      </a:r>
                      <a:endParaRPr lang="ru-RU" sz="1400"/>
                    </a:p>
                    <a:p>
                      <a:pPr algn="ctr"/>
                      <a:r>
                        <a:rPr lang="ru-RU" sz="1400">
                          <a:sym typeface="+mn-ea"/>
                        </a:rPr>
                        <a:t>13:00</a:t>
                      </a:r>
                      <a:endParaRPr lang="ru-RU" sz="1400"/>
                    </a:p>
                    <a:p>
                      <a:pPr algn="ctr">
                        <a:buNone/>
                      </a:pPr>
                      <a:endParaRPr lang="ru-RU" altLang="en-US" sz="1400" b="0" dirty="0">
                        <a:latin typeface="+mn-lt"/>
                      </a:endParaRPr>
                    </a:p>
                  </a:txBody>
                  <a:tcPr/>
                </a:tc>
              </a:tr>
              <a:tr h="658495">
                <a:tc>
                  <a:txBody>
                    <a:bodyPr/>
                    <a:p>
                      <a:pPr marL="0" marR="0" lvl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24.08</a:t>
                      </a:r>
                      <a:endParaRPr lang="ru-RU" altLang="en-US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Нейрогимнастика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9:00</a:t>
                      </a:r>
                      <a:endParaRPr lang="ru-RU" altLang="en-US" sz="1400" b="0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13:00</a:t>
                      </a:r>
                      <a:endParaRPr lang="ru-RU" sz="1400"/>
                    </a:p>
                  </a:txBody>
                  <a:tcPr/>
                </a:tc>
              </a:tr>
              <a:tr h="731520">
                <a:tc>
                  <a:txBody>
                    <a:bodyPr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25.08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1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altLang="en-US" sz="1400" dirty="0">
                        <a:cs typeface="Calibri Light"/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Встреча за шахматной доской и не только.</a:t>
                      </a: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ru-RU" sz="1400" dirty="0">
                          <a:sym typeface="+mn-ea"/>
                        </a:rPr>
                        <a:t>9:00</a:t>
                      </a:r>
                      <a:endParaRPr lang="ru-RU" sz="1400" dirty="0"/>
                    </a:p>
                    <a:p>
                      <a:pPr algn="ctr"/>
                      <a:r>
                        <a:rPr lang="ru-RU" sz="1400" dirty="0">
                          <a:sym typeface="+mn-ea"/>
                        </a:rPr>
                        <a:t>13:00</a:t>
                      </a:r>
                      <a:endParaRPr lang="ru-RU" sz="1400" dirty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0" spc="-10" dirty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731520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altLang="en-US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26.08</a:t>
                      </a:r>
                      <a:endParaRPr lang="ru-RU" altLang="en-US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altLang="en-US" sz="1400" dirty="0">
                        <a:cs typeface="Calibri Light"/>
                        <a:sym typeface="+mn-ea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/>
                        <a:t>Клуб полезных советов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400" dirty="0">
                          <a:sym typeface="+mn-ea"/>
                        </a:rPr>
                        <a:t>9:00</a:t>
                      </a:r>
                      <a:endParaRPr lang="ru-RU" altLang="en-US" sz="1400" dirty="0"/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ym typeface="+mn-ea"/>
                        </a:rPr>
                        <a:t>13:00</a:t>
                      </a:r>
                      <a:endParaRPr lang="ru-RU" altLang="en-US" sz="1400" dirty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175385">
                <a:tc>
                  <a:txBody>
                    <a:bodyPr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27.08</a:t>
                      </a: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sz="1400" dirty="0"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/>
                    </a:p>
                    <a:p>
                      <a:pPr>
                        <a:buNone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Экскурсия в Пышминский музей истории земледелия и крестьянского быта.</a:t>
                      </a:r>
                      <a:endParaRPr lang="ru-RU" altLang="en-US" sz="1400" b="0" dirty="0">
                        <a:latin typeface="+mn-lt"/>
                        <a:cs typeface="Calibri Light"/>
                      </a:endParaRPr>
                    </a:p>
                    <a:p>
                      <a:pPr>
                        <a:buNone/>
                      </a:pPr>
                      <a:endParaRPr lang="ru-RU" altLang="en-US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ru-RU" sz="1400">
                          <a:sym typeface="+mn-ea"/>
                        </a:rPr>
                        <a:t>09:00</a:t>
                      </a:r>
                      <a:endParaRPr lang="ru-RU" sz="1400"/>
                    </a:p>
                    <a:p>
                      <a:pPr algn="ctr"/>
                      <a:r>
                        <a:rPr lang="ru-RU" sz="1400">
                          <a:sym typeface="+mn-ea"/>
                        </a:rPr>
                        <a:t>10:00</a:t>
                      </a:r>
                      <a:endParaRPr lang="ru-RU" sz="1400"/>
                    </a:p>
                    <a:p>
                      <a:pPr algn="ctr">
                        <a:buNone/>
                      </a:pPr>
                      <a:endParaRPr lang="ru-RU" alt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вал 15"/>
          <p:cNvSpPr/>
          <p:nvPr/>
        </p:nvSpPr>
        <p:spPr>
          <a:xfrm>
            <a:off x="637540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/>
          </a:p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/>
              <a:t>ЯНВАРЬ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60045" y="163830"/>
          <a:ext cx="6964045" cy="4006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695"/>
                <a:gridCol w="4404995"/>
                <a:gridCol w="1570355"/>
              </a:tblGrid>
              <a:tr h="65214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  <a:endParaRPr lang="ru-RU" dirty="0">
                        <a:latin typeface="+mn-lt"/>
                      </a:endParaRP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</a:tr>
              <a:tr h="723265">
                <a:tc>
                  <a:txBody>
                    <a:bodyPr/>
                    <a:p>
                      <a:pPr marL="0" marR="0" lvl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>
                          <a:solidFill>
                            <a:srgbClr val="231F20"/>
                          </a:solidFill>
                          <a:cs typeface="Calibri"/>
                          <a:sym typeface="+mn-ea"/>
                        </a:rPr>
                        <a:t>28.08</a:t>
                      </a:r>
                      <a:endParaRPr lang="ru-RU" altLang="en-US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  <a:p>
                      <a:pPr marL="0" marR="0" lvl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latin typeface="+mn-lt"/>
                          <a:cs typeface="Calibri Light"/>
                        </a:rPr>
                        <a:t>Мероприятие, посвященное Дню пенсионера Свердловской области.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400">
                          <a:sym typeface="+mn-ea"/>
                        </a:rPr>
                        <a:t>09:00</a:t>
                      </a:r>
                      <a:endParaRPr lang="ru-RU" altLang="en-US" sz="1400"/>
                    </a:p>
                    <a:p>
                      <a:pPr algn="ctr">
                        <a:buNone/>
                      </a:pPr>
                      <a:r>
                        <a:rPr lang="ru-RU" altLang="en-US" sz="1400">
                          <a:sym typeface="+mn-ea"/>
                        </a:rPr>
                        <a:t>13:00</a:t>
                      </a:r>
                      <a:endParaRPr lang="ru-RU" altLang="en-US" sz="14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ru-RU" altLang="en-US" sz="1400"/>
                    </a:p>
                    <a:p>
                      <a:pPr algn="ctr">
                        <a:buNone/>
                      </a:pPr>
                      <a:endParaRPr lang="ru-RU" sz="1400"/>
                    </a:p>
                  </a:txBody>
                  <a:tcPr/>
                </a:tc>
              </a:tr>
              <a:tr h="918845">
                <a:tc>
                  <a:txBody>
                    <a:bodyPr/>
                    <a:p>
                      <a:pPr marL="0" marR="0" lvl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>
                          <a:solidFill>
                            <a:srgbClr val="231F20"/>
                          </a:solidFill>
                          <a:cs typeface="Calibri"/>
                        </a:rPr>
                        <a:t>31.08</a:t>
                      </a:r>
                      <a:endParaRPr lang="ru-RU" altLang="en-US" sz="1400" b="1" spc="-10" dirty="0">
                        <a:solidFill>
                          <a:srgbClr val="231F20"/>
                        </a:solidFill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Утренняя гимнастика для тела и настроения.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Встреча за шахматной доской и не только.</a:t>
                      </a:r>
                      <a:endParaRPr lang="ru-RU" altLang="en-US" sz="1400" dirty="0">
                        <a:cs typeface="Calibri Light"/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>
                          <a:cs typeface="Calibri Light"/>
                          <a:sym typeface="+mn-ea"/>
                        </a:rPr>
                        <a:t>Участие в акции «Помощь УСВО».</a:t>
                      </a:r>
                      <a:endParaRPr lang="ru-RU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400"/>
                        <a:t>09:00</a:t>
                      </a:r>
                      <a:endParaRPr lang="ru-RU" altLang="en-US" sz="1400"/>
                    </a:p>
                    <a:p>
                      <a:pPr algn="ctr">
                        <a:buNone/>
                      </a:pPr>
                      <a:r>
                        <a:rPr lang="ru-RU" altLang="en-US" sz="1400"/>
                        <a:t>10:00</a:t>
                      </a:r>
                      <a:endParaRPr lang="ru-RU" altLang="en-US" sz="1400"/>
                    </a:p>
                    <a:p>
                      <a:pPr algn="ctr">
                        <a:buNone/>
                      </a:pPr>
                      <a:r>
                        <a:rPr lang="ru-RU" altLang="en-US" sz="1400"/>
                        <a:t>13:00</a:t>
                      </a:r>
                      <a:endParaRPr lang="ru-RU" altLang="en-US" sz="14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object 35"/>
          <p:cNvSpPr/>
          <p:nvPr/>
        </p:nvSpPr>
        <p:spPr>
          <a:xfrm>
            <a:off x="120650" y="6576695"/>
            <a:ext cx="7362825" cy="401828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p/>
        </p:txBody>
      </p:sp>
      <p:sp>
        <p:nvSpPr>
          <p:cNvPr id="44" name="object 44"/>
          <p:cNvSpPr txBox="1"/>
          <p:nvPr/>
        </p:nvSpPr>
        <p:spPr>
          <a:xfrm>
            <a:off x="1778635" y="4737100"/>
            <a:ext cx="5633720" cy="192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endParaRPr lang="ru-RU" altLang="en-US" sz="2400" b="1" spc="-1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r>
              <a:rPr lang="ru-RU" altLang="en-US" sz="2400" b="1" spc="-10" dirty="0">
                <a:solidFill>
                  <a:srgbClr val="58595B"/>
                </a:solidFill>
                <a:latin typeface="Calibri"/>
                <a:cs typeface="Calibri"/>
              </a:rPr>
              <a:t>Время </a:t>
            </a:r>
            <a:r>
              <a:rPr sz="24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sz="2000" b="1" spc="-10" dirty="0">
                <a:solidFill>
                  <a:srgbClr val="58595B"/>
                </a:solidFill>
                <a:latin typeface="Calibri"/>
                <a:cs typeface="Calibri"/>
              </a:rPr>
              <a:t>понедельник </a:t>
            </a:r>
            <a:r>
              <a:rPr sz="20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20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1" dirty="0">
                <a:solidFill>
                  <a:srgbClr val="58595B"/>
                </a:solidFill>
                <a:latin typeface="Calibri"/>
                <a:ea typeface="Arial" panose="02080604020202020204" pitchFamily="34" charset="0"/>
                <a:cs typeface="Calibri"/>
              </a:rPr>
              <a:t>четверг </a:t>
            </a:r>
            <a:r>
              <a:rPr sz="20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altLang="en-US" sz="2000" b="1" dirty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2000" b="1" dirty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20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20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20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R="5080">
              <a:lnSpc>
                <a:spcPct val="113000"/>
              </a:lnSpc>
              <a:spcBef>
                <a:spcPts val="100"/>
              </a:spcBef>
            </a:pPr>
            <a:r>
              <a:rPr kumimoji="0" lang="ru-RU" altLang="en-US" sz="2000" b="1" i="0" u="none" strike="noStrike" kern="0" cap="none" spc="-10" normalizeH="0" baseline="0" noProof="1" dirty="0">
                <a:solidFill>
                  <a:srgbClr val="58595B"/>
                </a:solidFill>
                <a:latin typeface="Calibri"/>
                <a:ea typeface="Arial" panose="02080604020202020204" pitchFamily="34" charset="0"/>
                <a:cs typeface="Calibri"/>
              </a:rPr>
              <a:t>                         </a:t>
            </a:r>
            <a:r>
              <a:rPr kumimoji="0" sz="2000" b="1" i="0" u="none" strike="noStrike" kern="0" cap="none" spc="-10" normalizeH="0" baseline="0" noProof="1" dirty="0">
                <a:solidFill>
                  <a:srgbClr val="58595B"/>
                </a:solidFill>
                <a:latin typeface="Calibri"/>
                <a:ea typeface="Arial" panose="02080604020202020204" pitchFamily="34" charset="0"/>
                <a:cs typeface="Calibri"/>
              </a:rPr>
              <a:t>пятница</a:t>
            </a:r>
            <a:r>
              <a:rPr kumimoji="0" lang="ru-RU" altLang="en-US" sz="2000" b="1" i="0" u="none" strike="noStrike" kern="0" cap="none" spc="-10" normalizeH="0" baseline="0" noProof="1" dirty="0">
                <a:solidFill>
                  <a:srgbClr val="58595B"/>
                </a:solidFill>
                <a:latin typeface="Calibri"/>
                <a:ea typeface="Arial" panose="02080604020202020204" pitchFamily="34" charset="0"/>
                <a:cs typeface="Calibri"/>
              </a:rPr>
              <a:t> </a:t>
            </a:r>
            <a:r>
              <a:rPr sz="2000" b="1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0</a:t>
            </a:r>
            <a:r>
              <a:rPr lang="ru-RU" altLang="en-US" sz="2000" b="1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8</a:t>
            </a:r>
            <a:r>
              <a:rPr sz="2000" b="1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:30</a:t>
            </a:r>
            <a:r>
              <a:rPr sz="2000" b="1" spc="-5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 </a:t>
            </a:r>
            <a:r>
              <a:rPr sz="2000" b="1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–</a:t>
            </a:r>
            <a:r>
              <a:rPr sz="2000" b="1" spc="-15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 </a:t>
            </a:r>
            <a:r>
              <a:rPr sz="2000" b="1" spc="-20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1</a:t>
            </a:r>
            <a:r>
              <a:rPr lang="ru-RU" altLang="en-US" sz="2000" b="1" spc="-20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6</a:t>
            </a:r>
            <a:r>
              <a:rPr sz="2000" b="1" spc="-20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:30</a:t>
            </a:r>
            <a:endParaRPr kumimoji="0" sz="2000" b="1" i="0" u="none" strike="noStrike" kern="0" cap="none" spc="-10" normalizeH="0" baseline="0" noProof="1" dirty="0">
              <a:solidFill>
                <a:srgbClr val="58595B"/>
              </a:solidFill>
              <a:latin typeface="Calibri"/>
              <a:ea typeface="Arial" panose="02080604020202020204" pitchFamily="34" charset="0"/>
              <a:cs typeface="Calibri"/>
            </a:endParaRPr>
          </a:p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endParaRPr kumimoji="0" lang="ru-RU" altLang="en-US" sz="2000" b="1" i="0" u="none" strike="noStrike" kern="0" cap="none" spc="-10" normalizeH="0" baseline="0" noProof="1" dirty="0">
              <a:solidFill>
                <a:srgbClr val="58595B"/>
              </a:solidFill>
              <a:latin typeface="Calibri"/>
              <a:ea typeface="Arial" panose="02080604020202020204" pitchFamily="34" charset="0"/>
              <a:cs typeface="Calibri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57114" y="7709090"/>
            <a:ext cx="1147890" cy="132842"/>
            <a:chOff x="644464" y="8176450"/>
            <a:chExt cx="1147890" cy="132842"/>
          </a:xfrm>
        </p:grpSpPr>
        <p:pic>
          <p:nvPicPr>
            <p:cNvPr id="18" name="object 3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19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p/>
          </p:txBody>
        </p:sp>
        <p:pic>
          <p:nvPicPr>
            <p:cNvPr id="20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21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22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23" name="object 4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11" name="Овал 10"/>
          <p:cNvSpPr/>
          <p:nvPr/>
        </p:nvSpPr>
        <p:spPr>
          <a:xfrm>
            <a:off x="6435092" y="74041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/>
          </a:p>
        </p:txBody>
      </p:sp>
      <p:pic>
        <p:nvPicPr>
          <p:cNvPr id="51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15" y="9164955"/>
            <a:ext cx="851535" cy="851535"/>
          </a:xfrm>
          <a:prstGeom prst="rect">
            <a:avLst/>
          </a:prstGeom>
        </p:spPr>
      </p:pic>
      <p:sp>
        <p:nvSpPr>
          <p:cNvPr id="52" name="object 45"/>
          <p:cNvSpPr txBox="1"/>
          <p:nvPr/>
        </p:nvSpPr>
        <p:spPr>
          <a:xfrm>
            <a:off x="6496044" y="8231555"/>
            <a:ext cx="917575" cy="91948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dirty="0">
                <a:solidFill>
                  <a:schemeClr val="tx1"/>
                </a:solidFill>
                <a:latin typeface="Calibri"/>
                <a:cs typeface="Calibri"/>
              </a:rPr>
              <a:t>Отделение Фонда пенсионного</a:t>
            </a:r>
            <a:endParaRPr sz="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dirty="0">
                <a:solidFill>
                  <a:schemeClr val="tx1"/>
                </a:solidFill>
                <a:latin typeface="Calibri"/>
                <a:cs typeface="Calibri"/>
              </a:rPr>
              <a:t>и социального страхования РФ</a:t>
            </a:r>
            <a:endParaRPr sz="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dirty="0">
                <a:solidFill>
                  <a:schemeClr val="tx1"/>
                </a:solidFill>
                <a:latin typeface="Calibri"/>
                <a:cs typeface="Calibri"/>
              </a:rPr>
              <a:t>по Свердловской области</a:t>
            </a:r>
            <a:endParaRPr sz="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53" name="object 4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03925" y="7105650"/>
            <a:ext cx="911860" cy="91884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255905" y="8219440"/>
            <a:ext cx="605853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3600" b="0">
                <a:solidFill>
                  <a:schemeClr val="bg1"/>
                </a:solidFill>
              </a:rPr>
              <a:t>ПРИХОДИТЕ, МЫ ВАС ЖДЕМ!</a:t>
            </a:r>
            <a:endParaRPr lang="ru-RU" altLang="en-US" sz="3600" b="0">
              <a:solidFill>
                <a:schemeClr val="bg1"/>
              </a:solidFill>
            </a:endParaRPr>
          </a:p>
          <a:p>
            <a:endParaRPr lang="ru-RU" altLang="en-US">
              <a:solidFill>
                <a:schemeClr val="bg1"/>
              </a:solidFill>
            </a:endParaRPr>
          </a:p>
          <a:p>
            <a:r>
              <a:rPr lang="ru-RU" altLang="en-US" sz="1600">
                <a:solidFill>
                  <a:schemeClr val="bg1"/>
                </a:solidFill>
              </a:rPr>
              <a:t>Наши контакты:8(34372) 2-55-72</a:t>
            </a:r>
            <a:endParaRPr lang="ru-RU" altLang="en-US" sz="1600">
              <a:solidFill>
                <a:schemeClr val="bg1"/>
              </a:solidFill>
            </a:endParaRPr>
          </a:p>
          <a:p>
            <a:r>
              <a:rPr lang="ru-RU" altLang="en-US" sz="1600">
                <a:solidFill>
                  <a:schemeClr val="bg1"/>
                </a:solidFill>
              </a:rPr>
              <a:t>Адрес:пгт. Пышма, ул.Пионерская, д.18.</a:t>
            </a:r>
            <a:endParaRPr lang="ru-RU" altLang="en-US" sz="1600">
              <a:solidFill>
                <a:schemeClr val="bg1"/>
              </a:solidFill>
            </a:endParaRPr>
          </a:p>
          <a:p>
            <a:r>
              <a:rPr lang="ru-RU" altLang="en-US" sz="1600">
                <a:solidFill>
                  <a:schemeClr val="bg1"/>
                </a:solidFill>
              </a:rPr>
              <a:t>ФИО Копытова Наталия Владимировна</a:t>
            </a:r>
            <a:endParaRPr lang="ru-RU" alt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2614</Words>
  <Application>WPS Presentation</Application>
  <PresentationFormat>Произвольный</PresentationFormat>
  <Paragraphs>252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Calibri</vt:lpstr>
      <vt:lpstr>DejaVu Sans</vt:lpstr>
      <vt:lpstr>Calibri Light</vt:lpstr>
      <vt:lpstr>Microsoft YaHei</vt:lpstr>
      <vt:lpstr>Droid Sans Fallback</vt:lpstr>
      <vt:lpstr>Arial Unicode MS</vt:lpstr>
      <vt:lpstr>Calibri</vt:lpstr>
      <vt:lpstr>Office Theme</vt:lpstr>
      <vt:lpstr>2026 года</vt:lpstr>
      <vt:lpstr>PowerPoint 演示文稿</vt:lpstr>
      <vt:lpstr>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075kopytovanv</cp:lastModifiedBy>
  <cp:revision>159</cp:revision>
  <dcterms:created xsi:type="dcterms:W3CDTF">2026-07-24T10:14:35Z</dcterms:created>
  <dcterms:modified xsi:type="dcterms:W3CDTF">2026-07-24T10:14:35Z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2025-11-23T17:00:00Z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2025-11-23T17:00:00Z</vt:filetime>
  </property>
  <property fmtid="{D5CDD505-2E9C-101B-9397-08002B2CF9AE}" pid="5" name="Producer">
    <vt:lpwstr>Adobe PDF Library 17.0</vt:lpwstr>
  </property>
  <property fmtid="{D5CDD505-2E9C-101B-9397-08002B2CF9AE}" pid="6" name="ICV">
    <vt:lpwstr/>
  </property>
  <property fmtid="{D5CDD505-2E9C-101B-9397-08002B2CF9AE}" pid="7" name="KSOProductBuildVer">
    <vt:lpwstr>1049-11.1.0.11723</vt:lpwstr>
  </property>
</Properties>
</file>