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328" y="-11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822920" y="316800"/>
            <a:ext cx="2316240" cy="5204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700" b="0" strike="noStrike" spc="-1"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fld id="{D7261E4F-0CDD-42A4-9AD3-0D64585343C2}" type="datetime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30.12.2025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fld id="{B8247762-9D98-4326-810C-4B29FEC42FF6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" name="Group 2"/>
          <p:cNvGrpSpPr/>
          <p:nvPr/>
        </p:nvGrpSpPr>
        <p:grpSpPr>
          <a:xfrm>
            <a:off x="644400" y="8074720"/>
            <a:ext cx="1147680" cy="132480"/>
            <a:chOff x="644400" y="8176320"/>
            <a:chExt cx="1147680" cy="13248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>
              <a:noFill/>
            </a:ln>
          </p:spPr>
        </p:pic>
        <p:sp>
          <p:nvSpPr>
            <p:cNvPr id="45" name="CustomShape 3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50" name="TextShape 4"/>
          <p:cNvSpPr txBox="1"/>
          <p:nvPr/>
        </p:nvSpPr>
        <p:spPr>
          <a:xfrm>
            <a:off x="4822920" y="316800"/>
            <a:ext cx="2316240" cy="1866960"/>
          </a:xfrm>
          <a:prstGeom prst="rect">
            <a:avLst/>
          </a:prstGeom>
          <a:noFill/>
          <a:ln>
            <a:noFill/>
          </a:ln>
        </p:spPr>
        <p:txBody>
          <a:bodyPr lIns="0" tIns="81360" rIns="0" bIns="0">
            <a:spAutoFit/>
          </a:bodyPr>
          <a:lstStyle/>
          <a:p>
            <a:pPr marL="439560" indent="-426960" algn="r">
              <a:lnSpc>
                <a:spcPts val="2701"/>
              </a:lnSpc>
              <a:spcBef>
                <a:spcPts val="641"/>
              </a:spcBef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ЯНВАРЬ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Calibri"/>
            </a:endParaRPr>
          </a:p>
        </p:txBody>
      </p:sp>
      <p:sp>
        <p:nvSpPr>
          <p:cNvPr id="51" name="CustomShape 5"/>
          <p:cNvSpPr/>
          <p:nvPr/>
        </p:nvSpPr>
        <p:spPr>
          <a:xfrm>
            <a:off x="628920" y="8216920"/>
            <a:ext cx="5113800" cy="238562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endParaRPr lang="ru-RU" sz="4400" b="1" strike="noStrike" spc="-12" dirty="0" smtClean="0">
              <a:solidFill>
                <a:srgbClr val="FFFFFF"/>
              </a:solidFill>
              <a:latin typeface="Calibri"/>
            </a:endParaRPr>
          </a:p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 dirty="0" smtClean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393700, Тамбовская область, </a:t>
            </a: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</a:rPr>
              <a:t>р.п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. Первомайский, 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 Больничная 2Б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номер: 8 (47548) 2-17-85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Мурзина Е.Ю.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53" name="CustomShape 7"/>
          <p:cNvSpPr/>
          <p:nvPr/>
        </p:nvSpPr>
        <p:spPr>
          <a:xfrm>
            <a:off x="6123240" y="8786520"/>
            <a:ext cx="917280" cy="64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Тамбовской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4" name="Group 8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55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>
              <a:noFill/>
            </a:ln>
          </p:spPr>
        </p:pic>
        <p:sp>
          <p:nvSpPr>
            <p:cNvPr id="56" name="CustomShape 9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7" name="Group 10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58" name="CustomShape 11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9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60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61" name="Group 12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62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3" name="CustomShape 13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4" name="Group 14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65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6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67" name="Group 15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68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9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0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1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72" name="CustomShape 1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3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4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75" name="CustomShape 17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CustomShape 18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7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21"/>
          <a:stretch/>
        </p:blipFill>
        <p:spPr>
          <a:xfrm>
            <a:off x="6170400" y="9615240"/>
            <a:ext cx="815040" cy="815040"/>
          </a:xfrm>
          <a:prstGeom prst="rect">
            <a:avLst/>
          </a:prstGeom>
          <a:ln>
            <a:noFill/>
          </a:ln>
        </p:spPr>
      </p:pic>
      <p:graphicFrame>
        <p:nvGraphicFramePr>
          <p:cNvPr id="79" name="Table 19"/>
          <p:cNvGraphicFramePr/>
          <p:nvPr>
            <p:extLst>
              <p:ext uri="{D42A27DB-BD31-4B8C-83A1-F6EECF244321}">
                <p14:modId xmlns:p14="http://schemas.microsoft.com/office/powerpoint/2010/main" val="475023845"/>
              </p:ext>
            </p:extLst>
          </p:nvPr>
        </p:nvGraphicFramePr>
        <p:xfrm>
          <a:off x="349200" y="2077920"/>
          <a:ext cx="6789600" cy="329328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 algn="l"/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ea typeface="Batang;바탕"/>
                        </a:rPr>
                        <a:t>13.01</a:t>
                      </a:r>
                      <a:endParaRPr lang="ru-RU" sz="1800" b="1" strike="noStrike" spc="-1" dirty="0">
                        <a:latin typeface="Calibri" pitchFamily="34" charset="0"/>
                        <a:ea typeface="Batang;바탕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ea typeface="Batang;바탕"/>
                        </a:rPr>
                        <a:t>День здоровья</a:t>
                      </a:r>
                      <a:endParaRPr lang="ru-RU" sz="1800" b="0" strike="noStrike" spc="-1" dirty="0"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</a:rPr>
                        <a:t>10:</a:t>
                      </a: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Calibri" pitchFamily="34" charset="0"/>
                        </a:rPr>
                        <a:t>00</a:t>
                      </a:r>
                      <a:endParaRPr lang="ru-RU" sz="1800" b="0" strike="noStrike" spc="-1" dirty="0">
                        <a:latin typeface="Calibri" pitchFamily="34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 pitchFamily="34" charset="0"/>
                        </a:rPr>
                        <a:t>15.01</a:t>
                      </a:r>
                      <a:endParaRPr lang="ru-RU" sz="1800" b="1" strike="noStrike" spc="-1">
                        <a:latin typeface="Calibri" pitchFamily="34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ea typeface="Batang;바탕"/>
                        </a:rPr>
                        <a:t>Рождественский сочельник</a:t>
                      </a:r>
                      <a:endParaRPr lang="ru-RU" sz="1800" b="0" strike="noStrike" spc="-1" dirty="0"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15:00</a:t>
                      </a:r>
                      <a:endParaRPr lang="ru-RU" sz="1800" b="0" strike="noStrike" spc="-1" dirty="0">
                        <a:latin typeface="Calibri" pitchFamily="34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 algn="l"/>
                      <a:r>
                        <a:rPr lang="ru-RU" sz="1800" b="1" strike="noStrike" spc="-1">
                          <a:latin typeface="Calibri" pitchFamily="34" charset="0"/>
                        </a:rPr>
                        <a:t>19.01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latin typeface="Calibri" pitchFamily="34" charset="0"/>
                          <a:ea typeface="Batang;바탕"/>
                        </a:rPr>
                        <a:t>Крещенские святки (Совместно с представителем регионального отделения партии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+mn-lt"/>
                          <a:ea typeface="Microsoft YaHei"/>
                          <a:cs typeface="+mn-cs"/>
                        </a:rPr>
                        <a:t>«Единая Россия»</a:t>
                      </a:r>
                      <a:r>
                        <a:rPr lang="ru-RU" sz="1800" b="0" strike="noStrike" spc="-1" dirty="0" smtClean="0">
                          <a:latin typeface="Calibri" pitchFamily="34" charset="0"/>
                          <a:ea typeface="Batang;바탕"/>
                        </a:rPr>
                        <a:t>)</a:t>
                      </a:r>
                      <a:endParaRPr lang="ru-RU" sz="1800" b="0" strike="noStrike" spc="-1" dirty="0">
                        <a:latin typeface="Calibri" pitchFamily="34" charset="0"/>
                        <a:ea typeface="Batang;바탕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latin typeface="Calibri" pitchFamily="34" charset="0"/>
                        </a:rPr>
                        <a:t>11:00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 algn="l"/>
                      <a:r>
                        <a:rPr lang="ru-RU" sz="1800" b="1" strike="noStrike" spc="-1">
                          <a:latin typeface="Calibri" pitchFamily="34" charset="0"/>
                        </a:rPr>
                        <a:t>21.01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latin typeface="Calibri" pitchFamily="34" charset="0"/>
                          <a:ea typeface="Batang;바탕"/>
                        </a:rPr>
                        <a:t>Просмотр фильма </a:t>
                      </a:r>
                      <a:r>
                        <a:rPr lang="ru-RU" sz="1800" b="0" strike="noStrike" spc="-1" dirty="0" smtClean="0">
                          <a:latin typeface="Calibri" pitchFamily="34" charset="0"/>
                          <a:ea typeface="Batang;바탕"/>
                        </a:rPr>
                        <a:t>Русского </a:t>
                      </a:r>
                      <a:r>
                        <a:rPr lang="ru-RU" sz="1800" b="0" strike="noStrike" spc="-1" dirty="0">
                          <a:latin typeface="Calibri" pitchFamily="34" charset="0"/>
                          <a:ea typeface="Batang;바탕"/>
                        </a:rPr>
                        <a:t>географического </a:t>
                      </a:r>
                      <a:r>
                        <a:rPr lang="ru-RU" sz="1800" b="0" strike="noStrike" spc="-1" dirty="0" smtClean="0">
                          <a:latin typeface="Calibri" pitchFamily="34" charset="0"/>
                          <a:ea typeface="Batang;바탕"/>
                        </a:rPr>
                        <a:t>общества</a:t>
                      </a:r>
                      <a:endParaRPr lang="ru-RU" sz="1800" b="0" strike="noStrike" spc="-1" dirty="0">
                        <a:latin typeface="Calibri" pitchFamily="34" charset="0"/>
                        <a:ea typeface="Batang;바탕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>
                          <a:latin typeface="Calibri" pitchFamily="34" charset="0"/>
                        </a:rPr>
                        <a:t>11:00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 algn="l"/>
                      <a:r>
                        <a:rPr lang="ru-RU" sz="1800" b="1" strike="noStrike" spc="-1" dirty="0">
                          <a:latin typeface="Calibri" pitchFamily="34" charset="0"/>
                        </a:rPr>
                        <a:t>28.01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latin typeface="Calibri" pitchFamily="34" charset="0"/>
                          <a:ea typeface="Batang;바탕"/>
                        </a:rPr>
                        <a:t>Урок пенсионной грамотности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latin typeface="Calibri" pitchFamily="34" charset="0"/>
                        </a:rPr>
                        <a:t>11:00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80" name="object 44"/>
          <p:cNvSpPr/>
          <p:nvPr/>
        </p:nvSpPr>
        <p:spPr>
          <a:xfrm>
            <a:off x="3819240" y="7074892"/>
            <a:ext cx="3297240" cy="8236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 17:30</a:t>
            </a:r>
            <a:r>
              <a:rPr lang="ru-RU" sz="1600" b="1" strike="noStrike" spc="-15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pc="-21" dirty="0">
                <a:solidFill>
                  <a:srgbClr val="58595B"/>
                </a:solidFill>
                <a:latin typeface="Calibri"/>
              </a:rPr>
              <a:t>п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ятница 08:30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 16:30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89</Words>
  <Application>Microsoft Office PowerPoint</Application>
  <PresentationFormat>Произвольный</PresentationFormat>
  <Paragraphs>30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079KasyanovPE</cp:lastModifiedBy>
  <cp:revision>32</cp:revision>
  <cp:lastPrinted>2025-12-29T14:26:41Z</cp:lastPrinted>
  <dcterms:created xsi:type="dcterms:W3CDTF">2025-11-06T11:20:25Z</dcterms:created>
  <dcterms:modified xsi:type="dcterms:W3CDTF">2025-12-30T08:00:41Z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