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216" y="15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4CAE81-7DB3-4812-A4B1-5384ECF55B79}" type="datetimeFigureOut">
              <a:rPr lang="en-US"/>
              <a:pPr>
                <a:defRPr/>
              </a:pPr>
              <a:t>12/30/2025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B84C00-FC78-44ED-98B6-13D007852A9D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E47DBE-81E2-4B1B-A433-0718B92AD5A3}" type="datetimeFigureOut">
              <a:rPr lang="en-US"/>
              <a:pPr>
                <a:defRPr/>
              </a:pPr>
              <a:t>12/30/2025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5757A6-4A0C-4340-819C-7A7102BD2F86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C8F678-87EA-4098-8010-1F6E6BC4E81E}" type="datetimeFigureOut">
              <a:rPr lang="en-US"/>
              <a:pPr>
                <a:defRPr/>
              </a:pPr>
              <a:t>12/30/2025</a:t>
            </a:fld>
            <a:endParaRPr lang="en-US"/>
          </a:p>
        </p:txBody>
      </p:sp>
      <p:sp>
        <p:nvSpPr>
          <p:cNvPr id="7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B5911F-45ED-4730-A52D-9A9E4CA78513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2426ED-63A3-4F3A-98B9-C9F52792BC50}" type="datetimeFigureOut">
              <a:rPr lang="en-US"/>
              <a:pPr>
                <a:defRPr/>
              </a:pPr>
              <a:t>12/30/2025</a:t>
            </a:fld>
            <a:endParaRPr lang="en-US"/>
          </a:p>
        </p:txBody>
      </p:sp>
      <p:sp>
        <p:nvSpPr>
          <p:cNvPr id="5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94F279-25B2-4A80-AF28-470FD8FC7859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168592-0DA3-4EBF-BA63-F064D064C22F}" type="datetimeFigureOut">
              <a:rPr lang="en-US"/>
              <a:pPr>
                <a:defRPr/>
              </a:pPr>
              <a:t>12/30/2025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FEEF8D-124F-4A97-A7D9-7C2F59CD34FB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Holder 2"/>
          <p:cNvSpPr>
            <a:spLocks noGrp="1"/>
          </p:cNvSpPr>
          <p:nvPr>
            <p:ph type="title"/>
          </p:nvPr>
        </p:nvSpPr>
        <p:spPr bwMode="auto">
          <a:xfrm>
            <a:off x="4822825" y="317500"/>
            <a:ext cx="2316163" cy="1122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ru-RU" smtClean="0"/>
          </a:p>
        </p:txBody>
      </p:sp>
      <p:sp>
        <p:nvSpPr>
          <p:cNvPr id="1027" name="Holder 3"/>
          <p:cNvSpPr>
            <a:spLocks noGrp="1"/>
          </p:cNvSpPr>
          <p:nvPr>
            <p:ph type="body" idx="1"/>
          </p:nvPr>
        </p:nvSpPr>
        <p:spPr bwMode="auto">
          <a:xfrm>
            <a:off x="377825" y="2459038"/>
            <a:ext cx="6807200" cy="705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ru-RU" smtClean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750" y="9944100"/>
            <a:ext cx="2419350" cy="5349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ker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825" y="9944100"/>
            <a:ext cx="1739900" cy="5349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ker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626EBFA-4516-44D1-A6F4-01EB74B25F3E}" type="datetimeFigureOut">
              <a:rPr lang="en-US"/>
              <a:pPr>
                <a:defRPr/>
              </a:pPr>
              <a:t>12/30/2025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125" y="9944100"/>
            <a:ext cx="1739900" cy="5349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ker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4C96B58-6E5E-4426-BCEE-BBC121E3EF00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1" r:id="rId3"/>
    <p:sldLayoutId id="2147483650" r:id="rId4"/>
    <p:sldLayoutId id="2147483649" r:id="rId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9" name="object 3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32213" y="107950"/>
            <a:ext cx="3719512" cy="1658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0" name="object 35"/>
          <p:cNvSpPr>
            <a:spLocks noChangeArrowheads="1"/>
          </p:cNvSpPr>
          <p:nvPr/>
        </p:nvSpPr>
        <p:spPr bwMode="auto">
          <a:xfrm>
            <a:off x="111125" y="7000875"/>
            <a:ext cx="7345363" cy="3582988"/>
          </a:xfrm>
          <a:custGeom>
            <a:avLst/>
            <a:gdLst>
              <a:gd name="T0" fmla="*/ 0 w 7345680"/>
              <a:gd name="T1" fmla="*/ 0 h 3583940"/>
              <a:gd name="T2" fmla="*/ 7345680 w 7345680"/>
              <a:gd name="T3" fmla="*/ 3583940 h 3583940"/>
            </a:gdLst>
            <a:ahLst/>
            <a:cxnLst/>
            <a:rect l="T0" t="T1" r="T2" b="T3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>
              <a:solidFill>
                <a:srgbClr val="000000"/>
              </a:solidFill>
            </a:endParaRPr>
          </a:p>
        </p:txBody>
      </p:sp>
      <p:grpSp>
        <p:nvGrpSpPr>
          <p:cNvPr id="7171" name="Группа 1"/>
          <p:cNvGrpSpPr>
            <a:grpSpLocks/>
          </p:cNvGrpSpPr>
          <p:nvPr/>
        </p:nvGrpSpPr>
        <p:grpSpPr bwMode="auto">
          <a:xfrm>
            <a:off x="644525" y="8177213"/>
            <a:ext cx="1147763" cy="131762"/>
            <a:chOff x="644464" y="8176450"/>
            <a:chExt cx="1147890" cy="132842"/>
          </a:xfrm>
        </p:grpSpPr>
        <p:pic>
          <p:nvPicPr>
            <p:cNvPr id="7259" name="object 36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44464" y="8176460"/>
              <a:ext cx="103162" cy="1328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260" name="object 37"/>
            <p:cNvSpPr>
              <a:spLocks noChangeArrowheads="1"/>
            </p:cNvSpPr>
            <p:nvPr/>
          </p:nvSpPr>
          <p:spPr bwMode="auto">
            <a:xfrm>
              <a:off x="771347" y="8178076"/>
              <a:ext cx="94615" cy="129539"/>
            </a:xfrm>
            <a:custGeom>
              <a:avLst/>
              <a:gdLst>
                <a:gd name="T0" fmla="*/ 0 w 94615"/>
                <a:gd name="T1" fmla="*/ 0 h 129540"/>
                <a:gd name="T2" fmla="*/ 94615 w 94615"/>
                <a:gd name="T3" fmla="*/ 129540 h 129540"/>
              </a:gdLst>
              <a:ahLst/>
              <a:cxnLst/>
              <a:rect l="T0" t="T1" r="T2" b="T3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ru-RU">
                <a:solidFill>
                  <a:srgbClr val="000000"/>
                </a:solidFill>
              </a:endParaRPr>
            </a:p>
          </p:txBody>
        </p:sp>
        <p:pic>
          <p:nvPicPr>
            <p:cNvPr id="7261" name="object 38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888787" y="8176459"/>
              <a:ext cx="292329" cy="1328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262" name="object 3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201703" y="8176450"/>
              <a:ext cx="319170" cy="1328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263" name="object 40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1545588" y="8178271"/>
              <a:ext cx="110324" cy="1291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264" name="object 41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1679286" y="8178274"/>
              <a:ext cx="113068" cy="1310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42" name="object 42">
            <a:extLst>
              <a:ext uri="{FF2B5EF4-FFF2-40B4-BE49-F238E27FC236}"/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 tIns="81280"/>
          <a:lstStyle/>
          <a:p>
            <a:pPr marL="438150" indent="-427038" algn="r" eaLnBrk="1" hangingPunct="1">
              <a:lnSpc>
                <a:spcPts val="2700"/>
              </a:lnSpc>
            </a:pPr>
            <a:r>
              <a:rPr lang="ru-RU" smtClean="0">
                <a:latin typeface="Calibri" pitchFamily="34" charset="0"/>
              </a:rPr>
              <a:t>МЕРОПРИЯТИЯ НА ЯНВАРЬ</a:t>
            </a:r>
            <a:br>
              <a:rPr lang="ru-RU" smtClean="0">
                <a:latin typeface="Calibri" pitchFamily="34" charset="0"/>
              </a:rPr>
            </a:br>
            <a:r>
              <a:rPr lang="ru-RU" smtClean="0">
                <a:latin typeface="Calibri" pitchFamily="34" charset="0"/>
              </a:rPr>
              <a:t>2026</a:t>
            </a:r>
          </a:p>
        </p:txBody>
      </p:sp>
      <p:sp>
        <p:nvSpPr>
          <p:cNvPr id="43" name="object 43">
            <a:extLst>
              <a:ext uri="{FF2B5EF4-FFF2-40B4-BE49-F238E27FC236}"/>
            </a:extLst>
          </p:cNvPr>
          <p:cNvSpPr txBox="1"/>
          <p:nvPr/>
        </p:nvSpPr>
        <p:spPr>
          <a:xfrm>
            <a:off x="628650" y="8318500"/>
            <a:ext cx="5165824" cy="2218684"/>
          </a:xfrm>
          <a:prstGeom prst="rect">
            <a:avLst/>
          </a:prstGeom>
        </p:spPr>
        <p:txBody>
          <a:bodyPr wrap="square" lIns="0" tIns="174625" rIns="0" bIns="0">
            <a:spAutoFit/>
          </a:bodyPr>
          <a:lstStyle/>
          <a:p>
            <a:pPr marL="12700">
              <a:lnSpc>
                <a:spcPct val="76000"/>
              </a:lnSpc>
              <a:spcBef>
                <a:spcPts val="1375"/>
              </a:spcBef>
            </a:pPr>
            <a:r>
              <a:rPr lang="ru-RU" sz="4400" b="1" dirty="0">
                <a:solidFill>
                  <a:srgbClr val="FFFFFF"/>
                </a:solidFill>
                <a:latin typeface="Calibri" pitchFamily="34" charset="0"/>
              </a:rPr>
              <a:t>ПРИХОДИТЕ, </a:t>
            </a:r>
            <a:endParaRPr lang="ru-RU" sz="4400" b="1" dirty="0" smtClean="0">
              <a:solidFill>
                <a:srgbClr val="FFFFFF"/>
              </a:solidFill>
              <a:latin typeface="Calibri" pitchFamily="34" charset="0"/>
            </a:endParaRPr>
          </a:p>
          <a:p>
            <a:pPr marL="12700">
              <a:lnSpc>
                <a:spcPct val="76000"/>
              </a:lnSpc>
              <a:spcBef>
                <a:spcPts val="1375"/>
              </a:spcBef>
            </a:pPr>
            <a:r>
              <a:rPr lang="ru-RU" sz="4400" b="1" dirty="0" smtClean="0">
                <a:solidFill>
                  <a:srgbClr val="FFFFFF"/>
                </a:solidFill>
                <a:latin typeface="Calibri" pitchFamily="34" charset="0"/>
              </a:rPr>
              <a:t>МЫ </a:t>
            </a:r>
            <a:r>
              <a:rPr lang="ru-RU" sz="4400" b="1" dirty="0">
                <a:solidFill>
                  <a:srgbClr val="FFFFFF"/>
                </a:solidFill>
                <a:latin typeface="Calibri" pitchFamily="34" charset="0"/>
              </a:rPr>
              <a:t>ВАС ЖДЕМ!</a:t>
            </a:r>
            <a:endParaRPr lang="ru-RU" sz="4400" dirty="0">
              <a:solidFill>
                <a:srgbClr val="000000"/>
              </a:solidFill>
              <a:latin typeface="Calibri" pitchFamily="34" charset="0"/>
            </a:endParaRPr>
          </a:p>
          <a:p>
            <a:pPr marL="12700">
              <a:lnSpc>
                <a:spcPts val="1425"/>
              </a:lnSpc>
              <a:spcBef>
                <a:spcPts val="1038"/>
              </a:spcBef>
            </a:pPr>
            <a:r>
              <a:rPr lang="ru-RU" sz="1300" dirty="0">
                <a:solidFill>
                  <a:srgbClr val="FFFFFF"/>
                </a:solidFill>
                <a:latin typeface="Calibri" pitchFamily="34" charset="0"/>
              </a:rPr>
              <a:t>Наши контакты:</a:t>
            </a:r>
            <a:endParaRPr lang="ru-RU" sz="1300" dirty="0">
              <a:solidFill>
                <a:srgbClr val="000000"/>
              </a:solidFill>
              <a:latin typeface="Calibri" pitchFamily="34" charset="0"/>
            </a:endParaRPr>
          </a:p>
          <a:p>
            <a:pPr marL="12700">
              <a:lnSpc>
                <a:spcPts val="1300"/>
              </a:lnSpc>
              <a:spcBef>
                <a:spcPts val="125"/>
              </a:spcBef>
            </a:pPr>
            <a:r>
              <a:rPr lang="ru-RU" sz="1300" dirty="0">
                <a:solidFill>
                  <a:srgbClr val="FFFFFF"/>
                </a:solidFill>
                <a:latin typeface="Calibri" pitchFamily="34" charset="0"/>
              </a:rPr>
              <a:t>Адрес: 393970, Тамбовская область, с. Пичаево, ул. Пролетарская, 17А</a:t>
            </a:r>
            <a:br>
              <a:rPr lang="ru-RU" sz="1300" dirty="0">
                <a:solidFill>
                  <a:srgbClr val="FFFFFF"/>
                </a:solidFill>
                <a:latin typeface="Calibri" pitchFamily="34" charset="0"/>
              </a:rPr>
            </a:br>
            <a:r>
              <a:rPr lang="ru-RU" sz="1300" dirty="0">
                <a:solidFill>
                  <a:srgbClr val="FFFFFF"/>
                </a:solidFill>
                <a:latin typeface="Calibri" pitchFamily="34" charset="0"/>
              </a:rPr>
              <a:t>Контактный номер: 8 (47554) 2-75-45</a:t>
            </a:r>
          </a:p>
          <a:p>
            <a:pPr marL="12700">
              <a:lnSpc>
                <a:spcPts val="1300"/>
              </a:lnSpc>
              <a:spcBef>
                <a:spcPts val="125"/>
              </a:spcBef>
            </a:pPr>
            <a:r>
              <a:rPr lang="ru-RU" sz="1300" dirty="0">
                <a:solidFill>
                  <a:srgbClr val="FFFFFF"/>
                </a:solidFill>
                <a:latin typeface="Calibri" pitchFamily="34" charset="0"/>
              </a:rPr>
              <a:t>Свищева Г.А.</a:t>
            </a:r>
            <a:endParaRPr lang="ru-RU" sz="13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45" name="object 45">
            <a:extLst>
              <a:ext uri="{FF2B5EF4-FFF2-40B4-BE49-F238E27FC236}"/>
            </a:extLst>
          </p:cNvPr>
          <p:cNvSpPr txBox="1"/>
          <p:nvPr/>
        </p:nvSpPr>
        <p:spPr>
          <a:xfrm>
            <a:off x="6122988" y="8786813"/>
            <a:ext cx="917575" cy="649287"/>
          </a:xfrm>
          <a:prstGeom prst="rect">
            <a:avLst/>
          </a:prstGeom>
        </p:spPr>
        <p:txBody>
          <a:bodyPr lIns="0" tIns="33019" rIns="0" bIns="0">
            <a:spAutoFit/>
          </a:bodyPr>
          <a:lstStyle/>
          <a:p>
            <a:pPr marL="12700">
              <a:lnSpc>
                <a:spcPts val="800"/>
              </a:lnSpc>
              <a:spcBef>
                <a:spcPts val="263"/>
              </a:spcBef>
            </a:pPr>
            <a:r>
              <a:rPr lang="ru-RU" sz="800">
                <a:solidFill>
                  <a:srgbClr val="FFFFFF"/>
                </a:solidFill>
                <a:latin typeface="Calibri" pitchFamily="34" charset="0"/>
              </a:rPr>
              <a:t>Отделение Фонда пенсионного</a:t>
            </a:r>
            <a:endParaRPr lang="ru-RU" sz="800">
              <a:solidFill>
                <a:srgbClr val="000000"/>
              </a:solidFill>
              <a:latin typeface="Calibri" pitchFamily="34" charset="0"/>
            </a:endParaRPr>
          </a:p>
          <a:p>
            <a:pPr marL="12700">
              <a:lnSpc>
                <a:spcPts val="800"/>
              </a:lnSpc>
            </a:pPr>
            <a:r>
              <a:rPr lang="ru-RU" sz="800">
                <a:solidFill>
                  <a:srgbClr val="FFFFFF"/>
                </a:solidFill>
                <a:latin typeface="Calibri" pitchFamily="34" charset="0"/>
              </a:rPr>
              <a:t>и социального страхования РФ</a:t>
            </a:r>
            <a:endParaRPr lang="ru-RU" sz="800">
              <a:solidFill>
                <a:srgbClr val="000000"/>
              </a:solidFill>
              <a:latin typeface="Calibri" pitchFamily="34" charset="0"/>
            </a:endParaRPr>
          </a:p>
          <a:p>
            <a:pPr marL="12700">
              <a:lnSpc>
                <a:spcPts val="800"/>
              </a:lnSpc>
            </a:pPr>
            <a:r>
              <a:rPr lang="ru-RU" sz="800">
                <a:solidFill>
                  <a:srgbClr val="FFFFFF"/>
                </a:solidFill>
                <a:latin typeface="Calibri" pitchFamily="34" charset="0"/>
              </a:rPr>
              <a:t>по Тамбовской области</a:t>
            </a:r>
            <a:endParaRPr lang="ru-RU" sz="800">
              <a:solidFill>
                <a:srgbClr val="000000"/>
              </a:solidFill>
              <a:latin typeface="Calibri" pitchFamily="34" charset="0"/>
            </a:endParaRPr>
          </a:p>
        </p:txBody>
      </p:sp>
      <p:grpSp>
        <p:nvGrpSpPr>
          <p:cNvPr id="7176" name="Группа 103"/>
          <p:cNvGrpSpPr>
            <a:grpSpLocks/>
          </p:cNvGrpSpPr>
          <p:nvPr/>
        </p:nvGrpSpPr>
        <p:grpSpPr bwMode="auto">
          <a:xfrm>
            <a:off x="512763" y="488950"/>
            <a:ext cx="2517775" cy="984250"/>
            <a:chOff x="512394" y="489204"/>
            <a:chExt cx="2518182" cy="983928"/>
          </a:xfrm>
        </p:grpSpPr>
        <p:pic>
          <p:nvPicPr>
            <p:cNvPr id="7239" name="object 49"/>
            <p:cNvPicPr>
              <a:picLocks noChangeAspect="1" noChangeArrowheads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512394" y="489204"/>
              <a:ext cx="839343" cy="957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240" name="object 50"/>
            <p:cNvSpPr>
              <a:spLocks noChangeArrowheads="1"/>
            </p:cNvSpPr>
            <p:nvPr/>
          </p:nvSpPr>
          <p:spPr bwMode="auto">
            <a:xfrm>
              <a:off x="1577060" y="814692"/>
              <a:ext cx="295275" cy="185420"/>
            </a:xfrm>
            <a:custGeom>
              <a:avLst/>
              <a:gdLst>
                <a:gd name="T0" fmla="*/ 0 w 295275"/>
                <a:gd name="T1" fmla="*/ 0 h 185419"/>
                <a:gd name="T2" fmla="*/ 295275 w 295275"/>
                <a:gd name="T3" fmla="*/ 185419 h 185419"/>
              </a:gdLst>
              <a:ahLst/>
              <a:cxnLst/>
              <a:rect l="T0" t="T1" r="T2" b="T3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ru-RU">
                <a:solidFill>
                  <a:srgbClr val="000000"/>
                </a:solidFill>
              </a:endParaRPr>
            </a:p>
          </p:txBody>
        </p:sp>
        <p:grpSp>
          <p:nvGrpSpPr>
            <p:cNvPr id="7241" name="object 51"/>
            <p:cNvGrpSpPr>
              <a:grpSpLocks/>
            </p:cNvGrpSpPr>
            <p:nvPr/>
          </p:nvGrpSpPr>
          <p:grpSpPr bwMode="auto"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7257" name="object 52"/>
              <p:cNvSpPr>
                <a:spLocks noChangeArrowheads="1"/>
              </p:cNvSpPr>
              <p:nvPr/>
            </p:nvSpPr>
            <p:spPr bwMode="auto">
              <a:xfrm>
                <a:off x="1917865" y="814806"/>
                <a:ext cx="290830" cy="151130"/>
              </a:xfrm>
              <a:custGeom>
                <a:avLst/>
                <a:gdLst>
                  <a:gd name="T0" fmla="*/ 0 w 290830"/>
                  <a:gd name="T1" fmla="*/ 0 h 151130"/>
                  <a:gd name="T2" fmla="*/ 290830 w 290830"/>
                  <a:gd name="T3" fmla="*/ 151130 h 151130"/>
                </a:gdLst>
                <a:ahLst/>
                <a:cxnLst/>
                <a:rect l="T0" t="T1" r="T2" b="T3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endParaRPr lang="ru-RU">
                  <a:solidFill>
                    <a:srgbClr val="000000"/>
                  </a:solidFill>
                </a:endParaRPr>
              </a:p>
            </p:txBody>
          </p:sp>
          <p:pic>
            <p:nvPicPr>
              <p:cNvPr id="7258" name="object 53"/>
              <p:cNvPicPr>
                <a:picLocks noChangeAspect="1" noChangeArrowheads="1"/>
              </p:cNvPicPr>
              <p:nvPr/>
            </p:nvPicPr>
            <p:blipFill>
              <a:blip r:embed="rId9"/>
              <a:srcRect/>
              <a:stretch>
                <a:fillRect/>
              </a:stretch>
            </p:blipFill>
            <p:spPr bwMode="auto">
              <a:xfrm>
                <a:off x="2244123" y="815176"/>
                <a:ext cx="121272" cy="1502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7242" name="object 54"/>
            <p:cNvPicPr>
              <a:picLocks noChangeAspect="1" noChangeArrowheads="1"/>
            </p:cNvPicPr>
            <p:nvPr/>
          </p:nvPicPr>
          <p:blipFill>
            <a:blip r:embed="rId10"/>
            <a:srcRect/>
            <a:stretch>
              <a:fillRect/>
            </a:stretch>
          </p:blipFill>
          <p:spPr bwMode="auto">
            <a:xfrm>
              <a:off x="1556735" y="1049816"/>
              <a:ext cx="159702" cy="1536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7243" name="object 55"/>
            <p:cNvGrpSpPr>
              <a:grpSpLocks/>
            </p:cNvGrpSpPr>
            <p:nvPr/>
          </p:nvGrpSpPr>
          <p:grpSpPr bwMode="auto"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7255" name="object 56"/>
              <p:cNvPicPr>
                <a:picLocks noChangeAspect="1" noChangeArrowheads="1"/>
              </p:cNvPicPr>
              <p:nvPr/>
            </p:nvPicPr>
            <p:blipFill>
              <a:blip r:embed="rId11"/>
              <a:srcRect/>
              <a:stretch>
                <a:fillRect/>
              </a:stretch>
            </p:blipFill>
            <p:spPr bwMode="auto">
              <a:xfrm>
                <a:off x="1763029" y="1051534"/>
                <a:ext cx="122783" cy="1502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7256" name="object 57"/>
              <p:cNvSpPr>
                <a:spLocks noChangeArrowheads="1"/>
              </p:cNvSpPr>
              <p:nvPr/>
            </p:nvSpPr>
            <p:spPr bwMode="auto">
              <a:xfrm>
                <a:off x="1917865" y="1051038"/>
                <a:ext cx="522605" cy="183515"/>
              </a:xfrm>
              <a:custGeom>
                <a:avLst/>
                <a:gdLst>
                  <a:gd name="T0" fmla="*/ 0 w 522605"/>
                  <a:gd name="T1" fmla="*/ 0 h 183515"/>
                  <a:gd name="T2" fmla="*/ 522605 w 522605"/>
                  <a:gd name="T3" fmla="*/ 183515 h 183515"/>
                </a:gdLst>
                <a:ahLst/>
                <a:cxnLst/>
                <a:rect l="T0" t="T1" r="T2" b="T3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endParaRPr lang="ru-RU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7244" name="object 58"/>
            <p:cNvGrpSpPr>
              <a:grpSpLocks/>
            </p:cNvGrpSpPr>
            <p:nvPr/>
          </p:nvGrpSpPr>
          <p:grpSpPr bwMode="auto"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7253" name="object 59"/>
              <p:cNvPicPr>
                <a:picLocks noChangeAspect="1" noChangeArrowheads="1"/>
              </p:cNvPicPr>
              <p:nvPr/>
            </p:nvPicPr>
            <p:blipFill>
              <a:blip r:embed="rId12"/>
              <a:srcRect/>
              <a:stretch>
                <a:fillRect/>
              </a:stretch>
            </p:blipFill>
            <p:spPr bwMode="auto">
              <a:xfrm>
                <a:off x="2489099" y="1051534"/>
                <a:ext cx="129870" cy="1502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7254" name="object 60"/>
              <p:cNvPicPr>
                <a:picLocks noChangeAspect="1" noChangeArrowheads="1"/>
              </p:cNvPicPr>
              <p:nvPr/>
            </p:nvPicPr>
            <p:blipFill>
              <a:blip r:embed="rId13"/>
              <a:srcRect/>
              <a:stretch>
                <a:fillRect/>
              </a:stretch>
            </p:blipFill>
            <p:spPr bwMode="auto">
              <a:xfrm>
                <a:off x="2659128" y="1051534"/>
                <a:ext cx="121069" cy="1502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7245" name="object 61"/>
            <p:cNvGrpSpPr>
              <a:grpSpLocks/>
            </p:cNvGrpSpPr>
            <p:nvPr/>
          </p:nvGrpSpPr>
          <p:grpSpPr bwMode="auto"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7246" name="object 62"/>
              <p:cNvPicPr>
                <a:picLocks noChangeAspect="1" noChangeArrowheads="1"/>
              </p:cNvPicPr>
              <p:nvPr/>
            </p:nvPicPr>
            <p:blipFill>
              <a:blip r:embed="rId14"/>
              <a:srcRect/>
              <a:stretch>
                <a:fillRect/>
              </a:stretch>
            </p:blipFill>
            <p:spPr bwMode="auto">
              <a:xfrm>
                <a:off x="1556741" y="1291915"/>
                <a:ext cx="143383" cy="1554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7247" name="object 63"/>
              <p:cNvPicPr>
                <a:picLocks noChangeAspect="1" noChangeArrowheads="1"/>
              </p:cNvPicPr>
              <p:nvPr/>
            </p:nvPicPr>
            <p:blipFill>
              <a:blip r:embed="rId15"/>
              <a:srcRect/>
              <a:stretch>
                <a:fillRect/>
              </a:stretch>
            </p:blipFill>
            <p:spPr bwMode="auto">
              <a:xfrm>
                <a:off x="1725970" y="1291908"/>
                <a:ext cx="164426" cy="1554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7248" name="object 64"/>
              <p:cNvPicPr>
                <a:picLocks noChangeAspect="1" noChangeArrowheads="1"/>
              </p:cNvPicPr>
              <p:nvPr/>
            </p:nvPicPr>
            <p:blipFill>
              <a:blip r:embed="rId16"/>
              <a:srcRect/>
              <a:stretch>
                <a:fillRect/>
              </a:stretch>
            </p:blipFill>
            <p:spPr bwMode="auto">
              <a:xfrm>
                <a:off x="1917862" y="1284537"/>
                <a:ext cx="360368" cy="1880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7249" name="object 65"/>
              <p:cNvPicPr>
                <a:picLocks noChangeAspect="1" noChangeArrowheads="1"/>
              </p:cNvPicPr>
              <p:nvPr/>
            </p:nvPicPr>
            <p:blipFill>
              <a:blip r:embed="rId17"/>
              <a:srcRect/>
              <a:stretch>
                <a:fillRect/>
              </a:stretch>
            </p:blipFill>
            <p:spPr bwMode="auto">
              <a:xfrm>
                <a:off x="2300183" y="1291908"/>
                <a:ext cx="164426" cy="1554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7250" name="object 66"/>
              <p:cNvSpPr>
                <a:spLocks noChangeArrowheads="1"/>
              </p:cNvSpPr>
              <p:nvPr/>
            </p:nvSpPr>
            <p:spPr bwMode="auto">
              <a:xfrm>
                <a:off x="2494216" y="1290980"/>
                <a:ext cx="138430" cy="149860"/>
              </a:xfrm>
              <a:custGeom>
                <a:avLst/>
                <a:gdLst>
                  <a:gd name="T0" fmla="*/ 0 w 138430"/>
                  <a:gd name="T1" fmla="*/ 0 h 149859"/>
                  <a:gd name="T2" fmla="*/ 138430 w 138430"/>
                  <a:gd name="T3" fmla="*/ 149859 h 149859"/>
                </a:gdLst>
                <a:ahLst/>
                <a:cxnLst/>
                <a:rect l="T0" t="T1" r="T2" b="T3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endParaRPr lang="ru-RU">
                  <a:solidFill>
                    <a:srgbClr val="000000"/>
                  </a:solidFill>
                </a:endParaRPr>
              </a:p>
            </p:txBody>
          </p:sp>
          <p:pic>
            <p:nvPicPr>
              <p:cNvPr id="7251" name="object 67"/>
              <p:cNvPicPr>
                <a:picLocks noChangeAspect="1" noChangeArrowheads="1"/>
              </p:cNvPicPr>
              <p:nvPr/>
            </p:nvPicPr>
            <p:blipFill>
              <a:blip r:embed="rId18"/>
              <a:srcRect/>
              <a:stretch>
                <a:fillRect/>
              </a:stretch>
            </p:blipFill>
            <p:spPr bwMode="auto">
              <a:xfrm>
                <a:off x="2661643" y="1290981"/>
                <a:ext cx="170433" cy="1813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7252" name="object 68"/>
              <p:cNvPicPr>
                <a:picLocks noChangeAspect="1" noChangeArrowheads="1"/>
              </p:cNvPicPr>
              <p:nvPr/>
            </p:nvPicPr>
            <p:blipFill>
              <a:blip r:embed="rId19"/>
              <a:srcRect/>
              <a:stretch>
                <a:fillRect/>
              </a:stretch>
            </p:blipFill>
            <p:spPr bwMode="auto">
              <a:xfrm>
                <a:off x="2861684" y="1290979"/>
                <a:ext cx="168503" cy="1502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/>
            </a:extLst>
          </p:cNvPr>
          <p:cNvSpPr/>
          <p:nvPr/>
        </p:nvSpPr>
        <p:spPr>
          <a:xfrm>
            <a:off x="6140450" y="9593263"/>
            <a:ext cx="874713" cy="858837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/>
          </a:p>
        </p:txBody>
      </p:sp>
      <p:sp>
        <p:nvSpPr>
          <p:cNvPr id="4" name="Овал 3">
            <a:extLst>
              <a:ext uri="{FF2B5EF4-FFF2-40B4-BE49-F238E27FC236}"/>
            </a:extLst>
          </p:cNvPr>
          <p:cNvSpPr/>
          <p:nvPr/>
        </p:nvSpPr>
        <p:spPr>
          <a:xfrm>
            <a:off x="6048375" y="7937500"/>
            <a:ext cx="814388" cy="81597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/>
          </a:p>
        </p:txBody>
      </p:sp>
      <p:pic>
        <p:nvPicPr>
          <p:cNvPr id="7179" name="object 48"/>
          <p:cNvPicPr>
            <a:picLocks noChangeAspect="1" noChangeArrowheads="1"/>
          </p:cNvPicPr>
          <p:nvPr/>
        </p:nvPicPr>
        <p:blipFill>
          <a:blip r:embed="rId20"/>
          <a:srcRect/>
          <a:stretch>
            <a:fillRect/>
          </a:stretch>
        </p:blipFill>
        <p:spPr bwMode="auto">
          <a:xfrm>
            <a:off x="6162675" y="8142288"/>
            <a:ext cx="601663" cy="515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0" name="Рисунок 7"/>
          <p:cNvPicPr>
            <a:picLocks noChangeAspect="1"/>
          </p:cNvPicPr>
          <p:nvPr/>
        </p:nvPicPr>
        <p:blipFill>
          <a:blip r:embed="rId21"/>
          <a:srcRect/>
          <a:stretch>
            <a:fillRect/>
          </a:stretch>
        </p:blipFill>
        <p:spPr bwMode="auto">
          <a:xfrm>
            <a:off x="6170613" y="9615488"/>
            <a:ext cx="814387" cy="814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270" name="Group 10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0086741"/>
              </p:ext>
            </p:extLst>
          </p:nvPr>
        </p:nvGraphicFramePr>
        <p:xfrm>
          <a:off x="349250" y="2078038"/>
          <a:ext cx="6789738" cy="2286000"/>
        </p:xfrm>
        <a:graphic>
          <a:graphicData uri="http://schemas.openxmlformats.org/drawingml/2006/table">
            <a:tbl>
              <a:tblPr/>
              <a:tblGrid>
                <a:gridCol w="842963"/>
                <a:gridCol w="4795837"/>
                <a:gridCol w="1150938"/>
              </a:tblGrid>
              <a:tr h="631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Дата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Мероприятие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Время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начала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15.01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Занятие по финансовой грамотности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10:00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22.01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Просмотр фильма из коллекции Русского географического общества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10:00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29.01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Консультирование по пенсионным и социальным вопросам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10:00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  <p:sp>
        <p:nvSpPr>
          <p:cNvPr id="41" name="object 44"/>
          <p:cNvSpPr/>
          <p:nvPr/>
        </p:nvSpPr>
        <p:spPr>
          <a:xfrm>
            <a:off x="3819240" y="7074892"/>
            <a:ext cx="3297240" cy="82365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 algn="r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strike="noStrike" spc="-1" dirty="0" smtClean="0">
                <a:solidFill>
                  <a:srgbClr val="58595B"/>
                </a:solidFill>
                <a:latin typeface="Calibri"/>
              </a:rPr>
              <a:t>Время</a:t>
            </a:r>
            <a:r>
              <a:rPr lang="ru-RU" sz="1600" b="1" strike="noStrike" spc="-66" dirty="0" smtClean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</a:rPr>
              <a:t>работы: понедельник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 dirty="0" smtClean="0">
                <a:solidFill>
                  <a:srgbClr val="58595B"/>
                </a:solidFill>
                <a:latin typeface="Calibri"/>
              </a:rPr>
              <a:t>четверг</a:t>
            </a:r>
            <a:r>
              <a:rPr lang="ru-RU" sz="1600" b="1" strike="noStrike" spc="-12" dirty="0" smtClean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 dirty="0" smtClean="0">
                <a:solidFill>
                  <a:srgbClr val="58595B"/>
                </a:solidFill>
                <a:latin typeface="Calibri"/>
              </a:rPr>
              <a:t>08:30</a:t>
            </a:r>
            <a:r>
              <a:rPr lang="ru-RU" sz="1600" b="1" strike="noStrike" spc="-7" dirty="0" smtClean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 dirty="0" smtClean="0">
                <a:solidFill>
                  <a:srgbClr val="58595B"/>
                </a:solidFill>
                <a:latin typeface="Calibri"/>
              </a:rPr>
              <a:t>– 17:30</a:t>
            </a:r>
            <a:r>
              <a:rPr lang="ru-RU" sz="1600" b="1" strike="noStrike" spc="-15" dirty="0" smtClean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pc="-21" dirty="0">
                <a:solidFill>
                  <a:srgbClr val="58595B"/>
                </a:solidFill>
                <a:latin typeface="Calibri"/>
              </a:rPr>
              <a:t>п</a:t>
            </a:r>
            <a:r>
              <a:rPr lang="ru-RU" sz="1600" b="1" spc="-21" dirty="0" smtClean="0">
                <a:solidFill>
                  <a:srgbClr val="58595B"/>
                </a:solidFill>
                <a:latin typeface="Calibri"/>
              </a:rPr>
              <a:t>ятница 08:30 </a:t>
            </a:r>
            <a:r>
              <a:rPr lang="ru-RU" sz="1600" b="1" strike="noStrike" spc="-1" dirty="0" smtClean="0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pc="-21" dirty="0" smtClean="0">
                <a:solidFill>
                  <a:srgbClr val="58595B"/>
                </a:solidFill>
                <a:latin typeface="Calibri"/>
              </a:rPr>
              <a:t> 16:30</a:t>
            </a:r>
            <a:endParaRPr lang="ru-RU" sz="16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269</TotalTime>
  <Words>78</Words>
  <Application>Microsoft Office PowerPoint</Application>
  <PresentationFormat>Произвольный</PresentationFormat>
  <Paragraphs>23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ЯНВАРЬ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079KasyanovPE</cp:lastModifiedBy>
  <cp:revision>30</cp:revision>
  <dcterms:created xsi:type="dcterms:W3CDTF">2025-11-06T11:20:25Z</dcterms:created>
  <dcterms:modified xsi:type="dcterms:W3CDTF">2025-12-30T08:01:09Z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