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932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2676960" y="250200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976280" y="250200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976280" y="574164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6"/>
          <p:cNvSpPr>
            <a:spLocks noGrp="1"/>
          </p:cNvSpPr>
          <p:nvPr>
            <p:ph type="body"/>
          </p:nvPr>
        </p:nvSpPr>
        <p:spPr>
          <a:xfrm>
            <a:off x="2676960" y="574164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7"/>
          <p:cNvSpPr>
            <a:spLocks noGrp="1"/>
          </p:cNvSpPr>
          <p:nvPr>
            <p:ph type="body"/>
          </p:nvPr>
        </p:nvSpPr>
        <p:spPr>
          <a:xfrm>
            <a:off x="377640" y="5741640"/>
            <a:ext cx="218844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740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740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entered Tex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Title, 2 Content and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4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740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 Content and 2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7400" cy="62006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4"/>
          <p:cNvSpPr>
            <a:spLocks noGrp="1"/>
          </p:cNvSpPr>
          <p:nvPr>
            <p:ph type="body"/>
          </p:nvPr>
        </p:nvSpPr>
        <p:spPr>
          <a:xfrm>
            <a:off x="3862440" y="574164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3862440" y="2502000"/>
            <a:ext cx="331740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932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377640" y="384480"/>
            <a:ext cx="6799320" cy="1868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текста заглавия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377640" y="2502000"/>
            <a:ext cx="679932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377640" y="5741640"/>
            <a:ext cx="6799320" cy="29570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/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Для правки структуры щёлкните мышью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Второй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Третий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Четвёртый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Пятый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Шестой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u="none" strike="noStrike">
                <a:solidFill>
                  <a:schemeClr val="dk1"/>
                </a:solidFill>
                <a:effectLst/>
                <a:uFillTx/>
                <a:latin typeface="Arial"/>
              </a:rPr>
              <a:t>Седьмой уровень структуры</a:t>
            </a: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object 33"/>
          <p:cNvPicPr/>
          <p:nvPr/>
        </p:nvPicPr>
        <p:blipFill>
          <a:blip r:embed="rId2"/>
          <a:stretch/>
        </p:blipFill>
        <p:spPr>
          <a:xfrm>
            <a:off x="3731760" y="108000"/>
            <a:ext cx="3718080" cy="1656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5" name="CustomShape 1"/>
          <p:cNvSpPr/>
          <p:nvPr/>
        </p:nvSpPr>
        <p:spPr>
          <a:xfrm>
            <a:off x="111240" y="7000200"/>
            <a:ext cx="7343640" cy="3581640"/>
          </a:xfrm>
          <a:custGeom>
            <a:avLst/>
            <a:gdLst>
              <a:gd name="textAreaLeft" fmla="*/ 0 w 7343640"/>
              <a:gd name="textAreaRight" fmla="*/ 7344720 w 7343640"/>
              <a:gd name="textAreaTop" fmla="*/ 0 h 3581640"/>
              <a:gd name="textAreaBottom" fmla="*/ 3582720 h 358164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6" name="object 36"/>
          <p:cNvPicPr/>
          <p:nvPr/>
        </p:nvPicPr>
        <p:blipFill>
          <a:blip r:embed="rId3"/>
          <a:stretch/>
        </p:blipFill>
        <p:spPr>
          <a:xfrm>
            <a:off x="644400" y="8176320"/>
            <a:ext cx="101160" cy="1306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37" name="CustomShape 2"/>
          <p:cNvSpPr/>
          <p:nvPr/>
        </p:nvSpPr>
        <p:spPr>
          <a:xfrm>
            <a:off x="771480" y="8178120"/>
            <a:ext cx="92520" cy="127440"/>
          </a:xfrm>
          <a:custGeom>
            <a:avLst/>
            <a:gdLst>
              <a:gd name="textAreaLeft" fmla="*/ 0 w 92520"/>
              <a:gd name="textAreaRight" fmla="*/ 93600 w 92520"/>
              <a:gd name="textAreaTop" fmla="*/ 0 h 127440"/>
              <a:gd name="textAreaBottom" fmla="*/ 128520 h 127440"/>
            </a:gdLst>
            <a:ahLst/>
            <a:cxnLst/>
            <a:rect l="textAreaLeft" t="textAreaTop" r="textAreaRight" b="textAreaBottom"/>
            <a:pathLst>
              <a:path w="94615" h="129540">
                <a:moveTo>
                  <a:pt x="94272" y="0"/>
                </a:moveTo>
                <a:lnTo>
                  <a:pt x="0" y="0"/>
                </a:lnTo>
                <a:lnTo>
                  <a:pt x="0" y="20320"/>
                </a:lnTo>
                <a:lnTo>
                  <a:pt x="0" y="59690"/>
                </a:lnTo>
                <a:lnTo>
                  <a:pt x="0" y="80010"/>
                </a:lnTo>
                <a:lnTo>
                  <a:pt x="0" y="129540"/>
                </a:lnTo>
                <a:lnTo>
                  <a:pt x="23952" y="129540"/>
                </a:lnTo>
                <a:lnTo>
                  <a:pt x="23952" y="80010"/>
                </a:lnTo>
                <a:lnTo>
                  <a:pt x="86321" y="80010"/>
                </a:lnTo>
                <a:lnTo>
                  <a:pt x="86321" y="59690"/>
                </a:lnTo>
                <a:lnTo>
                  <a:pt x="23952" y="59690"/>
                </a:lnTo>
                <a:lnTo>
                  <a:pt x="23952" y="20320"/>
                </a:lnTo>
                <a:lnTo>
                  <a:pt x="94272" y="20320"/>
                </a:lnTo>
                <a:lnTo>
                  <a:pt x="94272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38" name="object 38"/>
          <p:cNvPicPr/>
          <p:nvPr/>
        </p:nvPicPr>
        <p:blipFill>
          <a:blip r:embed="rId4"/>
          <a:stretch/>
        </p:blipFill>
        <p:spPr>
          <a:xfrm>
            <a:off x="888840" y="8176320"/>
            <a:ext cx="290160" cy="13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39" name="object 39"/>
          <p:cNvPicPr/>
          <p:nvPr/>
        </p:nvPicPr>
        <p:blipFill>
          <a:blip r:embed="rId5"/>
          <a:stretch/>
        </p:blipFill>
        <p:spPr>
          <a:xfrm>
            <a:off x="1201680" y="8176320"/>
            <a:ext cx="317160" cy="1306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0" name="object 40"/>
          <p:cNvPicPr/>
          <p:nvPr/>
        </p:nvPicPr>
        <p:blipFill>
          <a:blip r:embed="rId6"/>
          <a:stretch/>
        </p:blipFill>
        <p:spPr>
          <a:xfrm>
            <a:off x="1545480" y="8178120"/>
            <a:ext cx="108000" cy="127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1" name="object 41"/>
          <p:cNvPicPr/>
          <p:nvPr/>
        </p:nvPicPr>
        <p:blipFill>
          <a:blip r:embed="rId7"/>
          <a:stretch/>
        </p:blipFill>
        <p:spPr>
          <a:xfrm>
            <a:off x="1679400" y="8178120"/>
            <a:ext cx="110880" cy="1288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2" name="object 49"/>
          <p:cNvPicPr/>
          <p:nvPr/>
        </p:nvPicPr>
        <p:blipFill>
          <a:blip r:embed="rId8"/>
          <a:stretch/>
        </p:blipFill>
        <p:spPr>
          <a:xfrm>
            <a:off x="512280" y="489240"/>
            <a:ext cx="837360" cy="95508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3" name="CustomShape 7"/>
          <p:cNvSpPr/>
          <p:nvPr/>
        </p:nvSpPr>
        <p:spPr>
          <a:xfrm>
            <a:off x="1577160" y="814680"/>
            <a:ext cx="293040" cy="183240"/>
          </a:xfrm>
          <a:custGeom>
            <a:avLst/>
            <a:gdLst>
              <a:gd name="textAreaLeft" fmla="*/ 0 w 293040"/>
              <a:gd name="textAreaRight" fmla="*/ 294120 w 293040"/>
              <a:gd name="textAreaTop" fmla="*/ 0 h 183240"/>
              <a:gd name="textAreaBottom" fmla="*/ 184320 h 183240"/>
            </a:gdLst>
            <a:ahLst/>
            <a:cxnLst/>
            <a:rect l="textAreaLeft" t="textAreaTop" r="textAreaRight" b="textAreaBottom"/>
            <a:pathLst>
              <a:path w="295275" h="185419">
                <a:moveTo>
                  <a:pt x="149402" y="132080"/>
                </a:moveTo>
                <a:lnTo>
                  <a:pt x="126225" y="132080"/>
                </a:lnTo>
                <a:lnTo>
                  <a:pt x="126225" y="0"/>
                </a:lnTo>
                <a:lnTo>
                  <a:pt x="104965" y="0"/>
                </a:lnTo>
                <a:lnTo>
                  <a:pt x="104965" y="132080"/>
                </a:lnTo>
                <a:lnTo>
                  <a:pt x="21259" y="132080"/>
                </a:lnTo>
                <a:lnTo>
                  <a:pt x="21259" y="0"/>
                </a:lnTo>
                <a:lnTo>
                  <a:pt x="0" y="0"/>
                </a:lnTo>
                <a:lnTo>
                  <a:pt x="0" y="132080"/>
                </a:lnTo>
                <a:lnTo>
                  <a:pt x="0" y="151130"/>
                </a:lnTo>
                <a:lnTo>
                  <a:pt x="129438" y="151130"/>
                </a:lnTo>
                <a:lnTo>
                  <a:pt x="129438" y="185420"/>
                </a:lnTo>
                <a:lnTo>
                  <a:pt x="149402" y="185420"/>
                </a:lnTo>
                <a:lnTo>
                  <a:pt x="149402" y="151130"/>
                </a:lnTo>
                <a:lnTo>
                  <a:pt x="149402" y="132080"/>
                </a:lnTo>
                <a:close/>
                <a:moveTo>
                  <a:pt x="295008" y="132080"/>
                </a:moveTo>
                <a:lnTo>
                  <a:pt x="207429" y="132080"/>
                </a:lnTo>
                <a:lnTo>
                  <a:pt x="207429" y="83820"/>
                </a:lnTo>
                <a:lnTo>
                  <a:pt x="282778" y="83820"/>
                </a:lnTo>
                <a:lnTo>
                  <a:pt x="282778" y="64770"/>
                </a:lnTo>
                <a:lnTo>
                  <a:pt x="207429" y="64770"/>
                </a:lnTo>
                <a:lnTo>
                  <a:pt x="207429" y="19050"/>
                </a:lnTo>
                <a:lnTo>
                  <a:pt x="291998" y="19050"/>
                </a:lnTo>
                <a:lnTo>
                  <a:pt x="291998" y="0"/>
                </a:lnTo>
                <a:lnTo>
                  <a:pt x="185966" y="0"/>
                </a:lnTo>
                <a:lnTo>
                  <a:pt x="185966" y="19050"/>
                </a:lnTo>
                <a:lnTo>
                  <a:pt x="185966" y="64770"/>
                </a:lnTo>
                <a:lnTo>
                  <a:pt x="185966" y="83820"/>
                </a:lnTo>
                <a:lnTo>
                  <a:pt x="185966" y="132080"/>
                </a:lnTo>
                <a:lnTo>
                  <a:pt x="185966" y="151130"/>
                </a:lnTo>
                <a:lnTo>
                  <a:pt x="295008" y="151130"/>
                </a:lnTo>
                <a:lnTo>
                  <a:pt x="295008" y="13208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44" name="CustomShape 8"/>
          <p:cNvSpPr/>
          <p:nvPr/>
        </p:nvSpPr>
        <p:spPr>
          <a:xfrm>
            <a:off x="1917720" y="814680"/>
            <a:ext cx="288720" cy="149040"/>
          </a:xfrm>
          <a:custGeom>
            <a:avLst/>
            <a:gdLst>
              <a:gd name="textAreaLeft" fmla="*/ 0 w 288720"/>
              <a:gd name="textAreaRight" fmla="*/ 289800 w 288720"/>
              <a:gd name="textAreaTop" fmla="*/ 0 h 149040"/>
              <a:gd name="textAreaBottom" fmla="*/ 150120 h 149040"/>
            </a:gdLst>
            <a:ahLst/>
            <a:cxnLst/>
            <a:rect l="textAreaLeft" t="textAreaTop" r="textAreaRight" b="textAreaBottom"/>
            <a:pathLst>
              <a:path w="290830" h="151130">
                <a:moveTo>
                  <a:pt x="129222" y="381"/>
                </a:moveTo>
                <a:lnTo>
                  <a:pt x="107759" y="381"/>
                </a:lnTo>
                <a:lnTo>
                  <a:pt x="107759" y="65151"/>
                </a:lnTo>
                <a:lnTo>
                  <a:pt x="21463" y="65151"/>
                </a:lnTo>
                <a:lnTo>
                  <a:pt x="21463" y="381"/>
                </a:lnTo>
                <a:lnTo>
                  <a:pt x="0" y="381"/>
                </a:lnTo>
                <a:lnTo>
                  <a:pt x="0" y="65151"/>
                </a:lnTo>
                <a:lnTo>
                  <a:pt x="0" y="84201"/>
                </a:lnTo>
                <a:lnTo>
                  <a:pt x="0" y="150241"/>
                </a:lnTo>
                <a:lnTo>
                  <a:pt x="21463" y="150241"/>
                </a:lnTo>
                <a:lnTo>
                  <a:pt x="21463" y="84201"/>
                </a:lnTo>
                <a:lnTo>
                  <a:pt x="107759" y="84201"/>
                </a:lnTo>
                <a:lnTo>
                  <a:pt x="107759" y="150241"/>
                </a:lnTo>
                <a:lnTo>
                  <a:pt x="129222" y="150241"/>
                </a:lnTo>
                <a:lnTo>
                  <a:pt x="129222" y="84201"/>
                </a:lnTo>
                <a:lnTo>
                  <a:pt x="129222" y="65151"/>
                </a:lnTo>
                <a:lnTo>
                  <a:pt x="129222" y="381"/>
                </a:lnTo>
                <a:close/>
                <a:moveTo>
                  <a:pt x="290398" y="0"/>
                </a:moveTo>
                <a:lnTo>
                  <a:pt x="166535" y="0"/>
                </a:lnTo>
                <a:lnTo>
                  <a:pt x="166535" y="19050"/>
                </a:lnTo>
                <a:lnTo>
                  <a:pt x="217843" y="19050"/>
                </a:lnTo>
                <a:lnTo>
                  <a:pt x="217843" y="151130"/>
                </a:lnTo>
                <a:lnTo>
                  <a:pt x="238874" y="151130"/>
                </a:lnTo>
                <a:lnTo>
                  <a:pt x="238874" y="19050"/>
                </a:lnTo>
                <a:lnTo>
                  <a:pt x="290398" y="19050"/>
                </a:lnTo>
                <a:lnTo>
                  <a:pt x="290398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5" name="object 53"/>
          <p:cNvPicPr/>
          <p:nvPr/>
        </p:nvPicPr>
        <p:blipFill>
          <a:blip r:embed="rId9"/>
          <a:stretch/>
        </p:blipFill>
        <p:spPr>
          <a:xfrm>
            <a:off x="2244240" y="815040"/>
            <a:ext cx="119160" cy="14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6" name="object 54"/>
          <p:cNvPicPr/>
          <p:nvPr/>
        </p:nvPicPr>
        <p:blipFill>
          <a:blip r:embed="rId10"/>
          <a:stretch/>
        </p:blipFill>
        <p:spPr>
          <a:xfrm>
            <a:off x="1556640" y="1049760"/>
            <a:ext cx="157680" cy="1515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47" name="object 56"/>
          <p:cNvPicPr/>
          <p:nvPr/>
        </p:nvPicPr>
        <p:blipFill>
          <a:blip r:embed="rId11"/>
          <a:stretch/>
        </p:blipFill>
        <p:spPr>
          <a:xfrm>
            <a:off x="1762920" y="1051560"/>
            <a:ext cx="120600" cy="1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8" name="CustomShape 9"/>
          <p:cNvSpPr/>
          <p:nvPr/>
        </p:nvSpPr>
        <p:spPr>
          <a:xfrm>
            <a:off x="1917720" y="1051200"/>
            <a:ext cx="520560" cy="181440"/>
          </a:xfrm>
          <a:custGeom>
            <a:avLst/>
            <a:gdLst>
              <a:gd name="textAreaLeft" fmla="*/ 0 w 520560"/>
              <a:gd name="textAreaRight" fmla="*/ 521640 w 520560"/>
              <a:gd name="textAreaTop" fmla="*/ 0 h 181440"/>
              <a:gd name="textAreaBottom" fmla="*/ 182520 h 181440"/>
            </a:gdLst>
            <a:ahLst/>
            <a:cxnLst/>
            <a:rect l="textAreaLeft" t="textAreaTop" r="textAreaRight" b="textAreaBottom"/>
            <a:pathLst>
              <a:path w="522605" h="183515">
                <a:moveTo>
                  <a:pt x="104749" y="495"/>
                </a:moveTo>
                <a:lnTo>
                  <a:pt x="83718" y="495"/>
                </a:lnTo>
                <a:lnTo>
                  <a:pt x="83718" y="132080"/>
                </a:lnTo>
                <a:lnTo>
                  <a:pt x="104749" y="132080"/>
                </a:lnTo>
                <a:lnTo>
                  <a:pt x="104749" y="495"/>
                </a:lnTo>
                <a:close/>
                <a:moveTo>
                  <a:pt x="210794" y="132575"/>
                </a:moveTo>
                <a:lnTo>
                  <a:pt x="188252" y="132575"/>
                </a:lnTo>
                <a:lnTo>
                  <a:pt x="188252" y="495"/>
                </a:lnTo>
                <a:lnTo>
                  <a:pt x="167220" y="495"/>
                </a:lnTo>
                <a:lnTo>
                  <a:pt x="167220" y="132575"/>
                </a:lnTo>
                <a:lnTo>
                  <a:pt x="166789" y="132575"/>
                </a:lnTo>
                <a:lnTo>
                  <a:pt x="21247" y="132575"/>
                </a:lnTo>
                <a:lnTo>
                  <a:pt x="21247" y="495"/>
                </a:lnTo>
                <a:lnTo>
                  <a:pt x="0" y="495"/>
                </a:lnTo>
                <a:lnTo>
                  <a:pt x="0" y="132575"/>
                </a:lnTo>
                <a:lnTo>
                  <a:pt x="0" y="150355"/>
                </a:lnTo>
                <a:lnTo>
                  <a:pt x="166789" y="150355"/>
                </a:lnTo>
                <a:lnTo>
                  <a:pt x="188252" y="150355"/>
                </a:lnTo>
                <a:lnTo>
                  <a:pt x="191046" y="150355"/>
                </a:lnTo>
                <a:lnTo>
                  <a:pt x="191046" y="183375"/>
                </a:lnTo>
                <a:lnTo>
                  <a:pt x="210794" y="183375"/>
                </a:lnTo>
                <a:lnTo>
                  <a:pt x="210794" y="150355"/>
                </a:lnTo>
                <a:lnTo>
                  <a:pt x="210794" y="132575"/>
                </a:lnTo>
                <a:close/>
                <a:moveTo>
                  <a:pt x="352691" y="132080"/>
                </a:moveTo>
                <a:lnTo>
                  <a:pt x="265112" y="132080"/>
                </a:lnTo>
                <a:lnTo>
                  <a:pt x="265112" y="83820"/>
                </a:lnTo>
                <a:lnTo>
                  <a:pt x="340461" y="83820"/>
                </a:lnTo>
                <a:lnTo>
                  <a:pt x="340461" y="64770"/>
                </a:lnTo>
                <a:lnTo>
                  <a:pt x="265112" y="64770"/>
                </a:lnTo>
                <a:lnTo>
                  <a:pt x="265112" y="19050"/>
                </a:lnTo>
                <a:lnTo>
                  <a:pt x="349681" y="19050"/>
                </a:lnTo>
                <a:lnTo>
                  <a:pt x="349681" y="0"/>
                </a:lnTo>
                <a:lnTo>
                  <a:pt x="243649" y="0"/>
                </a:lnTo>
                <a:lnTo>
                  <a:pt x="243649" y="19050"/>
                </a:lnTo>
                <a:lnTo>
                  <a:pt x="243649" y="64770"/>
                </a:lnTo>
                <a:lnTo>
                  <a:pt x="243649" y="83820"/>
                </a:lnTo>
                <a:lnTo>
                  <a:pt x="243649" y="132080"/>
                </a:lnTo>
                <a:lnTo>
                  <a:pt x="243649" y="151130"/>
                </a:lnTo>
                <a:lnTo>
                  <a:pt x="352691" y="151130"/>
                </a:lnTo>
                <a:lnTo>
                  <a:pt x="352691" y="132080"/>
                </a:lnTo>
                <a:close/>
                <a:moveTo>
                  <a:pt x="522490" y="495"/>
                </a:moveTo>
                <a:lnTo>
                  <a:pt x="501027" y="495"/>
                </a:lnTo>
                <a:lnTo>
                  <a:pt x="501027" y="65265"/>
                </a:lnTo>
                <a:lnTo>
                  <a:pt x="414731" y="65265"/>
                </a:lnTo>
                <a:lnTo>
                  <a:pt x="414731" y="495"/>
                </a:lnTo>
                <a:lnTo>
                  <a:pt x="393268" y="495"/>
                </a:lnTo>
                <a:lnTo>
                  <a:pt x="393268" y="65265"/>
                </a:lnTo>
                <a:lnTo>
                  <a:pt x="393268" y="84315"/>
                </a:lnTo>
                <a:lnTo>
                  <a:pt x="393268" y="150355"/>
                </a:lnTo>
                <a:lnTo>
                  <a:pt x="414731" y="150355"/>
                </a:lnTo>
                <a:lnTo>
                  <a:pt x="414731" y="84315"/>
                </a:lnTo>
                <a:lnTo>
                  <a:pt x="501027" y="84315"/>
                </a:lnTo>
                <a:lnTo>
                  <a:pt x="501027" y="150355"/>
                </a:lnTo>
                <a:lnTo>
                  <a:pt x="522490" y="150355"/>
                </a:lnTo>
                <a:lnTo>
                  <a:pt x="522490" y="84315"/>
                </a:lnTo>
                <a:lnTo>
                  <a:pt x="522490" y="65265"/>
                </a:lnTo>
                <a:lnTo>
                  <a:pt x="522490" y="495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49" name="object 59"/>
          <p:cNvPicPr/>
          <p:nvPr/>
        </p:nvPicPr>
        <p:blipFill>
          <a:blip r:embed="rId12"/>
          <a:stretch/>
        </p:blipFill>
        <p:spPr>
          <a:xfrm>
            <a:off x="2489040" y="1051560"/>
            <a:ext cx="127800" cy="14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0" name="object 60"/>
          <p:cNvPicPr/>
          <p:nvPr/>
        </p:nvPicPr>
        <p:blipFill>
          <a:blip r:embed="rId13"/>
          <a:stretch/>
        </p:blipFill>
        <p:spPr>
          <a:xfrm>
            <a:off x="2658960" y="1051560"/>
            <a:ext cx="118800" cy="1479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1" name="object 62"/>
          <p:cNvPicPr/>
          <p:nvPr/>
        </p:nvPicPr>
        <p:blipFill>
          <a:blip r:embed="rId14"/>
          <a:stretch/>
        </p:blipFill>
        <p:spPr>
          <a:xfrm>
            <a:off x="1556640" y="1292040"/>
            <a:ext cx="141120" cy="15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2" name="object 63"/>
          <p:cNvPicPr/>
          <p:nvPr/>
        </p:nvPicPr>
        <p:blipFill>
          <a:blip r:embed="rId15"/>
          <a:stretch/>
        </p:blipFill>
        <p:spPr>
          <a:xfrm>
            <a:off x="1725840" y="1292040"/>
            <a:ext cx="162360" cy="1533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3" name="object 64"/>
          <p:cNvPicPr/>
          <p:nvPr/>
        </p:nvPicPr>
        <p:blipFill>
          <a:blip r:embed="rId16"/>
          <a:stretch/>
        </p:blipFill>
        <p:spPr>
          <a:xfrm>
            <a:off x="1917720" y="1284480"/>
            <a:ext cx="358200" cy="18576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4" name="object 65"/>
          <p:cNvPicPr/>
          <p:nvPr/>
        </p:nvPicPr>
        <p:blipFill>
          <a:blip r:embed="rId17"/>
          <a:stretch/>
        </p:blipFill>
        <p:spPr>
          <a:xfrm>
            <a:off x="2300040" y="1292040"/>
            <a:ext cx="162360" cy="1533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CustomShape 10"/>
          <p:cNvSpPr/>
          <p:nvPr/>
        </p:nvSpPr>
        <p:spPr>
          <a:xfrm>
            <a:off x="2494080" y="1290960"/>
            <a:ext cx="136440" cy="147600"/>
          </a:xfrm>
          <a:custGeom>
            <a:avLst/>
            <a:gdLst>
              <a:gd name="textAreaLeft" fmla="*/ 0 w 136440"/>
              <a:gd name="textAreaRight" fmla="*/ 137520 w 136440"/>
              <a:gd name="textAreaTop" fmla="*/ 0 h 147600"/>
              <a:gd name="textAreaBottom" fmla="*/ 148680 h 147600"/>
            </a:gdLst>
            <a:ahLst/>
            <a:cxnLst/>
            <a:rect l="textAreaLeft" t="textAreaTop" r="textAreaRight" b="textAreaBottom"/>
            <a:pathLst>
              <a:path w="138430" h="149859">
                <a:moveTo>
                  <a:pt x="137807" y="0"/>
                </a:moveTo>
                <a:lnTo>
                  <a:pt x="103035" y="0"/>
                </a:lnTo>
                <a:lnTo>
                  <a:pt x="103035" y="59690"/>
                </a:lnTo>
                <a:lnTo>
                  <a:pt x="34772" y="59690"/>
                </a:lnTo>
                <a:lnTo>
                  <a:pt x="34772" y="0"/>
                </a:lnTo>
                <a:lnTo>
                  <a:pt x="0" y="0"/>
                </a:lnTo>
                <a:lnTo>
                  <a:pt x="0" y="59690"/>
                </a:lnTo>
                <a:lnTo>
                  <a:pt x="0" y="88900"/>
                </a:lnTo>
                <a:lnTo>
                  <a:pt x="0" y="149860"/>
                </a:lnTo>
                <a:lnTo>
                  <a:pt x="34772" y="149860"/>
                </a:lnTo>
                <a:lnTo>
                  <a:pt x="34772" y="88900"/>
                </a:lnTo>
                <a:lnTo>
                  <a:pt x="103035" y="88900"/>
                </a:lnTo>
                <a:lnTo>
                  <a:pt x="103035" y="149860"/>
                </a:lnTo>
                <a:lnTo>
                  <a:pt x="137807" y="149860"/>
                </a:lnTo>
                <a:lnTo>
                  <a:pt x="137807" y="88900"/>
                </a:lnTo>
                <a:lnTo>
                  <a:pt x="137807" y="59690"/>
                </a:lnTo>
                <a:lnTo>
                  <a:pt x="137807" y="0"/>
                </a:lnTo>
                <a:close/>
              </a:path>
            </a:pathLst>
          </a:custGeom>
          <a:solidFill>
            <a:srgbClr val="58595B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FFFFFF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56" name="object 67"/>
          <p:cNvPicPr/>
          <p:nvPr/>
        </p:nvPicPr>
        <p:blipFill>
          <a:blip r:embed="rId18"/>
          <a:stretch/>
        </p:blipFill>
        <p:spPr>
          <a:xfrm>
            <a:off x="2661480" y="1290960"/>
            <a:ext cx="168120" cy="1792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57" name="object 68"/>
          <p:cNvPicPr/>
          <p:nvPr/>
        </p:nvPicPr>
        <p:blipFill>
          <a:blip r:embed="rId19"/>
          <a:stretch/>
        </p:blipFill>
        <p:spPr>
          <a:xfrm>
            <a:off x="2861640" y="1290960"/>
            <a:ext cx="166320" cy="1479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8" name="CustomShape 11"/>
          <p:cNvSpPr/>
          <p:nvPr/>
        </p:nvSpPr>
        <p:spPr>
          <a:xfrm>
            <a:off x="6140520" y="9593640"/>
            <a:ext cx="872640" cy="85644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sp>
        <p:nvSpPr>
          <p:cNvPr id="59" name="CustomShape 12"/>
          <p:cNvSpPr/>
          <p:nvPr/>
        </p:nvSpPr>
        <p:spPr>
          <a:xfrm>
            <a:off x="6047640" y="7937640"/>
            <a:ext cx="813240" cy="81324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 defTabSz="914400">
              <a:lnSpc>
                <a:spcPct val="100000"/>
              </a:lnSpc>
            </a:pPr>
            <a:endParaRPr lang="ru-RU" sz="1800" b="0" u="none" strike="noStrike">
              <a:solidFill>
                <a:srgbClr val="000000"/>
              </a:solidFill>
              <a:effectLst/>
              <a:uFillTx/>
              <a:latin typeface="Arial"/>
              <a:ea typeface="DejaVu Sans"/>
            </a:endParaRPr>
          </a:p>
        </p:txBody>
      </p:sp>
      <p:pic>
        <p:nvPicPr>
          <p:cNvPr id="60" name="Рисунок 7"/>
          <p:cNvPicPr/>
          <p:nvPr/>
        </p:nvPicPr>
        <p:blipFill>
          <a:blip r:embed="rId20"/>
          <a:stretch/>
        </p:blipFill>
        <p:spPr>
          <a:xfrm>
            <a:off x="6170400" y="9615240"/>
            <a:ext cx="813240" cy="81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1" name="object 44"/>
          <p:cNvSpPr/>
          <p:nvPr/>
        </p:nvSpPr>
        <p:spPr>
          <a:xfrm>
            <a:off x="3849688" y="7275526"/>
            <a:ext cx="3296160" cy="8226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 algn="r" defTabSz="91440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Время</a:t>
            </a:r>
            <a:r>
              <a:rPr lang="ru-RU" sz="1600" b="1" u="none" strike="noStrike" spc="-65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работы: понедельник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четверг</a:t>
            </a:r>
            <a:r>
              <a:rPr lang="ru-RU" sz="1600" b="1" u="none" strike="noStrike" spc="-11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08:30</a:t>
            </a:r>
            <a:r>
              <a:rPr lang="ru-RU" sz="1600" b="1" u="none" strike="noStrike" spc="-6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 17:30</a:t>
            </a:r>
            <a:r>
              <a:rPr lang="ru-RU" sz="1600" b="1" u="none" strike="noStrike" spc="-14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пятница 08:30 </a:t>
            </a:r>
            <a:r>
              <a:rPr lang="ru-RU" sz="1600" b="1" u="none" strike="noStrike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–</a:t>
            </a:r>
            <a:r>
              <a:rPr lang="ru-RU" sz="1600" b="1" u="none" strike="noStrike" spc="-20" dirty="0">
                <a:solidFill>
                  <a:srgbClr val="58595B"/>
                </a:solidFill>
                <a:effectLst/>
                <a:uFillTx/>
                <a:latin typeface="Calibri"/>
                <a:ea typeface="DejaVu Sans"/>
              </a:rPr>
              <a:t> 16:30</a:t>
            </a:r>
            <a:endParaRPr lang="ru-RU" sz="1600" b="0" u="none" strike="noStrike" dirty="0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2" name="object 43"/>
          <p:cNvSpPr/>
          <p:nvPr/>
        </p:nvSpPr>
        <p:spPr>
          <a:xfrm>
            <a:off x="628920" y="8318520"/>
            <a:ext cx="5236920" cy="2216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ПРИХОДИТЕ, 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МЫ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ВАС</a:t>
            </a:r>
            <a:r>
              <a:rPr lang="ru-RU" sz="4400" b="1" u="none" strike="noStrike" spc="-13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44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ЖДЕМ!</a:t>
            </a:r>
            <a:endParaRPr lang="ru-RU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Наши</a:t>
            </a:r>
            <a:r>
              <a:rPr lang="ru-RU" sz="1300" b="0" u="none" strike="noStrike" spc="-34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13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контакты: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Адрес: 393570, Тамбовская область,  р. п. Мучкапский, ул. Базарная, 17В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Контактный номер: 8 (47546) 3-18-46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lang="ru-RU" sz="13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Филатова Н.А.</a:t>
            </a:r>
            <a:endParaRPr lang="ru-RU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object 45"/>
          <p:cNvSpPr/>
          <p:nvPr/>
        </p:nvSpPr>
        <p:spPr>
          <a:xfrm>
            <a:off x="6123240" y="8786520"/>
            <a:ext cx="91620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Отделение Фонда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пенсионного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и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социального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страхования</a:t>
            </a:r>
            <a:r>
              <a:rPr lang="ru-RU" sz="800" b="0" u="none" strike="noStrike" spc="9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РФ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lang="ru-RU" sz="800" b="0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по</a:t>
            </a:r>
            <a:r>
              <a:rPr lang="ru-RU" sz="800" b="0" u="none" strike="noStrike" spc="43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Тамбовской</a:t>
            </a:r>
            <a:r>
              <a:rPr lang="ru-RU" sz="800" b="0" u="none" strike="noStrike" spc="49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800" b="0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области</a:t>
            </a:r>
            <a:endParaRPr lang="ru-RU" sz="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64" name="object 48"/>
          <p:cNvPicPr/>
          <p:nvPr/>
        </p:nvPicPr>
        <p:blipFill>
          <a:blip r:embed="rId21"/>
          <a:stretch/>
        </p:blipFill>
        <p:spPr>
          <a:xfrm>
            <a:off x="6162120" y="8141760"/>
            <a:ext cx="600120" cy="51516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5" name="PlaceHolder 1"/>
          <p:cNvSpPr/>
          <p:nvPr/>
        </p:nvSpPr>
        <p:spPr>
          <a:xfrm>
            <a:off x="4354200" y="316800"/>
            <a:ext cx="2783880" cy="1865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81360" rIns="0" bIns="0" anchor="t">
            <a:noAutofit/>
          </a:bodyPr>
          <a:lstStyle/>
          <a:p>
            <a:pPr marL="439560" algn="r" defTabSz="914400">
              <a:lnSpc>
                <a:spcPts val="2701"/>
              </a:lnSpc>
              <a:spcBef>
                <a:spcPts val="641"/>
              </a:spcBef>
              <a:tabLst>
                <a:tab pos="0" algn="l"/>
              </a:tabLst>
            </a:pP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МЕРОПРИЯТИЯ </a:t>
            </a:r>
            <a:r>
              <a:rPr lang="ru-RU" sz="2700" b="1" u="none" strike="noStrike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НА</a:t>
            </a:r>
            <a:r>
              <a:rPr lang="ru-RU" sz="2700" b="1" u="none" strike="noStrike" spc="-6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 </a:t>
            </a:r>
            <a:r>
              <a:rPr lang="ru-RU" sz="2700" b="1" u="none" strike="noStrike" spc="-11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АПРЕЛЬ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9560" algn="r" defTabSz="914400">
              <a:lnSpc>
                <a:spcPts val="2701"/>
              </a:lnSpc>
              <a:tabLst>
                <a:tab pos="0" algn="l"/>
              </a:tabLst>
            </a:pPr>
            <a:r>
              <a:rPr lang="ru-RU" sz="2700" b="1" u="none" strike="noStrike" spc="-20">
                <a:solidFill>
                  <a:srgbClr val="FFFFFF"/>
                </a:solidFill>
                <a:effectLst/>
                <a:uFillTx/>
                <a:latin typeface="Calibri"/>
                <a:ea typeface="DejaVu Sans"/>
              </a:rPr>
              <a:t>2026</a:t>
            </a:r>
            <a:endParaRPr lang="ru-RU" sz="27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66" name="Таблица 66"/>
          <p:cNvGraphicFramePr/>
          <p:nvPr/>
        </p:nvGraphicFramePr>
        <p:xfrm>
          <a:off x="235080" y="1756440"/>
          <a:ext cx="7175880" cy="5544000"/>
        </p:xfrm>
        <a:graphic>
          <a:graphicData uri="http://schemas.openxmlformats.org/drawingml/2006/table">
            <a:tbl>
              <a:tblPr/>
              <a:tblGrid>
                <a:gridCol w="753480"/>
                <a:gridCol w="5393160"/>
                <a:gridCol w="1029240"/>
              </a:tblGrid>
              <a:tr h="62460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 dirty="0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Дата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Мероприятие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Время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FFFFFF"/>
                          </a:solidFill>
                          <a:effectLst/>
                          <a:uFillTx/>
                          <a:latin typeface="Arial"/>
                        </a:rPr>
                        <a:t>начала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4F81BD"/>
                    </a:solidFill>
                  </a:tcPr>
                </a:tc>
              </a:tr>
              <a:tr h="880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07.04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Онлайн-занятия Банка России по финансовой грамотности для старшего поколения  на тему: «От желания -  к цели и плану»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10:10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1848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l"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 dirty="0" err="1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Онлайн-лекция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 РО «Знание» на тему</a:t>
                      </a:r>
                      <a:r>
                        <a:rPr lang="ru-RU" sz="1800" b="0" u="none" strike="noStrike" dirty="0" smtClean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: «</a:t>
                      </a:r>
                      <a:r>
                        <a:rPr lang="ru-RU" sz="1800" b="0" u="none" strike="noStrike" dirty="0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Эхо Чернобыля. Подвиг ликвидаторов»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10:00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05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16.04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Урок цифровой грамотности: «Создание цифрового документа в национальном мессенджере МАХ»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11:30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533160"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23.04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Times New Roman"/>
                          <a:ea typeface="DejaVu Sans"/>
                        </a:rPr>
                        <a:t>Экологический час: «Чернобыль: помним ради будущего» 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defTabSz="914400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u="none" strike="noStrike">
                          <a:solidFill>
                            <a:schemeClr val="dk1"/>
                          </a:solidFill>
                          <a:effectLst/>
                          <a:uFillTx/>
                          <a:latin typeface="Calibri"/>
                          <a:ea typeface="DejaVu Sans"/>
                        </a:rPr>
                        <a:t>14:00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880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30.04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Просмотр видеофильма Русского географического общества, посвященного Году единства народов Росии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 dirty="0" smtClean="0">
                          <a:solidFill>
                            <a:srgbClr val="000000"/>
                          </a:solidFill>
                          <a:effectLst/>
                          <a:uFillTx/>
                          <a:latin typeface="Calibri"/>
                        </a:rPr>
                        <a:t>13:00</a:t>
                      </a:r>
                      <a:endParaRPr lang="ru-RU" sz="1800" b="0" u="none" strike="noStrike" dirty="0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8712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30.04</a:t>
                      </a: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Arial"/>
                        </a:rPr>
                        <a:t>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Консультирование по пенсионным и социальным вопросам с участием представителя регионального отделения партии «Единая Россия»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u="none" strike="noStrike">
                          <a:solidFill>
                            <a:srgbClr val="000000"/>
                          </a:solidFill>
                          <a:effectLst/>
                          <a:uFillTx/>
                          <a:latin typeface="Times New Roman"/>
                        </a:rPr>
                        <a:t>14:30</a:t>
                      </a:r>
                      <a:endParaRPr lang="ru-RU" sz="1800" b="0" u="none" strike="noStrike">
                        <a:solidFill>
                          <a:srgbClr val="000000"/>
                        </a:solidFill>
                        <a:effectLst/>
                        <a:uFillTx/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5="http://schemas.microsoft.com/office/powerpoint/2012/main" xmlns:p14="http://schemas.microsoft.com/office/powerpoint/2010/main" xmlns="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313</TotalTime>
  <Words>168</Words>
  <Application>LibreOffice/25.2.7.2$Windows_x86 LibreOffice_project/5cbfd1ab6520636bb5f7b99185aa69bd7456825d</Application>
  <PresentationFormat>Произвольный</PresentationFormat>
  <Paragraphs>34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subject/>
  <dc:creator>Пользователь</dc:creator>
  <dc:description/>
  <cp:lastModifiedBy>079ArkhipovaEN</cp:lastModifiedBy>
  <cp:revision>45</cp:revision>
  <dcterms:created xsi:type="dcterms:W3CDTF">2025-11-06T11:20:25Z</dcterms:created>
  <dcterms:modified xsi:type="dcterms:W3CDTF">2026-04-01T07:58:39Z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HiddenSlides">
    <vt:i4>0</vt:i4>
  </property>
  <property fmtid="{D5CDD505-2E9C-101B-9397-08002B2CF9AE}" pid="5" name="HyperlinksChanged">
    <vt:bool>false</vt:bool>
  </property>
  <property fmtid="{D5CDD505-2E9C-101B-9397-08002B2CF9AE}" pid="6" name="LastSaved">
    <vt:filetime>2025-11-06T00:00:00Z</vt:filetime>
  </property>
  <property fmtid="{D5CDD505-2E9C-101B-9397-08002B2CF9AE}" pid="7" name="LinksUpToDate">
    <vt:bool>false</vt:bool>
  </property>
  <property fmtid="{D5CDD505-2E9C-101B-9397-08002B2CF9AE}" pid="8" name="MMClips">
    <vt:i4>0</vt:i4>
  </property>
  <property fmtid="{D5CDD505-2E9C-101B-9397-08002B2CF9AE}" pid="9" name="Notes">
    <vt:i4>0</vt:i4>
  </property>
  <property fmtid="{D5CDD505-2E9C-101B-9397-08002B2CF9AE}" pid="10" name="PresentationFormat">
    <vt:lpwstr>Произвольный</vt:lpwstr>
  </property>
  <property fmtid="{D5CDD505-2E9C-101B-9397-08002B2CF9AE}" pid="11" name="Producer">
    <vt:lpwstr>Adobe PDF Library 17.0</vt:lpwstr>
  </property>
  <property fmtid="{D5CDD505-2E9C-101B-9397-08002B2CF9AE}" pid="12" name="ScaleCrop">
    <vt:bool>false</vt:bool>
  </property>
  <property fmtid="{D5CDD505-2E9C-101B-9397-08002B2CF9AE}" pid="13" name="ShareDoc">
    <vt:bool>false</vt:bool>
  </property>
  <property fmtid="{D5CDD505-2E9C-101B-9397-08002B2CF9AE}" pid="14" name="Slides">
    <vt:i4>1</vt:i4>
  </property>
</Properties>
</file>