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4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CAE81-7DB3-4812-A4B1-5384ECF55B79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84C00-FC78-44ED-98B6-13D007852A9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47DBE-81E2-4B1B-A433-0718B92AD5A3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757A6-4A0C-4340-819C-7A7102BD2F8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8F678-87EA-4098-8010-1F6E6BC4E81E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5911F-45ED-4730-A52D-9A9E4CA7851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426ED-63A3-4F3A-98B9-C9F52792BC50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F279-25B2-4A80-AF28-470FD8FC785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68592-0DA3-4EBF-BA63-F064D064C22F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EEF8D-124F-4A97-A7D9-7C2F59CD34F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26EBFA-4516-44D1-A6F4-01EB74B25F3E}" type="datetimeFigureOut">
              <a:rPr lang="en-US"/>
              <a:pPr>
                <a:defRPr/>
              </a:pPr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4C96B58-6E5E-4426-BCEE-BBC121E3EF00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 noChangeArrowheads="1"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0 w 7345680"/>
              <a:gd name="T1" fmla="*/ 0 h 3583940"/>
              <a:gd name="T2" fmla="*/ 7345680 w 7345680"/>
              <a:gd name="T3" fmla="*/ 3583940 h 3583940"/>
            </a:gdLst>
            <a:ahLst/>
            <a:cxnLst/>
            <a:rect l="T0" t="T1" r="T2" b="T3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>
              <a:solidFill>
                <a:srgbClr val="000000"/>
              </a:solidFill>
            </a:endParaRPr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5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60" name="object 37"/>
            <p:cNvSpPr>
              <a:spLocks noChangeArrowheads="1"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0 w 94615"/>
                <a:gd name="T1" fmla="*/ 0 h 129540"/>
                <a:gd name="T2" fmla="*/ 94615 w 94615"/>
                <a:gd name="T3" fmla="*/ 129540 h 129540"/>
              </a:gdLst>
              <a:ahLst/>
              <a:cxnLst/>
              <a:rect l="T0" t="T1" r="T2" b="T3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pic>
          <p:nvPicPr>
            <p:cNvPr id="726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6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2" name="object 42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14355" y="317500"/>
            <a:ext cx="2424634" cy="1471878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dirty="0" smtClean="0">
                <a:latin typeface="Calibri" pitchFamily="34" charset="0"/>
              </a:rPr>
              <a:t>МЕРОПРИЯТИЯ НА </a:t>
            </a:r>
            <a:r>
              <a:rPr lang="ru-RU" spc="-12" dirty="0">
                <a:solidFill>
                  <a:srgbClr val="FFFFFF"/>
                </a:solidFill>
              </a:rPr>
              <a:t>ФЕВРАЛЬ</a:t>
            </a:r>
            <a:r>
              <a:rPr lang="ru-RU" dirty="0" smtClean="0">
                <a:latin typeface="Calibri" pitchFamily="34" charset="0"/>
              </a:rPr>
              <a:t/>
            </a:r>
            <a:br>
              <a:rPr lang="ru-RU" dirty="0" smtClean="0">
                <a:latin typeface="Calibri" pitchFamily="34" charset="0"/>
              </a:rPr>
            </a:br>
            <a:r>
              <a:rPr lang="ru-RU" dirty="0" smtClean="0">
                <a:latin typeface="Calibri" pitchFamily="34" charset="0"/>
              </a:rPr>
              <a:t>2026</a:t>
            </a:r>
          </a:p>
        </p:txBody>
      </p:sp>
      <p:sp>
        <p:nvSpPr>
          <p:cNvPr id="43" name="object 43">
            <a:extLst>
              <a:ext uri="{FF2B5EF4-FFF2-40B4-BE49-F238E27FC236}"/>
            </a:extLst>
          </p:cNvPr>
          <p:cNvSpPr txBox="1"/>
          <p:nvPr/>
        </p:nvSpPr>
        <p:spPr>
          <a:xfrm>
            <a:off x="628650" y="8318500"/>
            <a:ext cx="5165824" cy="2218684"/>
          </a:xfrm>
          <a:prstGeom prst="rect">
            <a:avLst/>
          </a:prstGeom>
        </p:spPr>
        <p:txBody>
          <a:bodyPr wrap="square"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dirty="0">
                <a:solidFill>
                  <a:srgbClr val="FFFFFF"/>
                </a:solidFill>
                <a:latin typeface="Calibri" pitchFamily="34" charset="0"/>
              </a:rPr>
              <a:t>ПРИХОДИТЕ, </a:t>
            </a:r>
            <a:endParaRPr lang="ru-RU" sz="4400" b="1" dirty="0" smtClean="0">
              <a:solidFill>
                <a:srgbClr val="FFFFFF"/>
              </a:solidFill>
              <a:latin typeface="Calibri" pitchFamily="34" charset="0"/>
            </a:endParaRPr>
          </a:p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dirty="0" smtClean="0">
                <a:solidFill>
                  <a:srgbClr val="FFFFFF"/>
                </a:solidFill>
                <a:latin typeface="Calibri" pitchFamily="34" charset="0"/>
              </a:rPr>
              <a:t>МЫ </a:t>
            </a:r>
            <a:r>
              <a:rPr lang="ru-RU" sz="4400" b="1" dirty="0">
                <a:solidFill>
                  <a:srgbClr val="FFFFFF"/>
                </a:solidFill>
                <a:latin typeface="Calibri" pitchFamily="34" charset="0"/>
              </a:rPr>
              <a:t>ВАС ЖДЕМ!</a:t>
            </a:r>
            <a:endParaRPr lang="ru-RU" sz="4400" dirty="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Наши контакты:</a:t>
            </a:r>
            <a:endParaRPr lang="ru-RU" sz="1300" dirty="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Адрес: 393970, Тамбовская область, с. Пичаево, ул. Пролетарская, 17А</a:t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Контактный номер: 8 (47554) 2-75-45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 dirty="0">
                <a:solidFill>
                  <a:srgbClr val="FFFFFF"/>
                </a:solidFill>
                <a:latin typeface="Calibri" pitchFamily="34" charset="0"/>
              </a:rPr>
              <a:t>Свищева Г.А.</a:t>
            </a:r>
            <a:endParaRPr lang="ru-RU" sz="13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" name="object 45">
            <a:extLst>
              <a:ext uri="{FF2B5EF4-FFF2-40B4-BE49-F238E27FC236}"/>
            </a:extLst>
          </p:cNvPr>
          <p:cNvSpPr txBox="1"/>
          <p:nvPr/>
        </p:nvSpPr>
        <p:spPr>
          <a:xfrm>
            <a:off x="6122988" y="8786813"/>
            <a:ext cx="917575" cy="649287"/>
          </a:xfrm>
          <a:prstGeom prst="rect">
            <a:avLst/>
          </a:prstGeom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Тамбовской области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3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50"/>
            <p:cNvSpPr>
              <a:spLocks noChangeArrowheads="1"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0 w 295275"/>
                <a:gd name="T1" fmla="*/ 0 h 185419"/>
                <a:gd name="T2" fmla="*/ 295275 w 295275"/>
                <a:gd name="T3" fmla="*/ 185419 h 185419"/>
              </a:gdLst>
              <a:ahLst/>
              <a:cxnLst/>
              <a:rect l="T0" t="T1" r="T2" b="T3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grpSp>
          <p:nvGrpSpPr>
            <p:cNvPr id="724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57" name="object 52"/>
              <p:cNvSpPr>
                <a:spLocks noChangeArrowheads="1"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0 w 290830"/>
                  <a:gd name="T1" fmla="*/ 0 h 151130"/>
                  <a:gd name="T2" fmla="*/ 290830 w 290830"/>
                  <a:gd name="T3" fmla="*/ 151130 h 151130"/>
                </a:gdLst>
                <a:ahLst/>
                <a:cxnLst/>
                <a:rect l="T0" t="T1" r="T2" b="T3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pic>
            <p:nvPicPr>
              <p:cNvPr id="725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4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4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5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56" name="object 57"/>
              <p:cNvSpPr>
                <a:spLocks noChangeArrowheads="1"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0 w 522605"/>
                  <a:gd name="T1" fmla="*/ 0 h 183515"/>
                  <a:gd name="T2" fmla="*/ 522605 w 522605"/>
                  <a:gd name="T3" fmla="*/ 183515 h 183515"/>
                </a:gdLst>
                <a:ahLst/>
                <a:cxnLst/>
                <a:rect l="T0" t="T1" r="T2" b="T3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24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5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5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4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4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4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50" name="object 66"/>
              <p:cNvSpPr>
                <a:spLocks noChangeArrowheads="1"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0 w 138430"/>
                  <a:gd name="T1" fmla="*/ 0 h 149859"/>
                  <a:gd name="T2" fmla="*/ 138430 w 138430"/>
                  <a:gd name="T3" fmla="*/ 149859 h 149859"/>
                </a:gdLst>
                <a:ahLst/>
                <a:cxnLst/>
                <a:rect l="T0" t="T1" r="T2" b="T3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pic>
            <p:nvPicPr>
              <p:cNvPr id="725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5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70613" y="9615488"/>
            <a:ext cx="814387" cy="81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4" name="Table 19"/>
          <p:cNvGraphicFramePr/>
          <p:nvPr>
            <p:extLst>
              <p:ext uri="{D42A27DB-BD31-4B8C-83A1-F6EECF244321}">
                <p14:modId xmlns:p14="http://schemas.microsoft.com/office/powerpoint/2010/main" val="2936910403"/>
              </p:ext>
            </p:extLst>
          </p:nvPr>
        </p:nvGraphicFramePr>
        <p:xfrm>
          <a:off x="349200" y="2077920"/>
          <a:ext cx="6789240" cy="5030640"/>
        </p:xfrm>
        <a:graphic>
          <a:graphicData uri="http://schemas.openxmlformats.org/drawingml/2006/table">
            <a:tbl>
              <a:tblPr/>
              <a:tblGrid>
                <a:gridCol w="842760"/>
                <a:gridCol w="479556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03.02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Международный  день кормления птиц</a:t>
                      </a:r>
                      <a:endParaRPr lang="ru-RU" sz="1800" b="0" strike="noStrike" spc="-1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05.02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Образовательная лекция в части пенсионного и социального обеспечения с участием представителя регионального отделения партии «Единая Россия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800" b="0" strike="noStrike" spc="-1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05.02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Просмотр фильма из коллекции Русского географического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общества</a:t>
                      </a:r>
                      <a:endParaRPr lang="ru-RU" sz="1800" b="0" strike="noStrike" spc="-1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10:30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12.02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РО «Знание» -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«Живые символы России: история, ремесла, народы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»</a:t>
                      </a:r>
                      <a:endParaRPr lang="ru-RU" sz="1800" b="0" strike="noStrike" spc="-1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19.02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  <a:p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Мероприятие,  посвященное Дню защитника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Отечества</a:t>
                      </a:r>
                      <a:endParaRPr lang="ru-RU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DF4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26.02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Консультирование по пенсионным и социальным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вопросам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124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079KasyanovPE</cp:lastModifiedBy>
  <cp:revision>32</cp:revision>
  <dcterms:created xsi:type="dcterms:W3CDTF">2025-11-06T11:20:25Z</dcterms:created>
  <dcterms:modified xsi:type="dcterms:W3CDTF">2026-01-29T13:00:56Z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