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67360" y="3314880"/>
            <a:ext cx="6423840" cy="82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1A46D84-474E-4266-8F81-CAA7DAD41A90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920" cy="111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 idx="5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sldNum" idx="6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6798F67-A1CF-4514-BD22-EA231251689E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920" cy="111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28500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894840" y="2459520"/>
            <a:ext cx="328500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dt" idx="8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6"/>
          <p:cNvSpPr>
            <a:spLocks noGrp="1"/>
          </p:cNvSpPr>
          <p:nvPr>
            <p:ph type="sldNum" idx="9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CC1AAEF-12C9-4D46-A8BD-04F5556BE559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920" cy="111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1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sldNum" idx="12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629A4D0-F780-4906-A820-073BFB36B137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dt" idx="14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sldNum" idx="15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0BEF29B-B0F2-4344-B895-461696D1A45D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ject 33" descr=""/>
          <p:cNvPicPr/>
          <p:nvPr/>
        </p:nvPicPr>
        <p:blipFill>
          <a:blip r:embed="rId1"/>
          <a:stretch/>
        </p:blipFill>
        <p:spPr>
          <a:xfrm>
            <a:off x="4500000" y="108000"/>
            <a:ext cx="2947320" cy="1311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680000" y="316800"/>
            <a:ext cx="2454840" cy="126396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spAutoFit/>
          </a:bodyPr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МЕРОПРИЯТИЯ</a:t>
            </a:r>
            <a:r>
              <a:rPr b="1" lang="ru-RU" sz="270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 </a:t>
            </a:r>
            <a:r>
              <a:rPr b="1" lang="ru-RU" sz="2700" spc="-11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АВГУСТ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4" name="Группа 103"/>
          <p:cNvGrpSpPr/>
          <p:nvPr/>
        </p:nvGrpSpPr>
        <p:grpSpPr>
          <a:xfrm>
            <a:off x="512280" y="489240"/>
            <a:ext cx="2513160" cy="978480"/>
            <a:chOff x="512280" y="489240"/>
            <a:chExt cx="2513160" cy="978480"/>
          </a:xfrm>
        </p:grpSpPr>
        <p:pic>
          <p:nvPicPr>
            <p:cNvPr id="25" name="object 49" descr=""/>
            <p:cNvPicPr/>
            <p:nvPr/>
          </p:nvPicPr>
          <p:blipFill>
            <a:blip r:embed="rId2"/>
            <a:stretch/>
          </p:blipFill>
          <p:spPr>
            <a:xfrm>
              <a:off x="512280" y="489240"/>
              <a:ext cx="834840" cy="9525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6" name="object 50"/>
            <p:cNvSpPr/>
            <p:nvPr/>
          </p:nvSpPr>
          <p:spPr>
            <a:xfrm>
              <a:off x="1577160" y="814680"/>
              <a:ext cx="290520" cy="180720"/>
            </a:xfrm>
            <a:custGeom>
              <a:avLst/>
              <a:gdLst>
                <a:gd name="textAreaLeft" fmla="*/ 0 w 290520"/>
                <a:gd name="textAreaRight" fmla="*/ 295200 w 290520"/>
                <a:gd name="textAreaTop" fmla="*/ 0 h 180720"/>
                <a:gd name="textAreaBottom" fmla="*/ 185400 h 1807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27" name="object 51"/>
            <p:cNvGrpSpPr/>
            <p:nvPr/>
          </p:nvGrpSpPr>
          <p:grpSpPr>
            <a:xfrm>
              <a:off x="1917720" y="814680"/>
              <a:ext cx="443160" cy="146520"/>
              <a:chOff x="1917720" y="814680"/>
              <a:chExt cx="443160" cy="146520"/>
            </a:xfrm>
          </p:grpSpPr>
          <p:sp>
            <p:nvSpPr>
              <p:cNvPr id="28" name="object 52"/>
              <p:cNvSpPr/>
              <p:nvPr/>
            </p:nvSpPr>
            <p:spPr>
              <a:xfrm>
                <a:off x="1917720" y="814680"/>
                <a:ext cx="286200" cy="146520"/>
              </a:xfrm>
              <a:custGeom>
                <a:avLst/>
                <a:gdLst>
                  <a:gd name="textAreaLeft" fmla="*/ 0 w 286200"/>
                  <a:gd name="textAreaRight" fmla="*/ 290880 w 286200"/>
                  <a:gd name="textAreaTop" fmla="*/ 0 h 146520"/>
                  <a:gd name="textAreaBottom" fmla="*/ 151200 h 1465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29" name="object 53" descr=""/>
              <p:cNvPicPr/>
              <p:nvPr/>
            </p:nvPicPr>
            <p:blipFill>
              <a:blip r:embed="rId3"/>
              <a:stretch/>
            </p:blipFill>
            <p:spPr>
              <a:xfrm>
                <a:off x="2244240" y="815040"/>
                <a:ext cx="116640" cy="145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0" name="object 54" descr=""/>
            <p:cNvPicPr/>
            <p:nvPr/>
          </p:nvPicPr>
          <p:blipFill>
            <a:blip r:embed="rId4"/>
            <a:stretch/>
          </p:blipFill>
          <p:spPr>
            <a:xfrm>
              <a:off x="1556640" y="1049760"/>
              <a:ext cx="155160" cy="1490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31" name="object 55"/>
            <p:cNvGrpSpPr/>
            <p:nvPr/>
          </p:nvGrpSpPr>
          <p:grpSpPr>
            <a:xfrm>
              <a:off x="1762920" y="1051200"/>
              <a:ext cx="672840" cy="178920"/>
              <a:chOff x="1762920" y="1051200"/>
              <a:chExt cx="672840" cy="178920"/>
            </a:xfrm>
          </p:grpSpPr>
          <p:pic>
            <p:nvPicPr>
              <p:cNvPr id="32" name="object 56" descr=""/>
              <p:cNvPicPr/>
              <p:nvPr/>
            </p:nvPicPr>
            <p:blipFill>
              <a:blip r:embed="rId5"/>
              <a:stretch/>
            </p:blipFill>
            <p:spPr>
              <a:xfrm>
                <a:off x="1762920" y="1051560"/>
                <a:ext cx="118080" cy="1454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33" name="object 57"/>
              <p:cNvSpPr/>
              <p:nvPr/>
            </p:nvSpPr>
            <p:spPr>
              <a:xfrm>
                <a:off x="1917720" y="1051200"/>
                <a:ext cx="518040" cy="178920"/>
              </a:xfrm>
              <a:custGeom>
                <a:avLst/>
                <a:gdLst>
                  <a:gd name="textAreaLeft" fmla="*/ 0 w 518040"/>
                  <a:gd name="textAreaRight" fmla="*/ 522720 w 518040"/>
                  <a:gd name="textAreaTop" fmla="*/ 0 h 178920"/>
                  <a:gd name="textAreaBottom" fmla="*/ 183600 h 1789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grpSp>
          <p:nvGrpSpPr>
            <p:cNvPr id="34" name="object 58"/>
            <p:cNvGrpSpPr/>
            <p:nvPr/>
          </p:nvGrpSpPr>
          <p:grpSpPr>
            <a:xfrm>
              <a:off x="2489040" y="1051560"/>
              <a:ext cx="286200" cy="145440"/>
              <a:chOff x="2489040" y="1051560"/>
              <a:chExt cx="286200" cy="145440"/>
            </a:xfrm>
          </p:grpSpPr>
          <p:pic>
            <p:nvPicPr>
              <p:cNvPr id="35" name="object 59" descr=""/>
              <p:cNvPicPr/>
              <p:nvPr/>
            </p:nvPicPr>
            <p:blipFill>
              <a:blip r:embed="rId6"/>
              <a:stretch/>
            </p:blipFill>
            <p:spPr>
              <a:xfrm>
                <a:off x="2489040" y="1051560"/>
                <a:ext cx="125280" cy="1454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36" name="object 60" descr=""/>
              <p:cNvPicPr/>
              <p:nvPr/>
            </p:nvPicPr>
            <p:blipFill>
              <a:blip r:embed="rId7"/>
              <a:stretch/>
            </p:blipFill>
            <p:spPr>
              <a:xfrm>
                <a:off x="2658960" y="1051560"/>
                <a:ext cx="116280" cy="145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37" name="object 61"/>
            <p:cNvGrpSpPr/>
            <p:nvPr/>
          </p:nvGrpSpPr>
          <p:grpSpPr>
            <a:xfrm>
              <a:off x="1556640" y="1284480"/>
              <a:ext cx="1468800" cy="183240"/>
              <a:chOff x="1556640" y="1284480"/>
              <a:chExt cx="1468800" cy="183240"/>
            </a:xfrm>
          </p:grpSpPr>
          <p:pic>
            <p:nvPicPr>
              <p:cNvPr id="38" name="object 62" descr=""/>
              <p:cNvPicPr/>
              <p:nvPr/>
            </p:nvPicPr>
            <p:blipFill>
              <a:blip r:embed="rId8"/>
              <a:stretch/>
            </p:blipFill>
            <p:spPr>
              <a:xfrm>
                <a:off x="1556640" y="1292040"/>
                <a:ext cx="138600" cy="150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39" name="object 63" descr=""/>
              <p:cNvPicPr/>
              <p:nvPr/>
            </p:nvPicPr>
            <p:blipFill>
              <a:blip r:embed="rId9"/>
              <a:stretch/>
            </p:blipFill>
            <p:spPr>
              <a:xfrm>
                <a:off x="1725840" y="1292040"/>
                <a:ext cx="159840" cy="150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40" name="object 64" descr=""/>
              <p:cNvPicPr/>
              <p:nvPr/>
            </p:nvPicPr>
            <p:blipFill>
              <a:blip r:embed="rId10"/>
              <a:stretch/>
            </p:blipFill>
            <p:spPr>
              <a:xfrm>
                <a:off x="1917720" y="1284480"/>
                <a:ext cx="355680" cy="1832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41" name="object 65" descr=""/>
              <p:cNvPicPr/>
              <p:nvPr/>
            </p:nvPicPr>
            <p:blipFill>
              <a:blip r:embed="rId11"/>
              <a:stretch/>
            </p:blipFill>
            <p:spPr>
              <a:xfrm>
                <a:off x="2300040" y="1292040"/>
                <a:ext cx="159840" cy="150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42" name="object 66"/>
              <p:cNvSpPr/>
              <p:nvPr/>
            </p:nvSpPr>
            <p:spPr>
              <a:xfrm>
                <a:off x="2494080" y="1290960"/>
                <a:ext cx="133920" cy="145080"/>
              </a:xfrm>
              <a:custGeom>
                <a:avLst/>
                <a:gdLst>
                  <a:gd name="textAreaLeft" fmla="*/ 0 w 133920"/>
                  <a:gd name="textAreaRight" fmla="*/ 138600 w 133920"/>
                  <a:gd name="textAreaTop" fmla="*/ 0 h 145080"/>
                  <a:gd name="textAreaBottom" fmla="*/ 149760 h 1450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43" name="object 67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61480" y="1290960"/>
                <a:ext cx="165600" cy="1767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44" name="object 68" descr=""/>
              <p:cNvPicPr/>
              <p:nvPr/>
            </p:nvPicPr>
            <p:blipFill>
              <a:blip r:embed="rId13"/>
              <a:stretch/>
            </p:blipFill>
            <p:spPr>
              <a:xfrm>
                <a:off x="2861640" y="1290960"/>
                <a:ext cx="163800" cy="145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graphicFrame>
        <p:nvGraphicFramePr>
          <p:cNvPr id="45" name="Таблица 60"/>
          <p:cNvGraphicFramePr/>
          <p:nvPr/>
        </p:nvGraphicFramePr>
        <p:xfrm>
          <a:off x="188280" y="1625040"/>
          <a:ext cx="7277760" cy="5934960"/>
        </p:xfrm>
        <a:graphic>
          <a:graphicData uri="http://schemas.openxmlformats.org/drawingml/2006/table">
            <a:tbl>
              <a:tblPr/>
              <a:tblGrid>
                <a:gridCol w="839880"/>
                <a:gridCol w="5383080"/>
                <a:gridCol w="1055160"/>
              </a:tblGrid>
              <a:tr h="67392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Дата </a:t>
                      </a:r>
                      <a:endParaRPr b="0" lang="ru-RU" sz="20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Мероприятие</a:t>
                      </a:r>
                      <a:endParaRPr b="0" lang="ru-RU" sz="20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Время</a:t>
                      </a:r>
                      <a:endParaRPr b="0" lang="ru-RU" sz="20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начала</a:t>
                      </a:r>
                      <a:endParaRPr b="0" lang="ru-RU" sz="20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3261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05.08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anchor="ctr">
                      <a:noAutofit/>
                    </a:bodyPr>
                    <a:p>
                      <a:pPr>
                        <a:lnSpc>
                          <a:spcPct val="115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바탕"/>
                        </a:rPr>
                        <a:t>Плетение маскировочных сетей для участников СВО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10:00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4982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4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Calibri"/>
                        </a:rPr>
                        <a:t>07.08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DejaVu Sans"/>
                        </a:rPr>
                        <a:t>Спортивный праздник «День физкультурника»</a:t>
                      </a:r>
                      <a:r>
                        <a:rPr b="1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DejaVu Sans"/>
                        </a:rPr>
                        <a:t> </a:t>
                      </a: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DejaVu Sans"/>
                        </a:rPr>
                        <a:t>(гимнастика с применением спортивного инвентаря)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15:00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276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10.08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DejaVu Sans"/>
                        </a:rPr>
                        <a:t>Урок цифровой грамотности «Национальный мессенджер </a:t>
                      </a:r>
                      <a:r>
                        <a:rPr b="0" lang="en-US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DejaVu Sans"/>
                        </a:rPr>
                        <a:t>MAX</a:t>
                      </a: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DejaVu Sans"/>
                        </a:rPr>
                        <a:t>»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10:00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959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11.08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DejaVu Sans"/>
                        </a:rPr>
                        <a:t>Мастер- класс по плетению бумажной лозы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Calibri"/>
                        </a:rPr>
                        <a:t>10:0</a:t>
                      </a:r>
                      <a:r>
                        <a:rPr b="0" lang="ru-RU" sz="1400" spc="-26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Calibri"/>
                        </a:rPr>
                        <a:t>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7902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14.08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바탕"/>
                        </a:rPr>
                        <a:t>Посиделки «Посидим рядком, попьём чай с медком», посвящённые празднованию медового спаса</a:t>
                      </a: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DejaVu Sans"/>
                        </a:rPr>
                        <a:t>(беседа о традициях праздника, чаепитие с медом)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10:00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4586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Calibri"/>
                        </a:rPr>
                        <a:t>17.08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DejaVu Sans"/>
                        </a:rPr>
                        <a:t>Очное занятие по финансовой грамотности с представителем Банка России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Calibri"/>
                        </a:rPr>
                        <a:t>10:0</a:t>
                      </a:r>
                      <a:r>
                        <a:rPr b="0" lang="ru-RU" sz="1400" spc="-26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Calibri"/>
                        </a:rPr>
                        <a:t>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2959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18.08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Просмотр фильма русского географического общества 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10:00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4982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19.08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DejaVu Sans"/>
                        </a:rPr>
                        <a:t>Познавательно-игровая программа «Яблочный спас- подарочки для нас припас» (викторина и дарение призов)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10.00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7002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22.08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Мероприятие, посвящённое Дню государственного флага Российской Федерации</a:t>
                      </a: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DejaVu Sans"/>
                        </a:rPr>
                        <a:t>(история появления праздника, раздача ленточек триколор)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10:00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6411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Calibri"/>
                        </a:rPr>
                        <a:t>24.08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DejaVu Sans"/>
                        </a:rPr>
                        <a:t>Консультирование по пенсионным и социальным вопросам с участием представителя регионального отделения партии «Единая Россия»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Calibri"/>
                        </a:rPr>
                        <a:t>11:0</a:t>
                      </a:r>
                      <a:r>
                        <a:rPr b="0" lang="ru-RU" sz="1400" spc="-26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Calibri"/>
                        </a:rPr>
                        <a:t>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4802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29.08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Всероссийская акция «Ночь кино»</a:t>
                      </a: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DejaVu Sans"/>
                        </a:rPr>
                        <a:t> (посещение кинотеатра «Созвездие» для просмотра фильмов)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19:00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46" name="object 35"/>
          <p:cNvSpPr/>
          <p:nvPr/>
        </p:nvSpPr>
        <p:spPr>
          <a:xfrm>
            <a:off x="2160" y="7380000"/>
            <a:ext cx="7554240" cy="3382560"/>
          </a:xfrm>
          <a:custGeom>
            <a:avLst/>
            <a:gdLst>
              <a:gd name="textAreaLeft" fmla="*/ 0 w 7554240"/>
              <a:gd name="textAreaRight" fmla="*/ 7558920 w 7554240"/>
              <a:gd name="textAreaTop" fmla="*/ 0 h 3382560"/>
              <a:gd name="textAreaBottom" fmla="*/ 3386880 h 33825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47" name="Группа 1"/>
          <p:cNvGrpSpPr/>
          <p:nvPr/>
        </p:nvGrpSpPr>
        <p:grpSpPr>
          <a:xfrm>
            <a:off x="465840" y="8227080"/>
            <a:ext cx="1143360" cy="128160"/>
            <a:chOff x="465840" y="8227080"/>
            <a:chExt cx="1143360" cy="128160"/>
          </a:xfrm>
        </p:grpSpPr>
        <p:pic>
          <p:nvPicPr>
            <p:cNvPr id="48" name="object 36" descr=""/>
            <p:cNvPicPr/>
            <p:nvPr/>
          </p:nvPicPr>
          <p:blipFill>
            <a:blip r:embed="rId14"/>
            <a:stretch/>
          </p:blipFill>
          <p:spPr>
            <a:xfrm>
              <a:off x="465840" y="8227080"/>
              <a:ext cx="98640" cy="1281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9" name="object 37"/>
            <p:cNvSpPr/>
            <p:nvPr/>
          </p:nvSpPr>
          <p:spPr>
            <a:xfrm>
              <a:off x="592920" y="8228880"/>
              <a:ext cx="90000" cy="124920"/>
            </a:xfrm>
            <a:custGeom>
              <a:avLst/>
              <a:gdLst>
                <a:gd name="textAreaLeft" fmla="*/ 0 w 90000"/>
                <a:gd name="textAreaRight" fmla="*/ 94680 w 90000"/>
                <a:gd name="textAreaTop" fmla="*/ 0 h 124920"/>
                <a:gd name="textAreaBottom" fmla="*/ 129600 h 1249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50" name="object 38" descr=""/>
            <p:cNvPicPr/>
            <p:nvPr/>
          </p:nvPicPr>
          <p:blipFill>
            <a:blip r:embed="rId15"/>
            <a:stretch/>
          </p:blipFill>
          <p:spPr>
            <a:xfrm>
              <a:off x="710280" y="8227080"/>
              <a:ext cx="287640" cy="128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1" name="object 39" descr=""/>
            <p:cNvPicPr/>
            <p:nvPr/>
          </p:nvPicPr>
          <p:blipFill>
            <a:blip r:embed="rId16"/>
            <a:stretch/>
          </p:blipFill>
          <p:spPr>
            <a:xfrm>
              <a:off x="1023120" y="8227080"/>
              <a:ext cx="314640" cy="128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2" name="object 40" descr=""/>
            <p:cNvPicPr/>
            <p:nvPr/>
          </p:nvPicPr>
          <p:blipFill>
            <a:blip r:embed="rId17"/>
            <a:stretch/>
          </p:blipFill>
          <p:spPr>
            <a:xfrm>
              <a:off x="1366920" y="8228880"/>
              <a:ext cx="105480" cy="1245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3" name="object 41" descr=""/>
            <p:cNvPicPr/>
            <p:nvPr/>
          </p:nvPicPr>
          <p:blipFill>
            <a:blip r:embed="rId18"/>
            <a:stretch/>
          </p:blipFill>
          <p:spPr>
            <a:xfrm>
              <a:off x="1500840" y="8228880"/>
              <a:ext cx="108360" cy="1263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54" name="object 43"/>
          <p:cNvSpPr/>
          <p:nvPr/>
        </p:nvSpPr>
        <p:spPr>
          <a:xfrm>
            <a:off x="393840" y="8490600"/>
            <a:ext cx="5354640" cy="211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0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ПРИХОДИТЕ, </a:t>
            </a:r>
            <a:r>
              <a:rPr b="1" lang="ru-RU" sz="4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МЫ</a:t>
            </a:r>
            <a:r>
              <a:rPr b="1" lang="ru-RU" sz="4000" spc="-13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1" lang="ru-RU" sz="4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ВАС</a:t>
            </a:r>
            <a:r>
              <a:rPr b="1" lang="ru-RU" sz="4000" spc="-13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1" lang="ru-RU" sz="40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ЖДЕМ!</a:t>
            </a:r>
            <a:endParaRPr b="0" lang="ru-RU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Адрес: 393950, Тамбовская область, г. Моршанск, 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ул. Красноармейская, 116</a:t>
            </a:r>
            <a:r>
              <a:rPr b="0" lang="ru-RU" sz="13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br>
              <a:rPr sz="1300"/>
            </a:b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Контактный номер: 8 (47533) 4-86-71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Кундаева Ю.В.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object 45"/>
          <p:cNvSpPr/>
          <p:nvPr/>
        </p:nvSpPr>
        <p:spPr>
          <a:xfrm>
            <a:off x="6123240" y="8909640"/>
            <a:ext cx="91296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Отделение Фонда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социального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страхования</a:t>
            </a:r>
            <a:r>
              <a:rPr b="0" lang="ru-RU" sz="800" spc="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по</a:t>
            </a:r>
            <a:r>
              <a:rPr b="0" lang="ru-RU" sz="800" spc="45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Тамбовской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Прямоугольник: скругленные углы 2"/>
          <p:cNvSpPr/>
          <p:nvPr/>
        </p:nvSpPr>
        <p:spPr>
          <a:xfrm>
            <a:off x="6140520" y="9593640"/>
            <a:ext cx="870120" cy="8539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7" name="Овал 3"/>
          <p:cNvSpPr/>
          <p:nvPr/>
        </p:nvSpPr>
        <p:spPr>
          <a:xfrm>
            <a:off x="6047640" y="8100000"/>
            <a:ext cx="810720" cy="810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8" name="object 48" descr=""/>
          <p:cNvPicPr/>
          <p:nvPr/>
        </p:nvPicPr>
        <p:blipFill>
          <a:blip r:embed="rId19"/>
          <a:stretch/>
        </p:blipFill>
        <p:spPr>
          <a:xfrm>
            <a:off x="6162120" y="8460000"/>
            <a:ext cx="596880" cy="51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" name="Рисунок 7" descr=""/>
          <p:cNvPicPr/>
          <p:nvPr/>
        </p:nvPicPr>
        <p:blipFill>
          <a:blip r:embed="rId20"/>
          <a:stretch/>
        </p:blipFill>
        <p:spPr>
          <a:xfrm>
            <a:off x="6179760" y="9608400"/>
            <a:ext cx="810720" cy="810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" name="object 44"/>
          <p:cNvSpPr/>
          <p:nvPr/>
        </p:nvSpPr>
        <p:spPr>
          <a:xfrm>
            <a:off x="3726720" y="7560000"/>
            <a:ext cx="329292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16:30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436</TotalTime>
  <Application>LibreOffice/25.2.7.2$Windows_x86 LibreOffice_project/5cbfd1ab6520636bb5f7b99185aa69bd7456825d</Application>
  <AppVersion>15.0000</AppVersion>
  <Words>175</Words>
  <Paragraphs>48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2026-07-30T10:03:35Z</cp:lastPrinted>
  <dcterms:modified xsi:type="dcterms:W3CDTF">2026-07-30T10:03:47Z</dcterms:modified>
  <cp:revision>73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