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5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3.png" ContentType="image/png"/>
  <Override PartName="/ppt/media/image4.png" ContentType="image/png"/>
  <Override PartName="/ppt/media/image9.png" ContentType="image/png"/>
  <Override PartName="/ppt/media/image18.png" ContentType="image/png"/>
  <Override PartName="/ppt/media/image20.png" ContentType="image/png"/>
  <Override PartName="/ppt/media/image12.png" ContentType="image/png"/>
  <Override PartName="/ppt/media/image3.png" ContentType="image/png"/>
  <Override PartName="/ppt/media/image19.png" ContentType="image/png"/>
  <Override PartName="/ppt/media/image14.png" ContentType="image/png"/>
  <Override PartName="/ppt/media/image5.png" ContentType="image/png"/>
  <Override PartName="/ppt/media/image15.png" ContentType="image/png"/>
  <Override PartName="/ppt/media/image6.png" ContentType="image/png"/>
  <Override PartName="/ppt/media/image10.png" ContentType="image/png"/>
  <Override PartName="/ppt/media/image1.png" ContentType="image/png"/>
  <Override PartName="/ppt/media/image16.png" ContentType="image/png"/>
  <Override PartName="/ppt/media/image7.png" ContentType="image/png"/>
  <Override PartName="/ppt/media/image2.png" ContentType="image/png"/>
  <Override PartName="/ppt/media/image11.png" ContentType="image/png"/>
  <Override PartName="/ppt/media/image17.png" ContentType="image/png"/>
  <Override PartName="/ppt/media/image8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</p:sldMasterIdLst>
  <p:sldIdLst>
    <p:sldId id="256" r:id="rId7"/>
    <p:sldId id="257" r:id="rId8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A26BDC0-31E7-4BB2-984E-5BC82CC1E22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114E043-3FFF-432E-A9B5-EC9CA0A491B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ACFBBB37-79D8-4B04-A42F-59182E67993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64BE0705-9FC6-41A5-9108-75218DCBECC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8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p>
            <a:fld id="{F6968450-BA89-44D9-AA86-270B8299AB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5"/>
          </p:nvPr>
        </p:nvSpPr>
        <p:spPr/>
        <p:txBody>
          <a:bodyPr/>
          <a:p>
            <a:fld id="{E5208259-6741-4B2C-B36C-8C1165CC22F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67360" y="3314880"/>
            <a:ext cx="6426360" cy="82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2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B7180B9D-30B5-4564-AAFE-ECE24863C3DF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360" cy="7055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dt" idx="5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 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C3337AE-4E0C-463A-988B-56AB6DB83CE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1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32875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3894840" y="2459520"/>
            <a:ext cx="3287520" cy="8936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Для правки структуры щёлкните мышью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Второй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Третий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Четвёртый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Пятый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Шестой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trike="noStrike" u="none">
                <a:solidFill>
                  <a:srgbClr val="000000"/>
                </a:solidFill>
                <a:uFillTx/>
                <a:latin typeface="Calibri"/>
              </a:rPr>
              <a:t>Седьмой уровень структуры</a:t>
            </a:r>
            <a:endParaRPr b="0" lang="ru-RU" sz="18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dt" idx="8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6"/>
          <p:cNvSpPr>
            <a:spLocks noGrp="1"/>
          </p:cNvSpPr>
          <p:nvPr>
            <p:ph type="sldNum" idx="9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76B3048-5028-4F38-AB64-079C694C0021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120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2700" strike="noStrike" u="none">
                <a:solidFill>
                  <a:srgbClr val="000000"/>
                </a:solidFill>
                <a:uFillTx/>
                <a:latin typeface="Calibri"/>
              </a:rPr>
              <a:t>Для правки текста заглавия щёлкните мышью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dt" idx="11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sldNum" idx="12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ED45F57D-BCF2-4A37-9E57-B97901C411D8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12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trike="noStrike" u="none">
                <a:solidFill>
                  <a:srgbClr val="000000"/>
                </a:solidFill>
                <a:uFillTx/>
                <a:latin typeface="Times New Roman"/>
              </a:rPr>
              <a:t>&lt;нижний колонтитул&gt;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dt" idx="14"/>
          </p:nvPr>
        </p:nvSpPr>
        <p:spPr>
          <a:xfrm>
            <a:off x="37800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defTabSz="914400">
              <a:lnSpc>
                <a:spcPct val="100000"/>
              </a:lnSpc>
              <a:buNone/>
              <a:tabLst>
                <a:tab algn="l" pos="0"/>
              </a:tabLst>
              <a:def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&lt;дата/время&gt;</a:t>
            </a:r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sldNum" idx="15"/>
          </p:nvPr>
        </p:nvSpPr>
        <p:spPr>
          <a:xfrm>
            <a:off x="5445360" y="9945000"/>
            <a:ext cx="1737360" cy="53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11F76A19-E469-4E23-8880-E913EAFA7226}" type="slidenum">
              <a:rPr b="0" lang="ru-RU" sz="1400" strike="noStrike" u="none">
                <a:solidFill>
                  <a:schemeClr val="dk1">
                    <a:tint val="75000"/>
                  </a:schemeClr>
                </a:solidFill>
                <a:uFillTx/>
                <a:latin typeface="Times New Roman"/>
              </a:rPr>
              <a:t>&lt;номер&gt;</a:t>
            </a:fld>
            <a:endParaRPr b="0" lang="ru-RU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14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7" Type="http://schemas.openxmlformats.org/officeDocument/2006/relationships/image" Target="../media/image2.png"/><Relationship Id="rId8" Type="http://schemas.openxmlformats.org/officeDocument/2006/relationships/image" Target="../media/image3.png"/><Relationship Id="rId9" Type="http://schemas.openxmlformats.org/officeDocument/2006/relationships/image" Target="../media/image4.png"/><Relationship Id="rId10" Type="http://schemas.openxmlformats.org/officeDocument/2006/relationships/image" Target="../media/image5.png"/><Relationship Id="rId11" Type="http://schemas.openxmlformats.org/officeDocument/2006/relationships/image" Target="../media/image6.png"/><Relationship Id="rId12" Type="http://schemas.openxmlformats.org/officeDocument/2006/relationships/image" Target="../media/image7.png"/><Relationship Id="rId13" Type="http://schemas.openxmlformats.org/officeDocument/2006/relationships/image" Target="../media/image8.png"/><Relationship Id="rId14" Type="http://schemas.openxmlformats.org/officeDocument/2006/relationships/image" Target="../media/image9.png"/><Relationship Id="rId15" Type="http://schemas.openxmlformats.org/officeDocument/2006/relationships/image" Target="../media/image10.png"/><Relationship Id="rId16" Type="http://schemas.openxmlformats.org/officeDocument/2006/relationships/image" Target="../media/image11.png"/><Relationship Id="rId17" Type="http://schemas.openxmlformats.org/officeDocument/2006/relationships/image" Target="../media/image12.png"/><Relationship Id="rId18" Type="http://schemas.openxmlformats.org/officeDocument/2006/relationships/image" Target="../media/image13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469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grpSp>
        <p:nvGrpSpPr>
          <p:cNvPr id="36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37" name="object 49" descr=""/>
            <p:cNvPicPr/>
            <p:nvPr/>
          </p:nvPicPr>
          <p:blipFill>
            <a:blip r:embed="rId2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8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39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40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41" name="object 53" descr=""/>
              <p:cNvPicPr/>
              <p:nvPr/>
            </p:nvPicPr>
            <p:blipFill>
              <a:blip r:embed="rId3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42" name="object 54" descr=""/>
            <p:cNvPicPr/>
            <p:nvPr/>
          </p:nvPicPr>
          <p:blipFill>
            <a:blip r:embed="rId4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43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44" name="object 56" descr=""/>
              <p:cNvPicPr/>
              <p:nvPr/>
            </p:nvPicPr>
            <p:blipFill>
              <a:blip r:embed="rId5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45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46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47" name="object 59" descr=""/>
              <p:cNvPicPr/>
              <p:nvPr/>
            </p:nvPicPr>
            <p:blipFill>
              <a:blip r:embed="rId6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48" name="object 60" descr=""/>
              <p:cNvPicPr/>
              <p:nvPr/>
            </p:nvPicPr>
            <p:blipFill>
              <a:blip r:embed="rId7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49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50" name="object 62" descr=""/>
              <p:cNvPicPr/>
              <p:nvPr/>
            </p:nvPicPr>
            <p:blipFill>
              <a:blip r:embed="rId8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1" name="object 63" descr=""/>
              <p:cNvPicPr/>
              <p:nvPr/>
            </p:nvPicPr>
            <p:blipFill>
              <a:blip r:embed="rId9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2" name="object 64" descr=""/>
              <p:cNvPicPr/>
              <p:nvPr/>
            </p:nvPicPr>
            <p:blipFill>
              <a:blip r:embed="rId10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3" name="object 65" descr=""/>
              <p:cNvPicPr/>
              <p:nvPr/>
            </p:nvPicPr>
            <p:blipFill>
              <a:blip r:embed="rId11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54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55" name="object 67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56" name="object 68" descr=""/>
              <p:cNvPicPr/>
              <p:nvPr/>
            </p:nvPicPr>
            <p:blipFill>
              <a:blip r:embed="rId13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graphicFrame>
        <p:nvGraphicFramePr>
          <p:cNvPr id="57" name="Таблица 60"/>
          <p:cNvGraphicFramePr/>
          <p:nvPr/>
        </p:nvGraphicFramePr>
        <p:xfrm>
          <a:off x="492120" y="2060640"/>
          <a:ext cx="6789240" cy="7869960"/>
        </p:xfrm>
        <a:graphic>
          <a:graphicData uri="http://schemas.openxmlformats.org/drawingml/2006/table">
            <a:tbl>
              <a:tblPr/>
              <a:tblGrid>
                <a:gridCol w="842400"/>
                <a:gridCol w="4796280"/>
                <a:gridCol w="1150920"/>
              </a:tblGrid>
              <a:tr h="631080"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ctr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ctr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05.05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  <a:ea typeface="Microsoft YaHei"/>
                        </a:rPr>
                        <a:t>Творческая мастерская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11:3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06.05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Мастерская долголетия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12:00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06.05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  <a:ea typeface="Microsoft YaHei"/>
                        </a:rPr>
                        <a:t>Церемония возложения цветов к мемориальному комплексу "Вечный огонь"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14.00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07.05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Мастерская уюта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11:3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07.05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Занятие оздоровительной гимнастикой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08.05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Просмотр фильма русского географического общества: «Географы — Великой Победе»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14:0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12.05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Творческая мастерская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11:30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13.05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Урок цифровой грамотности: «Национальный мессенджер МАХ»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11:30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13.05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Мастерская долголетия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12:00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14.05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Мастерская уюта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11:3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14.05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Занятие оздоровительной гимнастикой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19.05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Творческая мастерская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11:3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20.05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Туристическая поездка в город-герой Тула «Город мастеров»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05:00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20.05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Мастерская долголетия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12:00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21.05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Онлайн-лекция РО «Знание»: «Откуда мы родом: пишем историю семьи вместе»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10:00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21.05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Мастерская уюта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11:3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9" name="object 35"/>
          <p:cNvSpPr/>
          <p:nvPr/>
        </p:nvSpPr>
        <p:spPr>
          <a:xfrm>
            <a:off x="111240" y="6714720"/>
            <a:ext cx="7343640" cy="3922200"/>
          </a:xfrm>
          <a:custGeom>
            <a:avLst/>
            <a:gdLst>
              <a:gd name="textAreaLeft" fmla="*/ 0 w 7343640"/>
              <a:gd name="textAreaRight" fmla="*/ 7345800 w 7343640"/>
              <a:gd name="textAreaTop" fmla="*/ 0 h 3922200"/>
              <a:gd name="textAreaBottom" fmla="*/ 3924360 h 392220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grpSp>
        <p:nvGrpSpPr>
          <p:cNvPr id="60" name="Группа 1"/>
          <p:cNvGrpSpPr/>
          <p:nvPr/>
        </p:nvGrpSpPr>
        <p:grpSpPr>
          <a:xfrm>
            <a:off x="644400" y="8176320"/>
            <a:ext cx="1145880" cy="130680"/>
            <a:chOff x="644400" y="8176320"/>
            <a:chExt cx="1145880" cy="130680"/>
          </a:xfrm>
        </p:grpSpPr>
        <p:pic>
          <p:nvPicPr>
            <p:cNvPr id="61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160" cy="1306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62" name="object 37"/>
            <p:cNvSpPr/>
            <p:nvPr/>
          </p:nvSpPr>
          <p:spPr>
            <a:xfrm>
              <a:off x="771480" y="8178120"/>
              <a:ext cx="92520" cy="127440"/>
            </a:xfrm>
            <a:custGeom>
              <a:avLst/>
              <a:gdLst>
                <a:gd name="textAreaLeft" fmla="*/ 0 w 92520"/>
                <a:gd name="textAreaRight" fmla="*/ 94680 w 92520"/>
                <a:gd name="textAreaTop" fmla="*/ 0 h 127440"/>
                <a:gd name="textAreaBottom" fmla="*/ 129600 h 12744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000000"/>
                </a:solidFill>
                <a:uFillTx/>
                <a:latin typeface="Arial"/>
              </a:endParaRPr>
            </a:p>
          </p:txBody>
        </p:sp>
        <p:pic>
          <p:nvPicPr>
            <p:cNvPr id="63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4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160" cy="1306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5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000" cy="12708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6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880" cy="128880"/>
            </a:xfrm>
            <a:prstGeom prst="rect">
              <a:avLst/>
            </a:prstGeom>
            <a:noFill/>
            <a:ln w="0">
              <a:noFill/>
            </a:ln>
          </p:spPr>
        </p:pic>
      </p:grpSp>
      <p:sp>
        <p:nvSpPr>
          <p:cNvPr id="67" name="object 43"/>
          <p:cNvSpPr/>
          <p:nvPr/>
        </p:nvSpPr>
        <p:spPr>
          <a:xfrm>
            <a:off x="635040" y="8418600"/>
            <a:ext cx="5357160" cy="2039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ПРИХОДИТЕ,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МЫ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trike="noStrike" u="none">
                <a:solidFill>
                  <a:srgbClr val="ffffff"/>
                </a:solidFill>
                <a:uFillTx/>
                <a:latin typeface="Calibri"/>
              </a:rPr>
              <a:t>ВАС</a:t>
            </a:r>
            <a:r>
              <a:rPr b="1" lang="ru-RU" sz="4400" spc="-136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1" lang="ru-RU" sz="4400" spc="-11" strike="noStrike" u="none">
                <a:solidFill>
                  <a:srgbClr val="ffffff"/>
                </a:solidFill>
                <a:uFillTx/>
                <a:latin typeface="Calibri"/>
              </a:rPr>
              <a:t>ЖДЕМ!</a:t>
            </a:r>
            <a:endParaRPr b="0" lang="ru-RU" sz="4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Наши</a:t>
            </a:r>
            <a:r>
              <a:rPr b="0" lang="ru-RU" sz="1300" spc="-34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1300" spc="-11" strike="noStrike" u="none">
                <a:solidFill>
                  <a:srgbClr val="ffffff"/>
                </a:solidFill>
                <a:uFillTx/>
                <a:latin typeface="Calibri"/>
              </a:rPr>
              <a:t>контакты: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Адрес: 392000, г. Тамбов, ул. Интернациональная, 37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Контактный номер: 8 (4752) 79-29-47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trike="noStrike" u="none">
                <a:solidFill>
                  <a:srgbClr val="ffffff"/>
                </a:solidFill>
                <a:uFillTx/>
                <a:latin typeface="Calibri"/>
              </a:rPr>
              <a:t>Архипова Е.Н.</a:t>
            </a:r>
            <a:endParaRPr b="0" lang="ru-RU" sz="13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8" name="object 45"/>
          <p:cNvSpPr/>
          <p:nvPr/>
        </p:nvSpPr>
        <p:spPr>
          <a:xfrm>
            <a:off x="6123240" y="8786520"/>
            <a:ext cx="91548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Отделение Фонда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пенсионного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и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 социального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страхования</a:t>
            </a:r>
            <a:r>
              <a:rPr b="0" lang="ru-RU" sz="800" spc="11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6" strike="noStrike" u="none">
                <a:solidFill>
                  <a:srgbClr val="ffffff"/>
                </a:solidFill>
                <a:uFillTx/>
                <a:latin typeface="Calibri"/>
              </a:rPr>
              <a:t>РФ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trike="noStrike" u="none">
                <a:solidFill>
                  <a:srgbClr val="ffffff"/>
                </a:solidFill>
                <a:uFillTx/>
                <a:latin typeface="Calibri"/>
              </a:rPr>
              <a:t>по</a:t>
            </a:r>
            <a:r>
              <a:rPr b="0" lang="ru-RU" sz="800" spc="45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20" strike="noStrike" u="none">
                <a:solidFill>
                  <a:srgbClr val="ffffff"/>
                </a:solidFill>
                <a:uFillTx/>
                <a:latin typeface="Calibri"/>
              </a:rPr>
              <a:t>Тамбовской</a:t>
            </a:r>
            <a:r>
              <a:rPr b="0" lang="ru-RU" sz="800" spc="499" strike="noStrike" u="none">
                <a:solidFill>
                  <a:srgbClr val="ffffff"/>
                </a:solidFill>
                <a:uFillTx/>
                <a:latin typeface="Calibri"/>
              </a:rPr>
              <a:t> </a:t>
            </a:r>
            <a:r>
              <a:rPr b="0" lang="ru-RU" sz="800" spc="-11" strike="noStrike" u="none">
                <a:solidFill>
                  <a:srgbClr val="ffffff"/>
                </a:solidFill>
                <a:uFillTx/>
                <a:latin typeface="Calibri"/>
              </a:rPr>
              <a:t>области</a:t>
            </a:r>
            <a:endParaRPr b="0" lang="ru-RU" sz="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grpSp>
        <p:nvGrpSpPr>
          <p:cNvPr id="69" name="Группа 103"/>
          <p:cNvGrpSpPr/>
          <p:nvPr/>
        </p:nvGrpSpPr>
        <p:grpSpPr>
          <a:xfrm>
            <a:off x="512280" y="489240"/>
            <a:ext cx="2515680" cy="981000"/>
            <a:chOff x="512280" y="489240"/>
            <a:chExt cx="2515680" cy="981000"/>
          </a:xfrm>
        </p:grpSpPr>
        <p:pic>
          <p:nvPicPr>
            <p:cNvPr id="70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360" cy="95508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71" name="object 50"/>
            <p:cNvSpPr/>
            <p:nvPr/>
          </p:nvSpPr>
          <p:spPr>
            <a:xfrm>
              <a:off x="1577160" y="814680"/>
              <a:ext cx="293040" cy="183240"/>
            </a:xfrm>
            <a:custGeom>
              <a:avLst/>
              <a:gdLst>
                <a:gd name="textAreaLeft" fmla="*/ 0 w 293040"/>
                <a:gd name="textAreaRight" fmla="*/ 295200 w 293040"/>
                <a:gd name="textAreaTop" fmla="*/ 0 h 183240"/>
                <a:gd name="textAreaBottom" fmla="*/ 185400 h 18324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trike="noStrike" u="none">
                <a:solidFill>
                  <a:srgbClr val="ffffff"/>
                </a:solidFill>
                <a:uFillTx/>
                <a:latin typeface="Arial"/>
              </a:endParaRPr>
            </a:p>
          </p:txBody>
        </p:sp>
        <p:grpSp>
          <p:nvGrpSpPr>
            <p:cNvPr id="72" name="object 51"/>
            <p:cNvGrpSpPr/>
            <p:nvPr/>
          </p:nvGrpSpPr>
          <p:grpSpPr>
            <a:xfrm>
              <a:off x="1917720" y="814680"/>
              <a:ext cx="445680" cy="149040"/>
              <a:chOff x="1917720" y="814680"/>
              <a:chExt cx="445680" cy="149040"/>
            </a:xfrm>
          </p:grpSpPr>
          <p:sp>
            <p:nvSpPr>
              <p:cNvPr id="73" name="object 52"/>
              <p:cNvSpPr/>
              <p:nvPr/>
            </p:nvSpPr>
            <p:spPr>
              <a:xfrm>
                <a:off x="1917720" y="814680"/>
                <a:ext cx="288720" cy="149040"/>
              </a:xfrm>
              <a:custGeom>
                <a:avLst/>
                <a:gdLst>
                  <a:gd name="textAreaLeft" fmla="*/ 0 w 288720"/>
                  <a:gd name="textAreaRight" fmla="*/ 290880 w 288720"/>
                  <a:gd name="textAreaTop" fmla="*/ 0 h 149040"/>
                  <a:gd name="textAreaBottom" fmla="*/ 151200 h 14904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74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16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pic>
          <p:nvPicPr>
            <p:cNvPr id="75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7680" cy="151560"/>
            </a:xfrm>
            <a:prstGeom prst="rect">
              <a:avLst/>
            </a:prstGeom>
            <a:noFill/>
            <a:ln w="0">
              <a:noFill/>
            </a:ln>
          </p:spPr>
        </p:pic>
        <p:grpSp>
          <p:nvGrpSpPr>
            <p:cNvPr id="76" name="object 55"/>
            <p:cNvGrpSpPr/>
            <p:nvPr/>
          </p:nvGrpSpPr>
          <p:grpSpPr>
            <a:xfrm>
              <a:off x="1762920" y="1051200"/>
              <a:ext cx="675360" cy="181440"/>
              <a:chOff x="1762920" y="1051200"/>
              <a:chExt cx="675360" cy="181440"/>
            </a:xfrm>
          </p:grpSpPr>
          <p:pic>
            <p:nvPicPr>
              <p:cNvPr id="77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6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78" name="object 57"/>
              <p:cNvSpPr/>
              <p:nvPr/>
            </p:nvSpPr>
            <p:spPr>
              <a:xfrm>
                <a:off x="1917720" y="1051200"/>
                <a:ext cx="520560" cy="181440"/>
              </a:xfrm>
              <a:custGeom>
                <a:avLst/>
                <a:gdLst>
                  <a:gd name="textAreaLeft" fmla="*/ 0 w 520560"/>
                  <a:gd name="textAreaRight" fmla="*/ 522720 w 520560"/>
                  <a:gd name="textAreaTop" fmla="*/ 0 h 181440"/>
                  <a:gd name="textAreaBottom" fmla="*/ 183600 h 18144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</p:grpSp>
        <p:grpSp>
          <p:nvGrpSpPr>
            <p:cNvPr id="79" name="object 58"/>
            <p:cNvGrpSpPr/>
            <p:nvPr/>
          </p:nvGrpSpPr>
          <p:grpSpPr>
            <a:xfrm>
              <a:off x="2489040" y="1051560"/>
              <a:ext cx="288720" cy="147960"/>
              <a:chOff x="2489040" y="1051560"/>
              <a:chExt cx="288720" cy="147960"/>
            </a:xfrm>
          </p:grpSpPr>
          <p:pic>
            <p:nvPicPr>
              <p:cNvPr id="80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7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1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880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  <p:grpSp>
          <p:nvGrpSpPr>
            <p:cNvPr id="82" name="object 61"/>
            <p:cNvGrpSpPr/>
            <p:nvPr/>
          </p:nvGrpSpPr>
          <p:grpSpPr>
            <a:xfrm>
              <a:off x="1556640" y="1284480"/>
              <a:ext cx="1471320" cy="185760"/>
              <a:chOff x="1556640" y="1284480"/>
              <a:chExt cx="1471320" cy="185760"/>
            </a:xfrm>
          </p:grpSpPr>
          <p:pic>
            <p:nvPicPr>
              <p:cNvPr id="83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12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4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5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200" cy="1857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6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360" cy="15336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sp>
            <p:nvSpPr>
              <p:cNvPr id="87" name="object 66"/>
              <p:cNvSpPr/>
              <p:nvPr/>
            </p:nvSpPr>
            <p:spPr>
              <a:xfrm>
                <a:off x="2494080" y="1290960"/>
                <a:ext cx="136440" cy="147600"/>
              </a:xfrm>
              <a:custGeom>
                <a:avLst/>
                <a:gdLst>
                  <a:gd name="textAreaLeft" fmla="*/ 0 w 136440"/>
                  <a:gd name="textAreaRight" fmla="*/ 138600 w 136440"/>
                  <a:gd name="textAreaTop" fmla="*/ 0 h 147600"/>
                  <a:gd name="textAreaBottom" fmla="*/ 149760 h 14760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trike="noStrike" u="none">
                  <a:solidFill>
                    <a:srgbClr val="ffffff"/>
                  </a:solidFill>
                  <a:uFillTx/>
                  <a:latin typeface="Arial"/>
                </a:endParaRPr>
              </a:p>
            </p:txBody>
          </p:sp>
          <p:pic>
            <p:nvPicPr>
              <p:cNvPr id="88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120" cy="179280"/>
              </a:xfrm>
              <a:prstGeom prst="rect">
                <a:avLst/>
              </a:prstGeom>
              <a:noFill/>
              <a:ln w="0">
                <a:noFill/>
              </a:ln>
            </p:spPr>
          </p:pic>
          <p:pic>
            <p:nvPicPr>
              <p:cNvPr id="89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320" cy="147960"/>
              </a:xfrm>
              <a:prstGeom prst="rect">
                <a:avLst/>
              </a:prstGeom>
              <a:noFill/>
              <a:ln w="0">
                <a:noFill/>
              </a:ln>
            </p:spPr>
          </p:pic>
        </p:grpSp>
      </p:grpSp>
      <p:sp>
        <p:nvSpPr>
          <p:cNvPr id="90" name="Прямоугольник: скругленные углы 2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91" name="Овал 3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92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400" cy="51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3" name="Рисунок 7" descr=""/>
          <p:cNvPicPr/>
          <p:nvPr/>
        </p:nvPicPr>
        <p:blipFill>
          <a:blip r:embed="rId20"/>
          <a:stretch/>
        </p:blipFill>
        <p:spPr>
          <a:xfrm>
            <a:off x="6183720" y="9615240"/>
            <a:ext cx="813240" cy="81324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94" name="Таблица 40"/>
          <p:cNvGraphicFramePr/>
          <p:nvPr/>
        </p:nvGraphicFramePr>
        <p:xfrm>
          <a:off x="287280" y="2184840"/>
          <a:ext cx="7018920" cy="3385800"/>
        </p:xfrm>
        <a:graphic>
          <a:graphicData uri="http://schemas.openxmlformats.org/drawingml/2006/table">
            <a:tbl>
              <a:tblPr/>
              <a:tblGrid>
                <a:gridCol w="870480"/>
                <a:gridCol w="5212440"/>
                <a:gridCol w="936000"/>
              </a:tblGrid>
              <a:tr h="2595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Дата 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Мероприятие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Время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rgbClr val="ffffff"/>
                          </a:solidFill>
                          <a:uFillTx/>
                          <a:latin typeface="Calibri"/>
                        </a:rPr>
                        <a:t>начала</a:t>
                      </a:r>
                      <a:endParaRPr b="0" lang="ru-RU" sz="1800" strike="noStrike" u="none">
                        <a:solidFill>
                          <a:srgbClr val="ffffff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331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21.05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Занятие оздоровительной гимнастикой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14:00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31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26.05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Творческая мастерская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11:30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31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27.05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11:3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43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27.05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Мастерская долголетия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12:00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3319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28.05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Мастерская уюта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11:30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33192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28.05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trike="noStrike" u="none">
                          <a:solidFill>
                            <a:schemeClr val="dk1"/>
                          </a:solidFill>
                          <a:uFillTx/>
                          <a:latin typeface="Calibri"/>
                        </a:rPr>
                        <a:t>Занятие оздоровительной гимнастикой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800" spc="-11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14:0</a:t>
                      </a:r>
                      <a:r>
                        <a:rPr b="0" lang="ru-RU" sz="1800" spc="-26" strike="noStrike" u="none">
                          <a:solidFill>
                            <a:srgbClr val="231f20"/>
                          </a:solidFill>
                          <a:uFillTx/>
                          <a:latin typeface="Calibri"/>
                        </a:rPr>
                        <a:t>0</a:t>
                      </a:r>
                      <a:endParaRPr b="0" lang="ru-RU" sz="1800" strike="noStrike" u="none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95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440" cy="146916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МЕРОПРИЯТИЯ</a:t>
            </a:r>
            <a:r>
              <a:rPr b="1" lang="ru-RU" sz="2700" strike="noStrike" u="none">
                <a:solidFill>
                  <a:schemeClr val="lt1"/>
                </a:solidFill>
                <a:uFillTx/>
                <a:latin typeface="Calibri"/>
              </a:rPr>
              <a:t>НА</a:t>
            </a:r>
            <a:r>
              <a:rPr b="1" lang="ru-RU" sz="2700" spc="-6" strike="noStrike" u="none">
                <a:solidFill>
                  <a:schemeClr val="lt1"/>
                </a:solidFill>
                <a:uFillTx/>
                <a:latin typeface="Calibri"/>
              </a:rPr>
              <a:t> </a:t>
            </a:r>
            <a:r>
              <a:rPr b="1" lang="ru-RU" sz="2700" spc="-11" strike="noStrike" u="none">
                <a:solidFill>
                  <a:schemeClr val="lt1"/>
                </a:solidFill>
                <a:uFillTx/>
                <a:latin typeface="Calibri"/>
              </a:rPr>
              <a:t>МАЙ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  <a:p>
            <a:pPr marL="439560" indent="0" algn="r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700" spc="-20" strike="noStrike" u="none">
                <a:solidFill>
                  <a:schemeClr val="lt1"/>
                </a:solidFill>
                <a:uFillTx/>
                <a:latin typeface="Calibri"/>
              </a:rPr>
              <a:t>2026</a:t>
            </a:r>
            <a:endParaRPr b="0" lang="ru-RU" sz="2700" strike="noStrike" u="none">
              <a:solidFill>
                <a:schemeClr val="dk1"/>
              </a:solidFill>
              <a:uFillTx/>
              <a:latin typeface="Calibri"/>
            </a:endParaRPr>
          </a:p>
        </p:txBody>
      </p:sp>
      <p:sp>
        <p:nvSpPr>
          <p:cNvPr id="96" name="object 44"/>
          <p:cNvSpPr/>
          <p:nvPr/>
        </p:nvSpPr>
        <p:spPr>
          <a:xfrm>
            <a:off x="3960000" y="7020000"/>
            <a:ext cx="3295440" cy="83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Время</a:t>
            </a:r>
            <a:r>
              <a:rPr b="1" lang="ru-RU" sz="1600" spc="-65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работы: понедельник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четверг</a:t>
            </a:r>
            <a:r>
              <a:rPr b="1" lang="ru-RU" sz="1600" spc="-11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08:30</a:t>
            </a:r>
            <a:r>
              <a:rPr b="1" lang="ru-RU" sz="1600" spc="-6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 17:30</a:t>
            </a:r>
            <a:r>
              <a:rPr b="1" lang="ru-RU" sz="1600" spc="-14" strike="noStrike" u="none">
                <a:solidFill>
                  <a:srgbClr val="58595b"/>
                </a:solidFill>
                <a:uFillTx/>
                <a:latin typeface="Calibri"/>
              </a:rPr>
              <a:t> 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пятница 08:30 </a:t>
            </a:r>
            <a:r>
              <a:rPr b="1" lang="ru-RU" sz="1600" strike="noStrike" u="none">
                <a:solidFill>
                  <a:srgbClr val="58595b"/>
                </a:solidFill>
                <a:uFillTx/>
                <a:latin typeface="Calibri"/>
              </a:rPr>
              <a:t>–</a:t>
            </a:r>
            <a:r>
              <a:rPr b="1" lang="ru-RU" sz="1600" spc="-20" strike="noStrike" u="none">
                <a:solidFill>
                  <a:srgbClr val="58595b"/>
                </a:solidFill>
                <a:uFillTx/>
                <a:latin typeface="Calibri"/>
              </a:rPr>
              <a:t> 16:30</a:t>
            </a:r>
            <a:endParaRPr b="0" lang="ru-RU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326</TotalTime>
  <Application>LibreOffice/24.8.5.2$Linux_X86_64 LibreOffice_project/480$Build-2</Application>
  <AppVersion>15.0000</AppVersion>
  <Words>221</Words>
  <Paragraphs>87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>079KasyanovPE</cp:lastModifiedBy>
  <dcterms:modified xsi:type="dcterms:W3CDTF">2026-04-30T10:16:36Z</dcterms:modified>
  <cp:revision>54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2</vt:i4>
  </property>
</Properties>
</file>