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7556500" cy="106934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.png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1920" cy="111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840" cy="7053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1920" cy="111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317040" cy="7053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3865680" y="2459520"/>
            <a:ext cx="3317040" cy="7053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1920" cy="111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1920" cy="111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317040" cy="336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78000" y="6145920"/>
            <a:ext cx="3317040" cy="336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body"/>
          </p:nvPr>
        </p:nvSpPr>
        <p:spPr>
          <a:xfrm>
            <a:off x="3865680" y="2459520"/>
            <a:ext cx="3317040" cy="7053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1920" cy="111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317040" cy="7053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3865680" y="2459520"/>
            <a:ext cx="3317040" cy="336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 type="body"/>
          </p:nvPr>
        </p:nvSpPr>
        <p:spPr>
          <a:xfrm>
            <a:off x="3865680" y="6145920"/>
            <a:ext cx="3317040" cy="336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1920" cy="111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317040" cy="336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3865680" y="2459520"/>
            <a:ext cx="3317040" cy="336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378000" y="6145920"/>
            <a:ext cx="6801840" cy="336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1920" cy="111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840" cy="336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378000" y="6145920"/>
            <a:ext cx="6801840" cy="336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1920" cy="111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317040" cy="336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3865680" y="2459520"/>
            <a:ext cx="3317040" cy="336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3865680" y="6145920"/>
            <a:ext cx="3317040" cy="336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body"/>
          </p:nvPr>
        </p:nvSpPr>
        <p:spPr>
          <a:xfrm>
            <a:off x="378000" y="6145920"/>
            <a:ext cx="3317040" cy="336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1920" cy="111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840" cy="7053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840" cy="7053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9" name="Рисунок 36" descr=""/>
          <p:cNvPicPr/>
          <p:nvPr/>
        </p:nvPicPr>
        <p:blipFill>
          <a:blip r:embed="rId2"/>
          <a:stretch/>
        </p:blipFill>
        <p:spPr>
          <a:xfrm>
            <a:off x="378000" y="3273120"/>
            <a:ext cx="6801840" cy="5425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0" name="Рисунок 37" descr=""/>
          <p:cNvPicPr/>
          <p:nvPr/>
        </p:nvPicPr>
        <p:blipFill>
          <a:blip r:embed="rId3"/>
          <a:stretch/>
        </p:blipFill>
        <p:spPr>
          <a:xfrm>
            <a:off x="378000" y="3273120"/>
            <a:ext cx="6801840" cy="5425920"/>
          </a:xfrm>
          <a:prstGeom prst="rect">
            <a:avLst/>
          </a:prstGeom>
          <a:noFill/>
          <a:ln w="0">
            <a:noFill/>
          </a:ln>
        </p:spPr>
      </p:pic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1920" cy="111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Relationship Id="rId14" Type="http://schemas.openxmlformats.org/officeDocument/2006/relationships/image" Target="../media/image15.png"/><Relationship Id="rId15" Type="http://schemas.openxmlformats.org/officeDocument/2006/relationships/image" Target="../media/image16.png"/><Relationship Id="rId16" Type="http://schemas.openxmlformats.org/officeDocument/2006/relationships/image" Target="../media/image17.png"/><Relationship Id="rId17" Type="http://schemas.openxmlformats.org/officeDocument/2006/relationships/image" Target="../media/image18.png"/><Relationship Id="rId18" Type="http://schemas.openxmlformats.org/officeDocument/2006/relationships/image" Target="../media/image19.png"/><Relationship Id="rId19" Type="http://schemas.openxmlformats.org/officeDocument/2006/relationships/image" Target="../media/image20.png"/><Relationship Id="rId20" Type="http://schemas.openxmlformats.org/officeDocument/2006/relationships/image" Target="../media/image21.png"/><Relationship Id="rId21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bject 35"/>
          <p:cNvSpPr/>
          <p:nvPr/>
        </p:nvSpPr>
        <p:spPr>
          <a:xfrm>
            <a:off x="36360" y="7111800"/>
            <a:ext cx="7341120" cy="3579120"/>
          </a:xfrm>
          <a:custGeom>
            <a:avLst/>
            <a:gdLst>
              <a:gd name="textAreaLeft" fmla="*/ 0 w 7341120"/>
              <a:gd name="textAreaRight" fmla="*/ 7345800 w 7341120"/>
              <a:gd name="textAreaTop" fmla="*/ 0 h 3579120"/>
              <a:gd name="textAreaBottom" fmla="*/ 3583800 h 357912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pic>
        <p:nvPicPr>
          <p:cNvPr id="33" name="object 33" descr=""/>
          <p:cNvPicPr/>
          <p:nvPr/>
        </p:nvPicPr>
        <p:blipFill>
          <a:blip r:embed="rId1"/>
          <a:stretch/>
        </p:blipFill>
        <p:spPr>
          <a:xfrm>
            <a:off x="4140000" y="108000"/>
            <a:ext cx="3416040" cy="1520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" name="object 36" descr=""/>
          <p:cNvPicPr/>
          <p:nvPr/>
        </p:nvPicPr>
        <p:blipFill>
          <a:blip r:embed="rId2"/>
          <a:stretch/>
        </p:blipFill>
        <p:spPr>
          <a:xfrm>
            <a:off x="644400" y="8176320"/>
            <a:ext cx="98640" cy="128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" name="CustomShape 2"/>
          <p:cNvSpPr/>
          <p:nvPr/>
        </p:nvSpPr>
        <p:spPr>
          <a:xfrm>
            <a:off x="771480" y="8178120"/>
            <a:ext cx="90000" cy="124920"/>
          </a:xfrm>
          <a:custGeom>
            <a:avLst/>
            <a:gdLst>
              <a:gd name="textAreaLeft" fmla="*/ 0 w 90000"/>
              <a:gd name="textAreaRight" fmla="*/ 94320 w 90000"/>
              <a:gd name="textAreaTop" fmla="*/ 0 h 124920"/>
              <a:gd name="textAreaBottom" fmla="*/ 129240 h 124920"/>
            </a:gdLst>
            <a:ahLst/>
            <a:cxnLst/>
            <a:rect l="textAreaLeft" t="textAreaTop" r="textAreaRight" b="textAreaBottom"/>
            <a:pathLst>
              <a:path w="94272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pic>
        <p:nvPicPr>
          <p:cNvPr id="36" name="object 38" descr=""/>
          <p:cNvPicPr/>
          <p:nvPr/>
        </p:nvPicPr>
        <p:blipFill>
          <a:blip r:embed="rId3"/>
          <a:stretch/>
        </p:blipFill>
        <p:spPr>
          <a:xfrm>
            <a:off x="888840" y="8176320"/>
            <a:ext cx="287640" cy="128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" name="object 39" descr=""/>
          <p:cNvPicPr/>
          <p:nvPr/>
        </p:nvPicPr>
        <p:blipFill>
          <a:blip r:embed="rId4"/>
          <a:stretch/>
        </p:blipFill>
        <p:spPr>
          <a:xfrm>
            <a:off x="1201680" y="8176320"/>
            <a:ext cx="314640" cy="128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" name="object 40" descr=""/>
          <p:cNvPicPr/>
          <p:nvPr/>
        </p:nvPicPr>
        <p:blipFill>
          <a:blip r:embed="rId5"/>
          <a:stretch/>
        </p:blipFill>
        <p:spPr>
          <a:xfrm>
            <a:off x="1545480" y="8178120"/>
            <a:ext cx="105480" cy="124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9" name="object 41" descr=""/>
          <p:cNvPicPr/>
          <p:nvPr/>
        </p:nvPicPr>
        <p:blipFill>
          <a:blip r:embed="rId6"/>
          <a:stretch/>
        </p:blipFill>
        <p:spPr>
          <a:xfrm>
            <a:off x="1679400" y="8178120"/>
            <a:ext cx="108360" cy="126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0" name="object 49" descr=""/>
          <p:cNvPicPr/>
          <p:nvPr/>
        </p:nvPicPr>
        <p:blipFill>
          <a:blip r:embed="rId7"/>
          <a:stretch/>
        </p:blipFill>
        <p:spPr>
          <a:xfrm>
            <a:off x="512280" y="489240"/>
            <a:ext cx="834840" cy="95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" name="CustomShape 7"/>
          <p:cNvSpPr/>
          <p:nvPr/>
        </p:nvSpPr>
        <p:spPr>
          <a:xfrm>
            <a:off x="1577160" y="814680"/>
            <a:ext cx="290520" cy="180720"/>
          </a:xfrm>
          <a:custGeom>
            <a:avLst/>
            <a:gdLst>
              <a:gd name="textAreaLeft" fmla="*/ 0 w 290520"/>
              <a:gd name="textAreaRight" fmla="*/ 294840 w 290520"/>
              <a:gd name="textAreaTop" fmla="*/ 0 h 180720"/>
              <a:gd name="textAreaBottom" fmla="*/ 185040 h 180720"/>
            </a:gdLst>
            <a:ahLst/>
            <a:cxnLst/>
            <a:rect l="textAreaLeft" t="textAreaTop" r="textAreaRight" b="textAreaBottom"/>
            <a:pathLst>
              <a:path w="295008" h="185420">
                <a:moveTo>
                  <a:pt x="149402" y="132080"/>
                </a:moveTo>
                <a:lnTo>
                  <a:pt x="126225" y="132080"/>
                </a:lnTo>
                <a:lnTo>
                  <a:pt x="126225" y="0"/>
                </a:lnTo>
                <a:lnTo>
                  <a:pt x="104965" y="0"/>
                </a:lnTo>
                <a:lnTo>
                  <a:pt x="104965" y="132080"/>
                </a:lnTo>
                <a:lnTo>
                  <a:pt x="21259" y="132080"/>
                </a:lnTo>
                <a:lnTo>
                  <a:pt x="21259" y="0"/>
                </a:lnTo>
                <a:lnTo>
                  <a:pt x="0" y="0"/>
                </a:lnTo>
                <a:lnTo>
                  <a:pt x="0" y="132080"/>
                </a:lnTo>
                <a:lnTo>
                  <a:pt x="0" y="151130"/>
                </a:lnTo>
                <a:lnTo>
                  <a:pt x="129438" y="151130"/>
                </a:lnTo>
                <a:lnTo>
                  <a:pt x="129438" y="185420"/>
                </a:lnTo>
                <a:lnTo>
                  <a:pt x="149402" y="185420"/>
                </a:lnTo>
                <a:lnTo>
                  <a:pt x="149402" y="151130"/>
                </a:lnTo>
                <a:lnTo>
                  <a:pt x="149402" y="132080"/>
                </a:lnTo>
                <a:close/>
                <a:moveTo>
                  <a:pt x="295008" y="132080"/>
                </a:moveTo>
                <a:lnTo>
                  <a:pt x="207429" y="132080"/>
                </a:lnTo>
                <a:lnTo>
                  <a:pt x="207429" y="83820"/>
                </a:lnTo>
                <a:lnTo>
                  <a:pt x="282778" y="83820"/>
                </a:lnTo>
                <a:lnTo>
                  <a:pt x="282778" y="64770"/>
                </a:lnTo>
                <a:lnTo>
                  <a:pt x="207429" y="64770"/>
                </a:lnTo>
                <a:lnTo>
                  <a:pt x="207429" y="19050"/>
                </a:lnTo>
                <a:lnTo>
                  <a:pt x="291998" y="19050"/>
                </a:lnTo>
                <a:lnTo>
                  <a:pt x="291998" y="0"/>
                </a:lnTo>
                <a:lnTo>
                  <a:pt x="185966" y="0"/>
                </a:lnTo>
                <a:lnTo>
                  <a:pt x="185966" y="19050"/>
                </a:lnTo>
                <a:lnTo>
                  <a:pt x="185966" y="64770"/>
                </a:lnTo>
                <a:lnTo>
                  <a:pt x="185966" y="83820"/>
                </a:lnTo>
                <a:lnTo>
                  <a:pt x="185966" y="132080"/>
                </a:lnTo>
                <a:lnTo>
                  <a:pt x="185966" y="151130"/>
                </a:lnTo>
                <a:lnTo>
                  <a:pt x="295008" y="151130"/>
                </a:lnTo>
                <a:lnTo>
                  <a:pt x="295008" y="132080"/>
                </a:lnTo>
                <a:close/>
              </a:path>
            </a:pathLst>
          </a:custGeom>
          <a:solidFill>
            <a:srgbClr val="58595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2" name="CustomShape 8"/>
          <p:cNvSpPr/>
          <p:nvPr/>
        </p:nvSpPr>
        <p:spPr>
          <a:xfrm>
            <a:off x="1917720" y="814680"/>
            <a:ext cx="286200" cy="146520"/>
          </a:xfrm>
          <a:custGeom>
            <a:avLst/>
            <a:gdLst>
              <a:gd name="textAreaLeft" fmla="*/ 0 w 286200"/>
              <a:gd name="textAreaRight" fmla="*/ 290520 w 286200"/>
              <a:gd name="textAreaTop" fmla="*/ 0 h 146520"/>
              <a:gd name="textAreaBottom" fmla="*/ 150840 h 146520"/>
            </a:gdLst>
            <a:ahLst/>
            <a:cxnLst/>
            <a:rect l="textAreaLeft" t="textAreaTop" r="textAreaRight" b="textAreaBottom"/>
            <a:pathLst>
              <a:path w="290398" h="151130">
                <a:moveTo>
                  <a:pt x="129222" y="381"/>
                </a:moveTo>
                <a:lnTo>
                  <a:pt x="107759" y="381"/>
                </a:lnTo>
                <a:lnTo>
                  <a:pt x="107759" y="65151"/>
                </a:lnTo>
                <a:lnTo>
                  <a:pt x="21463" y="65151"/>
                </a:lnTo>
                <a:lnTo>
                  <a:pt x="21463" y="381"/>
                </a:lnTo>
                <a:lnTo>
                  <a:pt x="0" y="381"/>
                </a:lnTo>
                <a:lnTo>
                  <a:pt x="0" y="65151"/>
                </a:lnTo>
                <a:lnTo>
                  <a:pt x="0" y="84201"/>
                </a:lnTo>
                <a:lnTo>
                  <a:pt x="0" y="150241"/>
                </a:lnTo>
                <a:lnTo>
                  <a:pt x="21463" y="150241"/>
                </a:lnTo>
                <a:lnTo>
                  <a:pt x="21463" y="84201"/>
                </a:lnTo>
                <a:lnTo>
                  <a:pt x="107759" y="84201"/>
                </a:lnTo>
                <a:lnTo>
                  <a:pt x="107759" y="150241"/>
                </a:lnTo>
                <a:lnTo>
                  <a:pt x="129222" y="150241"/>
                </a:lnTo>
                <a:lnTo>
                  <a:pt x="129222" y="84201"/>
                </a:lnTo>
                <a:lnTo>
                  <a:pt x="129222" y="65151"/>
                </a:lnTo>
                <a:lnTo>
                  <a:pt x="129222" y="381"/>
                </a:lnTo>
                <a:close/>
                <a:moveTo>
                  <a:pt x="290398" y="0"/>
                </a:moveTo>
                <a:lnTo>
                  <a:pt x="166535" y="0"/>
                </a:lnTo>
                <a:lnTo>
                  <a:pt x="166535" y="19050"/>
                </a:lnTo>
                <a:lnTo>
                  <a:pt x="217843" y="19050"/>
                </a:lnTo>
                <a:lnTo>
                  <a:pt x="217843" y="151130"/>
                </a:lnTo>
                <a:lnTo>
                  <a:pt x="238874" y="151130"/>
                </a:lnTo>
                <a:lnTo>
                  <a:pt x="238874" y="19050"/>
                </a:lnTo>
                <a:lnTo>
                  <a:pt x="290398" y="19050"/>
                </a:lnTo>
                <a:lnTo>
                  <a:pt x="290398" y="0"/>
                </a:lnTo>
                <a:close/>
              </a:path>
            </a:pathLst>
          </a:custGeom>
          <a:solidFill>
            <a:srgbClr val="58595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pic>
        <p:nvPicPr>
          <p:cNvPr id="43" name="object 53" descr=""/>
          <p:cNvPicPr/>
          <p:nvPr/>
        </p:nvPicPr>
        <p:blipFill>
          <a:blip r:embed="rId8"/>
          <a:stretch/>
        </p:blipFill>
        <p:spPr>
          <a:xfrm>
            <a:off x="2244240" y="815040"/>
            <a:ext cx="116640" cy="14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" name="object 54" descr=""/>
          <p:cNvPicPr/>
          <p:nvPr/>
        </p:nvPicPr>
        <p:blipFill>
          <a:blip r:embed="rId9"/>
          <a:stretch/>
        </p:blipFill>
        <p:spPr>
          <a:xfrm>
            <a:off x="1556640" y="1049760"/>
            <a:ext cx="155160" cy="14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5" name="object 56" descr=""/>
          <p:cNvPicPr/>
          <p:nvPr/>
        </p:nvPicPr>
        <p:blipFill>
          <a:blip r:embed="rId10"/>
          <a:stretch/>
        </p:blipFill>
        <p:spPr>
          <a:xfrm>
            <a:off x="1762920" y="1051560"/>
            <a:ext cx="118080" cy="145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" name="CustomShape 9"/>
          <p:cNvSpPr/>
          <p:nvPr/>
        </p:nvSpPr>
        <p:spPr>
          <a:xfrm>
            <a:off x="1917720" y="1051200"/>
            <a:ext cx="518040" cy="178920"/>
          </a:xfrm>
          <a:custGeom>
            <a:avLst/>
            <a:gdLst>
              <a:gd name="textAreaLeft" fmla="*/ 0 w 518040"/>
              <a:gd name="textAreaRight" fmla="*/ 522360 w 518040"/>
              <a:gd name="textAreaTop" fmla="*/ 0 h 178920"/>
              <a:gd name="textAreaBottom" fmla="*/ 183240 h 178920"/>
            </a:gdLst>
            <a:ahLst/>
            <a:cxnLst/>
            <a:rect l="textAreaLeft" t="textAreaTop" r="textAreaRight" b="textAreaBottom"/>
            <a:pathLst>
              <a:path w="522490" h="183375">
                <a:moveTo>
                  <a:pt x="104749" y="495"/>
                </a:moveTo>
                <a:lnTo>
                  <a:pt x="83718" y="495"/>
                </a:lnTo>
                <a:lnTo>
                  <a:pt x="83718" y="132080"/>
                </a:lnTo>
                <a:lnTo>
                  <a:pt x="104749" y="132080"/>
                </a:lnTo>
                <a:lnTo>
                  <a:pt x="104749" y="495"/>
                </a:lnTo>
                <a:close/>
                <a:moveTo>
                  <a:pt x="210794" y="132575"/>
                </a:moveTo>
                <a:lnTo>
                  <a:pt x="188252" y="132575"/>
                </a:lnTo>
                <a:lnTo>
                  <a:pt x="188252" y="495"/>
                </a:lnTo>
                <a:lnTo>
                  <a:pt x="167220" y="495"/>
                </a:lnTo>
                <a:lnTo>
                  <a:pt x="167220" y="132575"/>
                </a:lnTo>
                <a:lnTo>
                  <a:pt x="166789" y="132575"/>
                </a:lnTo>
                <a:lnTo>
                  <a:pt x="21247" y="132575"/>
                </a:lnTo>
                <a:lnTo>
                  <a:pt x="21247" y="495"/>
                </a:lnTo>
                <a:lnTo>
                  <a:pt x="0" y="495"/>
                </a:lnTo>
                <a:lnTo>
                  <a:pt x="0" y="132575"/>
                </a:lnTo>
                <a:lnTo>
                  <a:pt x="0" y="150355"/>
                </a:lnTo>
                <a:lnTo>
                  <a:pt x="166789" y="150355"/>
                </a:lnTo>
                <a:lnTo>
                  <a:pt x="188252" y="150355"/>
                </a:lnTo>
                <a:lnTo>
                  <a:pt x="191046" y="150355"/>
                </a:lnTo>
                <a:lnTo>
                  <a:pt x="191046" y="183375"/>
                </a:lnTo>
                <a:lnTo>
                  <a:pt x="210794" y="183375"/>
                </a:lnTo>
                <a:lnTo>
                  <a:pt x="210794" y="150355"/>
                </a:lnTo>
                <a:lnTo>
                  <a:pt x="210794" y="132575"/>
                </a:lnTo>
                <a:close/>
                <a:moveTo>
                  <a:pt x="352691" y="132080"/>
                </a:moveTo>
                <a:lnTo>
                  <a:pt x="265112" y="132080"/>
                </a:lnTo>
                <a:lnTo>
                  <a:pt x="265112" y="83820"/>
                </a:lnTo>
                <a:lnTo>
                  <a:pt x="340461" y="83820"/>
                </a:lnTo>
                <a:lnTo>
                  <a:pt x="340461" y="64770"/>
                </a:lnTo>
                <a:lnTo>
                  <a:pt x="265112" y="64770"/>
                </a:lnTo>
                <a:lnTo>
                  <a:pt x="265112" y="19050"/>
                </a:lnTo>
                <a:lnTo>
                  <a:pt x="349681" y="19050"/>
                </a:lnTo>
                <a:lnTo>
                  <a:pt x="349681" y="0"/>
                </a:lnTo>
                <a:lnTo>
                  <a:pt x="243649" y="0"/>
                </a:lnTo>
                <a:lnTo>
                  <a:pt x="243649" y="19050"/>
                </a:lnTo>
                <a:lnTo>
                  <a:pt x="243649" y="64770"/>
                </a:lnTo>
                <a:lnTo>
                  <a:pt x="243649" y="83820"/>
                </a:lnTo>
                <a:lnTo>
                  <a:pt x="243649" y="132080"/>
                </a:lnTo>
                <a:lnTo>
                  <a:pt x="243649" y="151130"/>
                </a:lnTo>
                <a:lnTo>
                  <a:pt x="352691" y="151130"/>
                </a:lnTo>
                <a:lnTo>
                  <a:pt x="352691" y="132080"/>
                </a:lnTo>
                <a:close/>
                <a:moveTo>
                  <a:pt x="522490" y="495"/>
                </a:moveTo>
                <a:lnTo>
                  <a:pt x="501027" y="495"/>
                </a:lnTo>
                <a:lnTo>
                  <a:pt x="501027" y="65265"/>
                </a:lnTo>
                <a:lnTo>
                  <a:pt x="414731" y="65265"/>
                </a:lnTo>
                <a:lnTo>
                  <a:pt x="414731" y="495"/>
                </a:lnTo>
                <a:lnTo>
                  <a:pt x="393268" y="495"/>
                </a:lnTo>
                <a:lnTo>
                  <a:pt x="393268" y="65265"/>
                </a:lnTo>
                <a:lnTo>
                  <a:pt x="393268" y="84315"/>
                </a:lnTo>
                <a:lnTo>
                  <a:pt x="393268" y="150355"/>
                </a:lnTo>
                <a:lnTo>
                  <a:pt x="414731" y="150355"/>
                </a:lnTo>
                <a:lnTo>
                  <a:pt x="414731" y="84315"/>
                </a:lnTo>
                <a:lnTo>
                  <a:pt x="501027" y="84315"/>
                </a:lnTo>
                <a:lnTo>
                  <a:pt x="501027" y="150355"/>
                </a:lnTo>
                <a:lnTo>
                  <a:pt x="522490" y="150355"/>
                </a:lnTo>
                <a:lnTo>
                  <a:pt x="522490" y="84315"/>
                </a:lnTo>
                <a:lnTo>
                  <a:pt x="522490" y="65265"/>
                </a:lnTo>
                <a:lnTo>
                  <a:pt x="522490" y="495"/>
                </a:lnTo>
                <a:close/>
              </a:path>
            </a:pathLst>
          </a:custGeom>
          <a:solidFill>
            <a:srgbClr val="58595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pic>
        <p:nvPicPr>
          <p:cNvPr id="47" name="object 59" descr=""/>
          <p:cNvPicPr/>
          <p:nvPr/>
        </p:nvPicPr>
        <p:blipFill>
          <a:blip r:embed="rId11"/>
          <a:stretch/>
        </p:blipFill>
        <p:spPr>
          <a:xfrm>
            <a:off x="2489040" y="1051560"/>
            <a:ext cx="125280" cy="145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" name="object 60" descr=""/>
          <p:cNvPicPr/>
          <p:nvPr/>
        </p:nvPicPr>
        <p:blipFill>
          <a:blip r:embed="rId12"/>
          <a:stretch/>
        </p:blipFill>
        <p:spPr>
          <a:xfrm>
            <a:off x="2659320" y="1051560"/>
            <a:ext cx="116640" cy="145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" name="object 62" descr=""/>
          <p:cNvPicPr/>
          <p:nvPr/>
        </p:nvPicPr>
        <p:blipFill>
          <a:blip r:embed="rId13"/>
          <a:stretch/>
        </p:blipFill>
        <p:spPr>
          <a:xfrm>
            <a:off x="1556640" y="1292040"/>
            <a:ext cx="138600" cy="15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" name="object 63" descr=""/>
          <p:cNvPicPr/>
          <p:nvPr/>
        </p:nvPicPr>
        <p:blipFill>
          <a:blip r:embed="rId14"/>
          <a:stretch/>
        </p:blipFill>
        <p:spPr>
          <a:xfrm>
            <a:off x="1725840" y="1292040"/>
            <a:ext cx="159840" cy="15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" name="object 64" descr=""/>
          <p:cNvPicPr/>
          <p:nvPr/>
        </p:nvPicPr>
        <p:blipFill>
          <a:blip r:embed="rId15"/>
          <a:stretch/>
        </p:blipFill>
        <p:spPr>
          <a:xfrm>
            <a:off x="1918080" y="1284480"/>
            <a:ext cx="355680" cy="183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2" name="object 65" descr=""/>
          <p:cNvPicPr/>
          <p:nvPr/>
        </p:nvPicPr>
        <p:blipFill>
          <a:blip r:embed="rId16"/>
          <a:stretch/>
        </p:blipFill>
        <p:spPr>
          <a:xfrm>
            <a:off x="2300400" y="1292040"/>
            <a:ext cx="159840" cy="151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" name="CustomShape 10"/>
          <p:cNvSpPr/>
          <p:nvPr/>
        </p:nvSpPr>
        <p:spPr>
          <a:xfrm>
            <a:off x="2494440" y="1290960"/>
            <a:ext cx="133920" cy="145440"/>
          </a:xfrm>
          <a:custGeom>
            <a:avLst/>
            <a:gdLst>
              <a:gd name="textAreaLeft" fmla="*/ 0 w 133920"/>
              <a:gd name="textAreaRight" fmla="*/ 138240 w 133920"/>
              <a:gd name="textAreaTop" fmla="*/ 0 h 145440"/>
              <a:gd name="textAreaBottom" fmla="*/ 149760 h 145440"/>
            </a:gdLst>
            <a:ahLst/>
            <a:cxnLst/>
            <a:rect l="textAreaLeft" t="textAreaTop" r="textAreaRight" b="textAreaBottom"/>
            <a:pathLst>
              <a:path w="137807" h="149860">
                <a:moveTo>
                  <a:pt x="137807" y="0"/>
                </a:moveTo>
                <a:lnTo>
                  <a:pt x="103035" y="0"/>
                </a:lnTo>
                <a:lnTo>
                  <a:pt x="103035" y="59690"/>
                </a:lnTo>
                <a:lnTo>
                  <a:pt x="34772" y="59690"/>
                </a:lnTo>
                <a:lnTo>
                  <a:pt x="34772" y="0"/>
                </a:lnTo>
                <a:lnTo>
                  <a:pt x="0" y="0"/>
                </a:lnTo>
                <a:lnTo>
                  <a:pt x="0" y="59690"/>
                </a:lnTo>
                <a:lnTo>
                  <a:pt x="0" y="88900"/>
                </a:lnTo>
                <a:lnTo>
                  <a:pt x="0" y="149860"/>
                </a:lnTo>
                <a:lnTo>
                  <a:pt x="34772" y="149860"/>
                </a:lnTo>
                <a:lnTo>
                  <a:pt x="34772" y="88900"/>
                </a:lnTo>
                <a:lnTo>
                  <a:pt x="103035" y="88900"/>
                </a:lnTo>
                <a:lnTo>
                  <a:pt x="103035" y="149860"/>
                </a:lnTo>
                <a:lnTo>
                  <a:pt x="137807" y="149860"/>
                </a:lnTo>
                <a:lnTo>
                  <a:pt x="137807" y="88900"/>
                </a:lnTo>
                <a:lnTo>
                  <a:pt x="137807" y="59690"/>
                </a:lnTo>
                <a:lnTo>
                  <a:pt x="137807" y="0"/>
                </a:lnTo>
                <a:close/>
              </a:path>
            </a:pathLst>
          </a:custGeom>
          <a:solidFill>
            <a:srgbClr val="58595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pic>
        <p:nvPicPr>
          <p:cNvPr id="54" name="object 67" descr=""/>
          <p:cNvPicPr/>
          <p:nvPr/>
        </p:nvPicPr>
        <p:blipFill>
          <a:blip r:embed="rId17"/>
          <a:stretch/>
        </p:blipFill>
        <p:spPr>
          <a:xfrm>
            <a:off x="2661840" y="1290960"/>
            <a:ext cx="165960" cy="177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" name="object 68" descr=""/>
          <p:cNvPicPr/>
          <p:nvPr/>
        </p:nvPicPr>
        <p:blipFill>
          <a:blip r:embed="rId18"/>
          <a:stretch/>
        </p:blipFill>
        <p:spPr>
          <a:xfrm>
            <a:off x="2862000" y="1290960"/>
            <a:ext cx="163800" cy="146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6" name="CustomShape 11"/>
          <p:cNvSpPr/>
          <p:nvPr/>
        </p:nvSpPr>
        <p:spPr>
          <a:xfrm>
            <a:off x="6140520" y="9593640"/>
            <a:ext cx="870120" cy="853920"/>
          </a:xfrm>
          <a:custGeom>
            <a:avLst/>
            <a:gdLst>
              <a:gd name="textAreaLeft" fmla="*/ 0 w 870120"/>
              <a:gd name="textAreaRight" fmla="*/ 874440 w 870120"/>
              <a:gd name="textAreaTop" fmla="*/ 0 h 853920"/>
              <a:gd name="textAreaBottom" fmla="*/ 858240 h 853920"/>
            </a:gdLst>
            <a:ahLst/>
            <a:cxnLst/>
            <a:rect l="textAreaLeft" t="textAreaTop" r="textAreaRight" b="textAreaBottom"/>
            <a:pathLst>
              <a:path w="2431" h="2386">
                <a:moveTo>
                  <a:pt x="397" y="0"/>
                </a:moveTo>
                <a:cubicBezTo>
                  <a:pt x="198" y="0"/>
                  <a:pt x="0" y="198"/>
                  <a:pt x="0" y="397"/>
                </a:cubicBezTo>
                <a:lnTo>
                  <a:pt x="0" y="1987"/>
                </a:lnTo>
                <a:cubicBezTo>
                  <a:pt x="0" y="2186"/>
                  <a:pt x="198" y="2385"/>
                  <a:pt x="397" y="2385"/>
                </a:cubicBezTo>
                <a:lnTo>
                  <a:pt x="2032" y="2385"/>
                </a:lnTo>
                <a:cubicBezTo>
                  <a:pt x="2231" y="2385"/>
                  <a:pt x="2430" y="2186"/>
                  <a:pt x="2430" y="1987"/>
                </a:cubicBezTo>
                <a:lnTo>
                  <a:pt x="2430" y="397"/>
                </a:lnTo>
                <a:cubicBezTo>
                  <a:pt x="2430" y="198"/>
                  <a:pt x="2231" y="0"/>
                  <a:pt x="2032" y="0"/>
                </a:cubicBezTo>
                <a:lnTo>
                  <a:pt x="397" y="0"/>
                </a:lnTo>
              </a:path>
            </a:pathLst>
          </a:custGeom>
          <a:solidFill>
            <a:srgbClr val="ffffff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57" name="CustomShape 12"/>
          <p:cNvSpPr/>
          <p:nvPr/>
        </p:nvSpPr>
        <p:spPr>
          <a:xfrm>
            <a:off x="6047640" y="7937640"/>
            <a:ext cx="810720" cy="81072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pic>
        <p:nvPicPr>
          <p:cNvPr id="58" name="object 48" descr=""/>
          <p:cNvPicPr/>
          <p:nvPr/>
        </p:nvPicPr>
        <p:blipFill>
          <a:blip r:embed="rId19"/>
          <a:stretch/>
        </p:blipFill>
        <p:spPr>
          <a:xfrm>
            <a:off x="6162120" y="8141760"/>
            <a:ext cx="596880" cy="511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" name="PlaceHolder 1"/>
          <p:cNvSpPr/>
          <p:nvPr/>
        </p:nvSpPr>
        <p:spPr>
          <a:xfrm>
            <a:off x="4606920" y="316800"/>
            <a:ext cx="2772720" cy="186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 anchor="t">
            <a:noAutofit/>
          </a:bodyPr>
          <a:p>
            <a:pPr marL="439560" indent="-427320" defTabSz="914400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1" strike="noStrike" u="none">
                <a:solidFill>
                  <a:schemeClr val="lt1"/>
                </a:solidFill>
                <a:effectLst/>
                <a:uFillTx/>
                <a:latin typeface="Calibri"/>
                <a:ea typeface="DejaVu Sans"/>
              </a:rPr>
              <a:t>     МЕРОПРИЯТИЯ </a:t>
            </a:r>
            <a:r>
              <a:rPr b="1" lang="ru-RU" sz="2700" strike="noStrike" u="none">
                <a:solidFill>
                  <a:schemeClr val="lt1"/>
                </a:solidFill>
                <a:effectLst/>
                <a:uFillTx/>
                <a:latin typeface="Calibri"/>
                <a:ea typeface="DejaVu Sans"/>
              </a:rPr>
              <a:t>НА</a:t>
            </a:r>
            <a:r>
              <a:rPr b="1" lang="ru-RU" sz="2700" spc="-6" strike="noStrike" u="none">
                <a:solidFill>
                  <a:schemeClr val="lt1"/>
                </a:solidFill>
                <a:effectLst/>
                <a:uFillTx/>
                <a:latin typeface="Calibri"/>
                <a:ea typeface="DejaVu Sans"/>
              </a:rPr>
              <a:t>  ОКТЯБРЬ</a:t>
            </a:r>
            <a:r>
              <a:rPr b="1" lang="ru-RU" sz="2700" spc="-11" strike="noStrike" u="none">
                <a:solidFill>
                  <a:schemeClr val="lt1"/>
                </a:solidFill>
                <a:effectLst/>
                <a:uFillTx/>
                <a:latin typeface="Calibri"/>
                <a:ea typeface="DejaVu Sans"/>
              </a:rPr>
              <a:t>              </a:t>
            </a:r>
            <a:r>
              <a:rPr b="1" lang="ru-RU" sz="2700" spc="-20" strike="noStrike" u="none">
                <a:solidFill>
                  <a:schemeClr val="lt1"/>
                </a:solidFill>
                <a:effectLst/>
                <a:uFillTx/>
                <a:latin typeface="Calibri"/>
                <a:ea typeface="DejaVu Sans"/>
              </a:rPr>
              <a:t>2026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object 45"/>
          <p:cNvSpPr/>
          <p:nvPr/>
        </p:nvSpPr>
        <p:spPr>
          <a:xfrm>
            <a:off x="6123240" y="8786520"/>
            <a:ext cx="91296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 defTabSz="914400">
              <a:lnSpc>
                <a:spcPts val="799"/>
              </a:lnSpc>
              <a:spcBef>
                <a:spcPts val="258"/>
              </a:spcBef>
            </a:pP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Отделение Фонда</a:t>
            </a:r>
            <a:r>
              <a:rPr b="0" lang="ru-RU" sz="800" spc="49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пенсионного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и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социального</a:t>
            </a:r>
            <a:r>
              <a:rPr b="0" lang="ru-RU" sz="800" spc="49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страхования</a:t>
            </a:r>
            <a:r>
              <a:rPr b="0" lang="ru-RU" sz="800" spc="9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2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РФ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по</a:t>
            </a:r>
            <a:r>
              <a:rPr b="0" lang="ru-RU" sz="800" spc="43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2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Тамбовской</a:t>
            </a:r>
            <a:r>
              <a:rPr b="0" lang="ru-RU" sz="800" spc="49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области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object 44"/>
          <p:cNvSpPr/>
          <p:nvPr/>
        </p:nvSpPr>
        <p:spPr>
          <a:xfrm>
            <a:off x="3819240" y="7277400"/>
            <a:ext cx="3292920" cy="83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8680" algn="r" defTabSz="91440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Время</a:t>
            </a:r>
            <a:r>
              <a:rPr b="1" lang="ru-RU" sz="1600" spc="-65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работы: понедельник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четверг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08:30</a:t>
            </a:r>
            <a:r>
              <a:rPr b="1" lang="ru-RU" sz="1600" spc="-6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 17:30</a:t>
            </a:r>
            <a:r>
              <a:rPr b="1" lang="ru-RU" sz="1600" spc="-14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пятница 08:30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16:30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object 43"/>
          <p:cNvSpPr/>
          <p:nvPr/>
        </p:nvSpPr>
        <p:spPr>
          <a:xfrm>
            <a:off x="628920" y="8318520"/>
            <a:ext cx="5109480" cy="219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ПРИХОДИТЕ, 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МЫ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ВАС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ЖДЕМ!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Наши</a:t>
            </a:r>
            <a:r>
              <a:rPr b="0" lang="ru-RU" sz="1300" spc="-34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13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контакты: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Адрес:  393520, Тамбовская область, р. п. Ржакса, ул. Первомайская, 2А</a:t>
            </a:r>
            <a:br>
              <a:rPr sz="1300"/>
            </a:b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Контактный номер: 8 (47555) 2-51-57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Проскурякова З.А.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3" name="Рисунок 7" descr=""/>
          <p:cNvPicPr/>
          <p:nvPr/>
        </p:nvPicPr>
        <p:blipFill>
          <a:blip r:embed="rId20"/>
          <a:stretch/>
        </p:blipFill>
        <p:spPr>
          <a:xfrm>
            <a:off x="6195960" y="9636840"/>
            <a:ext cx="767160" cy="76716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64" name="Таблица 39"/>
          <p:cNvGraphicFramePr/>
          <p:nvPr/>
        </p:nvGraphicFramePr>
        <p:xfrm>
          <a:off x="263880" y="2051640"/>
          <a:ext cx="7029720" cy="5201280"/>
        </p:xfrm>
        <a:graphic>
          <a:graphicData uri="http://schemas.openxmlformats.org/drawingml/2006/table">
            <a:tbl>
              <a:tblPr/>
              <a:tblGrid>
                <a:gridCol w="792720"/>
                <a:gridCol w="5189400"/>
                <a:gridCol w="1047960"/>
              </a:tblGrid>
              <a:tr h="5191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Дата 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                            Мероприятие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Время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начала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44964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6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01.10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Онлайн-лекция РО «Знание» на тему: «1 октября — наш день: говорим о главном для пожилых людей»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10:</a:t>
                      </a:r>
                      <a:r>
                        <a:rPr b="0" lang="ru-RU" sz="1600" spc="-26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00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55584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6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01.10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Встреча, посвященная Дню пожилого человека: «Тепло сердец»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14:00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5979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6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05.10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Мероприятие, посвященное Дню учителя: «Школа жизни»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14:</a:t>
                      </a:r>
                      <a:r>
                        <a:rPr b="0" lang="ru-RU" sz="1600" spc="-26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00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50868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6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15.10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Консультирование по пенсионным и социальным вопросам с участием представителя регионального отделения партии «Единая Россия»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11:</a:t>
                      </a:r>
                      <a:r>
                        <a:rPr b="0" lang="ru-RU" sz="1600" spc="-26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00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5979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6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22.10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Просмотр видеофильма Российского географического общества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13:</a:t>
                      </a:r>
                      <a:r>
                        <a:rPr b="0" lang="ru-RU" sz="1600" spc="-26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00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4683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6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22.10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Мастер-класс «Белый журавлик-символ мира», посвященный празднику белых журавлей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14:00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56592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6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28.10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Урок цифровой грамотности: «Создание цифрового документа в национальном мессенджере МАХ»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6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13:3</a:t>
                      </a:r>
                      <a:r>
                        <a:rPr b="0" lang="ru-RU" sz="1600" spc="-26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</TotalTime>
  <Application>LibreOffice/25.2.7.2$Windows_x86 LibreOffice_project/5cbfd1ab6520636bb5f7b99185aa69bd7456825d</Application>
  <AppVersion>15.0000</AppVersion>
  <Words>156</Words>
  <Paragraphs>36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ru-RU</dc:language>
  <cp:lastModifiedBy/>
  <cp:lastPrinted>2026-06-30T09:24:28Z</cp:lastPrinted>
  <dcterms:modified xsi:type="dcterms:W3CDTF">2026-09-28T11:17:22Z</dcterms:modified>
  <cp:revision>28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Произвольный</vt:lpwstr>
  </property>
  <property fmtid="{D5CDD505-2E9C-101B-9397-08002B2CF9AE}" pid="3" name="Slides">
    <vt:i4>1</vt:i4>
  </property>
</Properties>
</file>