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_rels/slide1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7556500" cy="106934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67360" y="3314880"/>
            <a:ext cx="642312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7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2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A42B12F-548B-4D73-8989-5FD3B679C9FA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1200" cy="1117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7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dt" idx="5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sldNum" idx="6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F4A719F-5E67-43A5-94E6-92C705BC401C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1200" cy="1117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7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284280" cy="921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3894840" y="2459520"/>
            <a:ext cx="3284280" cy="921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dt" idx="8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6"/>
          <p:cNvSpPr>
            <a:spLocks noGrp="1"/>
          </p:cNvSpPr>
          <p:nvPr>
            <p:ph type="sldNum" idx="9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418B00A-754B-4086-A9BD-F03C3D945CDB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1200" cy="1117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7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dt" idx="11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sldNum" idx="12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F32F55F-252C-439E-B848-A80BC5DCC86C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dt" idx="14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sldNum" idx="15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24B7039-FD2C-4BE2-A1AF-79D56DACF0EE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ject 33" descr=""/>
          <p:cNvPicPr/>
          <p:nvPr/>
        </p:nvPicPr>
        <p:blipFill>
          <a:blip r:embed="rId1"/>
          <a:stretch/>
        </p:blipFill>
        <p:spPr>
          <a:xfrm>
            <a:off x="4140000" y="108000"/>
            <a:ext cx="3306600" cy="1471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" name="object 35"/>
          <p:cNvSpPr/>
          <p:nvPr/>
        </p:nvSpPr>
        <p:spPr>
          <a:xfrm>
            <a:off x="28080" y="7112880"/>
            <a:ext cx="7340400" cy="3578400"/>
          </a:xfrm>
          <a:custGeom>
            <a:avLst/>
            <a:gdLst>
              <a:gd name="textAreaLeft" fmla="*/ 0 w 7340400"/>
              <a:gd name="textAreaRight" fmla="*/ 7345800 w 7340400"/>
              <a:gd name="textAreaTop" fmla="*/ 0 h 3578400"/>
              <a:gd name="textAreaBottom" fmla="*/ 3583800 h 357840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24" name="Группа 1"/>
          <p:cNvGrpSpPr/>
          <p:nvPr/>
        </p:nvGrpSpPr>
        <p:grpSpPr>
          <a:xfrm>
            <a:off x="644400" y="8176320"/>
            <a:ext cx="1142640" cy="127440"/>
            <a:chOff x="644400" y="8176320"/>
            <a:chExt cx="1142640" cy="127440"/>
          </a:xfrm>
        </p:grpSpPr>
        <p:pic>
          <p:nvPicPr>
            <p:cNvPr id="25" name="object 36" descr=""/>
            <p:cNvPicPr/>
            <p:nvPr/>
          </p:nvPicPr>
          <p:blipFill>
            <a:blip r:embed="rId2"/>
            <a:stretch/>
          </p:blipFill>
          <p:spPr>
            <a:xfrm>
              <a:off x="644400" y="8176320"/>
              <a:ext cx="97920" cy="1274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6" name="object 37"/>
            <p:cNvSpPr/>
            <p:nvPr/>
          </p:nvSpPr>
          <p:spPr>
            <a:xfrm>
              <a:off x="771480" y="8178120"/>
              <a:ext cx="89280" cy="124200"/>
            </a:xfrm>
            <a:custGeom>
              <a:avLst/>
              <a:gdLst>
                <a:gd name="textAreaLeft" fmla="*/ 0 w 89280"/>
                <a:gd name="textAreaRight" fmla="*/ 94680 w 89280"/>
                <a:gd name="textAreaTop" fmla="*/ 0 h 124200"/>
                <a:gd name="textAreaBottom" fmla="*/ 129600 h 12420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27" name="object 38" descr=""/>
            <p:cNvPicPr/>
            <p:nvPr/>
          </p:nvPicPr>
          <p:blipFill>
            <a:blip r:embed="rId3"/>
            <a:stretch/>
          </p:blipFill>
          <p:spPr>
            <a:xfrm>
              <a:off x="888840" y="8176320"/>
              <a:ext cx="286920" cy="1274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8" name="object 39" descr=""/>
            <p:cNvPicPr/>
            <p:nvPr/>
          </p:nvPicPr>
          <p:blipFill>
            <a:blip r:embed="rId4"/>
            <a:stretch/>
          </p:blipFill>
          <p:spPr>
            <a:xfrm>
              <a:off x="1201680" y="8176320"/>
              <a:ext cx="313920" cy="1274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9" name="object 40" descr=""/>
            <p:cNvPicPr/>
            <p:nvPr/>
          </p:nvPicPr>
          <p:blipFill>
            <a:blip r:embed="rId5"/>
            <a:stretch/>
          </p:blipFill>
          <p:spPr>
            <a:xfrm>
              <a:off x="1545480" y="8178120"/>
              <a:ext cx="104760" cy="1238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0" name="object 41" descr=""/>
            <p:cNvPicPr/>
            <p:nvPr/>
          </p:nvPicPr>
          <p:blipFill>
            <a:blip r:embed="rId6"/>
            <a:stretch/>
          </p:blipFill>
          <p:spPr>
            <a:xfrm>
              <a:off x="1679400" y="8178120"/>
              <a:ext cx="107640" cy="12564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31" name="object 43"/>
          <p:cNvSpPr/>
          <p:nvPr/>
        </p:nvSpPr>
        <p:spPr>
          <a:xfrm>
            <a:off x="405360" y="8415720"/>
            <a:ext cx="5353920" cy="220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 anchor="t">
            <a:spAutoFit/>
          </a:bodyPr>
          <a:p>
            <a:pPr marL="12600" defTabSz="914400">
              <a:lnSpc>
                <a:spcPct val="75000"/>
              </a:lnSpc>
              <a:spcBef>
                <a:spcPts val="1375"/>
              </a:spcBef>
            </a:pP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ПРИХОДИТЕ, </a:t>
            </a: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МЫ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ВАС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ЖДЕМ!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Наши</a:t>
            </a:r>
            <a:r>
              <a:rPr b="0" lang="ru-RU" sz="1300" spc="-34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13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контакты: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Адрес: 393600, Тамбовская область, р. п. Токаревка, 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ул. Маяковского, 1В</a:t>
            </a:r>
            <a:r>
              <a:rPr b="0" lang="ru-RU" sz="13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br>
              <a:rPr sz="1300"/>
            </a:b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Контактный номер: 8 (47557) 2-54-75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Терехова Е.А.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object 45"/>
          <p:cNvSpPr/>
          <p:nvPr/>
        </p:nvSpPr>
        <p:spPr>
          <a:xfrm>
            <a:off x="6123240" y="8786520"/>
            <a:ext cx="912240" cy="6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spAutoFit/>
          </a:bodyPr>
          <a:p>
            <a:pPr marL="12600" defTabSz="914400">
              <a:lnSpc>
                <a:spcPts val="799"/>
              </a:lnSpc>
              <a:spcBef>
                <a:spcPts val="258"/>
              </a:spcBef>
            </a:pP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Отделение Фонда</a:t>
            </a:r>
            <a:r>
              <a:rPr b="0" lang="ru-RU" sz="800" spc="499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пенсионного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и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социального</a:t>
            </a:r>
            <a:r>
              <a:rPr b="0" lang="ru-RU" sz="800" spc="499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страхования</a:t>
            </a:r>
            <a:r>
              <a:rPr b="0" lang="ru-RU" sz="800" spc="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2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РФ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по</a:t>
            </a:r>
            <a:r>
              <a:rPr b="0" lang="ru-RU" sz="800" spc="45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2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Тамбовской</a:t>
            </a:r>
            <a:r>
              <a:rPr b="0" lang="ru-RU" sz="800" spc="499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области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33" name="Группа 103"/>
          <p:cNvGrpSpPr/>
          <p:nvPr/>
        </p:nvGrpSpPr>
        <p:grpSpPr>
          <a:xfrm>
            <a:off x="512280" y="489240"/>
            <a:ext cx="2512440" cy="977760"/>
            <a:chOff x="512280" y="489240"/>
            <a:chExt cx="2512440" cy="977760"/>
          </a:xfrm>
        </p:grpSpPr>
        <p:pic>
          <p:nvPicPr>
            <p:cNvPr id="34" name="object 49" descr=""/>
            <p:cNvPicPr/>
            <p:nvPr/>
          </p:nvPicPr>
          <p:blipFill>
            <a:blip r:embed="rId7"/>
            <a:stretch/>
          </p:blipFill>
          <p:spPr>
            <a:xfrm>
              <a:off x="512280" y="489240"/>
              <a:ext cx="834120" cy="9518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5" name="object 50"/>
            <p:cNvSpPr/>
            <p:nvPr/>
          </p:nvSpPr>
          <p:spPr>
            <a:xfrm>
              <a:off x="1577160" y="814680"/>
              <a:ext cx="289800" cy="180000"/>
            </a:xfrm>
            <a:custGeom>
              <a:avLst/>
              <a:gdLst>
                <a:gd name="textAreaLeft" fmla="*/ 0 w 289800"/>
                <a:gd name="textAreaRight" fmla="*/ 295200 w 289800"/>
                <a:gd name="textAreaTop" fmla="*/ 0 h 180000"/>
                <a:gd name="textAreaBottom" fmla="*/ 185400 h 18000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36" name="object 51"/>
            <p:cNvGrpSpPr/>
            <p:nvPr/>
          </p:nvGrpSpPr>
          <p:grpSpPr>
            <a:xfrm>
              <a:off x="1917720" y="814680"/>
              <a:ext cx="442440" cy="145800"/>
              <a:chOff x="1917720" y="814680"/>
              <a:chExt cx="442440" cy="145800"/>
            </a:xfrm>
          </p:grpSpPr>
          <p:sp>
            <p:nvSpPr>
              <p:cNvPr id="37" name="object 52"/>
              <p:cNvSpPr/>
              <p:nvPr/>
            </p:nvSpPr>
            <p:spPr>
              <a:xfrm>
                <a:off x="1917720" y="814680"/>
                <a:ext cx="285480" cy="145800"/>
              </a:xfrm>
              <a:custGeom>
                <a:avLst/>
                <a:gdLst>
                  <a:gd name="textAreaLeft" fmla="*/ 0 w 285480"/>
                  <a:gd name="textAreaRight" fmla="*/ 290880 w 285480"/>
                  <a:gd name="textAreaTop" fmla="*/ 0 h 145800"/>
                  <a:gd name="textAreaBottom" fmla="*/ 151200 h 14580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38" name="object 53" descr=""/>
              <p:cNvPicPr/>
              <p:nvPr/>
            </p:nvPicPr>
            <p:blipFill>
              <a:blip r:embed="rId8"/>
              <a:stretch/>
            </p:blipFill>
            <p:spPr>
              <a:xfrm>
                <a:off x="2244240" y="815040"/>
                <a:ext cx="115920" cy="14472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39" name="object 54" descr=""/>
            <p:cNvPicPr/>
            <p:nvPr/>
          </p:nvPicPr>
          <p:blipFill>
            <a:blip r:embed="rId9"/>
            <a:stretch/>
          </p:blipFill>
          <p:spPr>
            <a:xfrm>
              <a:off x="1556640" y="1049760"/>
              <a:ext cx="154440" cy="14832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40" name="object 55"/>
            <p:cNvGrpSpPr/>
            <p:nvPr/>
          </p:nvGrpSpPr>
          <p:grpSpPr>
            <a:xfrm>
              <a:off x="1762920" y="1051200"/>
              <a:ext cx="672120" cy="178200"/>
              <a:chOff x="1762920" y="1051200"/>
              <a:chExt cx="672120" cy="178200"/>
            </a:xfrm>
          </p:grpSpPr>
          <p:pic>
            <p:nvPicPr>
              <p:cNvPr id="41" name="object 56" descr=""/>
              <p:cNvPicPr/>
              <p:nvPr/>
            </p:nvPicPr>
            <p:blipFill>
              <a:blip r:embed="rId10"/>
              <a:stretch/>
            </p:blipFill>
            <p:spPr>
              <a:xfrm>
                <a:off x="1762920" y="1051560"/>
                <a:ext cx="117360" cy="1447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42" name="object 57"/>
              <p:cNvSpPr/>
              <p:nvPr/>
            </p:nvSpPr>
            <p:spPr>
              <a:xfrm>
                <a:off x="1917720" y="1051200"/>
                <a:ext cx="517320" cy="178200"/>
              </a:xfrm>
              <a:custGeom>
                <a:avLst/>
                <a:gdLst>
                  <a:gd name="textAreaLeft" fmla="*/ 0 w 517320"/>
                  <a:gd name="textAreaRight" fmla="*/ 522720 w 517320"/>
                  <a:gd name="textAreaTop" fmla="*/ 0 h 178200"/>
                  <a:gd name="textAreaBottom" fmla="*/ 183600 h 17820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43" name="object 58"/>
            <p:cNvGrpSpPr/>
            <p:nvPr/>
          </p:nvGrpSpPr>
          <p:grpSpPr>
            <a:xfrm>
              <a:off x="2489040" y="1051560"/>
              <a:ext cx="285480" cy="144720"/>
              <a:chOff x="2489040" y="1051560"/>
              <a:chExt cx="285480" cy="144720"/>
            </a:xfrm>
          </p:grpSpPr>
          <p:pic>
            <p:nvPicPr>
              <p:cNvPr id="44" name="object 59" descr=""/>
              <p:cNvPicPr/>
              <p:nvPr/>
            </p:nvPicPr>
            <p:blipFill>
              <a:blip r:embed="rId11"/>
              <a:stretch/>
            </p:blipFill>
            <p:spPr>
              <a:xfrm>
                <a:off x="2489040" y="1051560"/>
                <a:ext cx="124560" cy="1447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45" name="object 60" descr=""/>
              <p:cNvPicPr/>
              <p:nvPr/>
            </p:nvPicPr>
            <p:blipFill>
              <a:blip r:embed="rId12"/>
              <a:stretch/>
            </p:blipFill>
            <p:spPr>
              <a:xfrm>
                <a:off x="2658960" y="1051560"/>
                <a:ext cx="115560" cy="14472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grpSp>
          <p:nvGrpSpPr>
            <p:cNvPr id="46" name="object 61"/>
            <p:cNvGrpSpPr/>
            <p:nvPr/>
          </p:nvGrpSpPr>
          <p:grpSpPr>
            <a:xfrm>
              <a:off x="1556640" y="1284480"/>
              <a:ext cx="1468080" cy="182520"/>
              <a:chOff x="1556640" y="1284480"/>
              <a:chExt cx="1468080" cy="182520"/>
            </a:xfrm>
          </p:grpSpPr>
          <p:pic>
            <p:nvPicPr>
              <p:cNvPr id="47" name="object 62" descr=""/>
              <p:cNvPicPr/>
              <p:nvPr/>
            </p:nvPicPr>
            <p:blipFill>
              <a:blip r:embed="rId13"/>
              <a:stretch/>
            </p:blipFill>
            <p:spPr>
              <a:xfrm>
                <a:off x="1556640" y="1292040"/>
                <a:ext cx="137880" cy="1501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48" name="object 63" descr=""/>
              <p:cNvPicPr/>
              <p:nvPr/>
            </p:nvPicPr>
            <p:blipFill>
              <a:blip r:embed="rId14"/>
              <a:stretch/>
            </p:blipFill>
            <p:spPr>
              <a:xfrm>
                <a:off x="1725840" y="1292040"/>
                <a:ext cx="159120" cy="1501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49" name="object 64" descr=""/>
              <p:cNvPicPr/>
              <p:nvPr/>
            </p:nvPicPr>
            <p:blipFill>
              <a:blip r:embed="rId15"/>
              <a:stretch/>
            </p:blipFill>
            <p:spPr>
              <a:xfrm>
                <a:off x="1917720" y="1284480"/>
                <a:ext cx="354960" cy="1825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0" name="object 65" descr=""/>
              <p:cNvPicPr/>
              <p:nvPr/>
            </p:nvPicPr>
            <p:blipFill>
              <a:blip r:embed="rId16"/>
              <a:stretch/>
            </p:blipFill>
            <p:spPr>
              <a:xfrm>
                <a:off x="2300040" y="1292040"/>
                <a:ext cx="159120" cy="1501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51" name="object 66"/>
              <p:cNvSpPr/>
              <p:nvPr/>
            </p:nvSpPr>
            <p:spPr>
              <a:xfrm>
                <a:off x="2494080" y="1290960"/>
                <a:ext cx="133200" cy="144360"/>
              </a:xfrm>
              <a:custGeom>
                <a:avLst/>
                <a:gdLst>
                  <a:gd name="textAreaLeft" fmla="*/ 0 w 133200"/>
                  <a:gd name="textAreaRight" fmla="*/ 138600 w 133200"/>
                  <a:gd name="textAreaTop" fmla="*/ 0 h 144360"/>
                  <a:gd name="textAreaBottom" fmla="*/ 149760 h 14436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52" name="object 67" descr=""/>
              <p:cNvPicPr/>
              <p:nvPr/>
            </p:nvPicPr>
            <p:blipFill>
              <a:blip r:embed="rId17"/>
              <a:stretch/>
            </p:blipFill>
            <p:spPr>
              <a:xfrm>
                <a:off x="2661480" y="1290960"/>
                <a:ext cx="164880" cy="1760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3" name="object 68" descr=""/>
              <p:cNvPicPr/>
              <p:nvPr/>
            </p:nvPicPr>
            <p:blipFill>
              <a:blip r:embed="rId18"/>
              <a:stretch/>
            </p:blipFill>
            <p:spPr>
              <a:xfrm>
                <a:off x="2861640" y="1290960"/>
                <a:ext cx="163080" cy="14472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  <p:sp>
        <p:nvSpPr>
          <p:cNvPr id="54" name="Прямоугольник: скругленные углы 2"/>
          <p:cNvSpPr/>
          <p:nvPr/>
        </p:nvSpPr>
        <p:spPr>
          <a:xfrm>
            <a:off x="6140520" y="9593640"/>
            <a:ext cx="869400" cy="85320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5" name="Овал 3"/>
          <p:cNvSpPr/>
          <p:nvPr/>
        </p:nvSpPr>
        <p:spPr>
          <a:xfrm>
            <a:off x="6047640" y="8005320"/>
            <a:ext cx="810000" cy="81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56" name="object 48" descr=""/>
          <p:cNvPicPr/>
          <p:nvPr/>
        </p:nvPicPr>
        <p:blipFill>
          <a:blip r:embed="rId19"/>
          <a:stretch/>
        </p:blipFill>
        <p:spPr>
          <a:xfrm>
            <a:off x="6162120" y="8318520"/>
            <a:ext cx="596160" cy="51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7" name="Рисунок 7" descr=""/>
          <p:cNvPicPr/>
          <p:nvPr/>
        </p:nvPicPr>
        <p:blipFill>
          <a:blip r:embed="rId20"/>
          <a:stretch/>
        </p:blipFill>
        <p:spPr>
          <a:xfrm>
            <a:off x="6183720" y="9615240"/>
            <a:ext cx="810000" cy="81000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58" name="Таблица 40"/>
          <p:cNvGraphicFramePr/>
          <p:nvPr/>
        </p:nvGraphicFramePr>
        <p:xfrm>
          <a:off x="180000" y="1863000"/>
          <a:ext cx="7131960" cy="5572440"/>
        </p:xfrm>
        <a:graphic>
          <a:graphicData uri="http://schemas.openxmlformats.org/drawingml/2006/table">
            <a:tbl>
              <a:tblPr/>
              <a:tblGrid>
                <a:gridCol w="898200"/>
                <a:gridCol w="5369400"/>
                <a:gridCol w="864360"/>
              </a:tblGrid>
              <a:tr h="59796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Times New Roman"/>
                        </a:rPr>
                        <a:t>Дата 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Times New Roman"/>
                        </a:rPr>
                        <a:t>Мероприятие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Times New Roman"/>
                        </a:rPr>
                        <a:t>Время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Times New Roman"/>
                        </a:rPr>
                        <a:t>начала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</a:tr>
              <a:tr h="56988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20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01</a:t>
                      </a:r>
                      <a:r>
                        <a:rPr b="1" lang="ru-RU" sz="20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.10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0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РГО «Знание» « 1 октября -наш день: говорим о главном для пожилых людей»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0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10:00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40932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2000" spc="-11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01</a:t>
                      </a:r>
                      <a:r>
                        <a:rPr b="1" lang="ru-RU" sz="2000" spc="-11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.10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83000"/>
                        </a:lnSpc>
                        <a:spcBef>
                          <a:spcPts val="26"/>
                        </a:spcBef>
                        <a:spcAft>
                          <a:spcPts val="26"/>
                        </a:spcAft>
                        <a:tabLst>
                          <a:tab algn="l" pos="0"/>
                          <a:tab algn="l" pos="449280"/>
                          <a:tab algn="l" pos="898560"/>
                          <a:tab algn="l" pos="1347840"/>
                          <a:tab algn="l" pos="1797120"/>
                          <a:tab algn="l" pos="2246400"/>
                          <a:tab algn="l" pos="2695680"/>
                          <a:tab algn="l" pos="3144960"/>
                          <a:tab algn="l" pos="3594240"/>
                          <a:tab algn="l" pos="4043520"/>
                          <a:tab algn="l" pos="4492800"/>
                          <a:tab algn="l" pos="4941720"/>
                          <a:tab algn="l" pos="5391000"/>
                          <a:tab algn="l" pos="5840280"/>
                          <a:tab algn="l" pos="6289560"/>
                          <a:tab algn="l" pos="6738840"/>
                          <a:tab algn="l" pos="7188120"/>
                          <a:tab algn="l" pos="7637400"/>
                          <a:tab algn="l" pos="8086680"/>
                          <a:tab algn="l" pos="8535960"/>
                          <a:tab algn="l" pos="8985240"/>
                          <a:tab algn="l" pos="9434520"/>
                          <a:tab algn="l" pos="9883800"/>
                          <a:tab algn="l" pos="10333080"/>
                          <a:tab algn="l" pos="10782360"/>
                        </a:tabLst>
                      </a:pPr>
                      <a:r>
                        <a:rPr b="0" lang="ru-RU" sz="20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DejaVu Sans"/>
                        </a:rPr>
                        <a:t>Мероприятие, посвященное Дню пожилых людей, «Годам вашим-низкий поклон»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20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13:0</a:t>
                      </a:r>
                      <a:r>
                        <a:rPr b="0" lang="ru-RU" sz="2000" spc="-26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46584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20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05</a:t>
                      </a:r>
                      <a:r>
                        <a:rPr b="1" lang="ru-RU" sz="20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.10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83000"/>
                        </a:lnSpc>
                        <a:spcBef>
                          <a:spcPts val="26"/>
                        </a:spcBef>
                        <a:spcAft>
                          <a:spcPts val="26"/>
                        </a:spcAft>
                        <a:tabLst>
                          <a:tab algn="l" pos="0"/>
                          <a:tab algn="l" pos="449280"/>
                          <a:tab algn="l" pos="898560"/>
                          <a:tab algn="l" pos="1347840"/>
                          <a:tab algn="l" pos="1797120"/>
                          <a:tab algn="l" pos="2246400"/>
                          <a:tab algn="l" pos="2695680"/>
                          <a:tab algn="l" pos="3144960"/>
                          <a:tab algn="l" pos="3594240"/>
                          <a:tab algn="l" pos="4043520"/>
                          <a:tab algn="l" pos="4492800"/>
                          <a:tab algn="l" pos="4941720"/>
                          <a:tab algn="l" pos="5391000"/>
                          <a:tab algn="l" pos="5840280"/>
                          <a:tab algn="l" pos="6289560"/>
                          <a:tab algn="l" pos="6738840"/>
                          <a:tab algn="l" pos="7188120"/>
                          <a:tab algn="l" pos="7637400"/>
                          <a:tab algn="l" pos="8086680"/>
                          <a:tab algn="l" pos="8535960"/>
                          <a:tab algn="l" pos="8985240"/>
                          <a:tab algn="l" pos="9434520"/>
                          <a:tab algn="l" pos="9883800"/>
                          <a:tab algn="l" pos="10333080"/>
                          <a:tab algn="l" pos="10782360"/>
                        </a:tabLst>
                      </a:pPr>
                      <a:r>
                        <a:rPr b="0" lang="ru-RU" sz="20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DejaVu Sans"/>
                        </a:rPr>
                        <a:t>Мероприятие, посвященное Дню учителя «Урок длиною в жизнь»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0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14:00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56808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2000" spc="-11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13</a:t>
                      </a:r>
                      <a:r>
                        <a:rPr b="1" lang="ru-RU" sz="2000" spc="-11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.10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69000"/>
                        </a:lnSpc>
                        <a:spcBef>
                          <a:spcPts val="26"/>
                        </a:spcBef>
                        <a:spcAft>
                          <a:spcPts val="26"/>
                        </a:spcAft>
                        <a:tabLst>
                          <a:tab algn="l" pos="0"/>
                          <a:tab algn="l" pos="723960"/>
                          <a:tab algn="l" pos="1447920"/>
                          <a:tab algn="l" pos="2171880"/>
                          <a:tab algn="l" pos="2895480"/>
                          <a:tab algn="l" pos="3619440"/>
                          <a:tab algn="l" pos="4343400"/>
                          <a:tab algn="l" pos="5067360"/>
                          <a:tab algn="l" pos="5791320"/>
                          <a:tab algn="l" pos="6515280"/>
                          <a:tab algn="l" pos="6738840"/>
                          <a:tab algn="l" pos="7188120"/>
                          <a:tab algn="l" pos="7637400"/>
                          <a:tab algn="l" pos="8086680"/>
                          <a:tab algn="l" pos="8535960"/>
                          <a:tab algn="l" pos="8985240"/>
                          <a:tab algn="l" pos="9434520"/>
                          <a:tab algn="l" pos="9883800"/>
                          <a:tab algn="l" pos="10333080"/>
                          <a:tab algn="l" pos="10782360"/>
                        </a:tabLst>
                      </a:pPr>
                      <a:r>
                        <a:rPr b="0" lang="ru-RU" sz="20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Segoe UI"/>
                        </a:rPr>
                        <a:t>Семинар во финансовой и цифровой грамотности: «Национальный мессенджер МАХ: преимущества и возможности»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20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10:00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837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20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20</a:t>
                      </a:r>
                      <a:r>
                        <a:rPr b="1" lang="ru-RU" sz="20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.10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Мероприятие, посвященное Дню отца «Отцовское сердце»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0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14:00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26604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2000" spc="-11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26.10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69000"/>
                        </a:lnSpc>
                        <a:spcBef>
                          <a:spcPts val="26"/>
                        </a:spcBef>
                        <a:spcAft>
                          <a:spcPts val="26"/>
                        </a:spcAft>
                        <a:tabLst>
                          <a:tab algn="l" pos="0"/>
                          <a:tab algn="l" pos="723960"/>
                          <a:tab algn="l" pos="1447920"/>
                          <a:tab algn="l" pos="2171880"/>
                          <a:tab algn="l" pos="2895480"/>
                          <a:tab algn="l" pos="3619440"/>
                          <a:tab algn="l" pos="4343400"/>
                          <a:tab algn="l" pos="5067360"/>
                          <a:tab algn="l" pos="5791320"/>
                          <a:tab algn="l" pos="6515280"/>
                          <a:tab algn="l" pos="6738840"/>
                          <a:tab algn="l" pos="7188120"/>
                          <a:tab algn="l" pos="7637400"/>
                          <a:tab algn="l" pos="8086680"/>
                          <a:tab algn="l" pos="8535960"/>
                          <a:tab algn="l" pos="8985240"/>
                          <a:tab algn="l" pos="9434520"/>
                          <a:tab algn="l" pos="9883800"/>
                          <a:tab algn="l" pos="10333080"/>
                          <a:tab algn="l" pos="10782360"/>
                        </a:tabLst>
                      </a:pPr>
                      <a:r>
                        <a:rPr b="0" lang="ru-RU" sz="20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Segoe UI"/>
                        </a:rPr>
                        <a:t>Просмотр фильма Русского географического общества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20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10:0</a:t>
                      </a:r>
                      <a:r>
                        <a:rPr b="0" lang="ru-RU" sz="2000" spc="-26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43092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20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29</a:t>
                      </a:r>
                      <a:r>
                        <a:rPr b="1" lang="ru-RU" sz="20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.10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69000"/>
                        </a:lnSpc>
                        <a:spcBef>
                          <a:spcPts val="26"/>
                        </a:spcBef>
                        <a:spcAft>
                          <a:spcPts val="26"/>
                        </a:spcAft>
                        <a:tabLst>
                          <a:tab algn="l" pos="0"/>
                          <a:tab algn="l" pos="723960"/>
                          <a:tab algn="l" pos="1447920"/>
                          <a:tab algn="l" pos="2171880"/>
                          <a:tab algn="l" pos="2895480"/>
                          <a:tab algn="l" pos="3619440"/>
                          <a:tab algn="l" pos="4343400"/>
                          <a:tab algn="l" pos="5067360"/>
                          <a:tab algn="l" pos="5791320"/>
                          <a:tab algn="l" pos="6515280"/>
                          <a:tab algn="l" pos="6738840"/>
                          <a:tab algn="l" pos="7188120"/>
                          <a:tab algn="l" pos="7637400"/>
                          <a:tab algn="l" pos="8086680"/>
                          <a:tab algn="l" pos="8535960"/>
                          <a:tab algn="l" pos="8985240"/>
                          <a:tab algn="l" pos="9434520"/>
                          <a:tab algn="l" pos="9883800"/>
                          <a:tab algn="l" pos="10333080"/>
                          <a:tab algn="l" pos="10782360"/>
                        </a:tabLst>
                      </a:pPr>
                      <a:r>
                        <a:rPr b="0" lang="ru-RU" sz="20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Segoe UI"/>
                        </a:rPr>
                        <a:t>Консультирование по пенсионно-социальным вопросам.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0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10:00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320000" y="316800"/>
            <a:ext cx="2814120" cy="1483920"/>
          </a:xfrm>
          <a:prstGeom prst="rect">
            <a:avLst/>
          </a:prstGeom>
          <a:noFill/>
          <a:ln w="0">
            <a:noFill/>
          </a:ln>
        </p:spPr>
        <p:txBody>
          <a:bodyPr lIns="0" rIns="0" tIns="81360" bIns="0" anchor="t">
            <a:spAutoFit/>
          </a:bodyPr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ru-RU" sz="2700" spc="-11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МЕРОПРИЯТИЯ </a:t>
            </a:r>
            <a:br>
              <a:rPr sz="2700"/>
            </a:br>
            <a:r>
              <a:rPr b="1" lang="ru-RU" sz="27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НА</a:t>
            </a:r>
            <a:r>
              <a:rPr b="1" lang="ru-RU" sz="2700" spc="-6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 ОКТЯБРЬ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algn="l" pos="0"/>
              </a:tabLst>
            </a:pPr>
            <a:r>
              <a:rPr b="1" lang="ru-RU" sz="2700" spc="-2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2026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object 44"/>
          <p:cNvSpPr/>
          <p:nvPr/>
        </p:nvSpPr>
        <p:spPr>
          <a:xfrm>
            <a:off x="4140000" y="7489080"/>
            <a:ext cx="3292200" cy="83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indent="1948680" algn="r" defTabSz="91440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Время</a:t>
            </a:r>
            <a:r>
              <a:rPr b="1" lang="ru-RU" sz="1600" spc="-65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работы: понедельник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четверг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08:30</a:t>
            </a:r>
            <a:r>
              <a:rPr b="1" lang="ru-RU" sz="1600" spc="-6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– 17:30</a:t>
            </a:r>
            <a:r>
              <a:rPr b="1" lang="ru-RU" sz="1600" spc="-14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pc="-2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пятница 08:30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b="1" lang="ru-RU" sz="1600" spc="-2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16:30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479</TotalTime>
  <Application>LibreOffice/25.2.7.2$Windows_x86 LibreOffice_project/5cbfd1ab6520636bb5f7b99185aa69bd7456825d</Application>
  <AppVersion>15.0000</AppVersion>
  <Words>182</Words>
  <Paragraphs>36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2025-11-06T11:20:25Z</dcterms:created>
  <dc:creator>Пользователь</dc:creator>
  <dc:description/>
  <dc:language>ru-RU</dc:language>
  <cp:lastModifiedBy/>
  <cp:lastPrinted>2026-06-30T09:26:08Z</cp:lastPrinted>
  <dcterms:modified xsi:type="dcterms:W3CDTF">2026-09-28T14:07:57Z</dcterms:modified>
  <cp:revision>74</cp:revision>
  <dc:subject/>
  <dc:title>МЕРОПРИЯТИЯ НА ДЕКАБРЬ 2025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