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_rels/slideMaster1.xml.rels" ContentType="application/vnd.openxmlformats-package.relationships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_rels/slide1.xml.rels" ContentType="application/vnd.openxmlformats-package.relationships+xml"/>
  <Override PartName="/ppt/presProps.xml" ContentType="application/vnd.openxmlformats-officedocument.presentationml.presProps+xml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5.png" ContentType="image/png"/>
  <Override PartName="/ppt/media/image6.png" ContentType="image/png"/>
  <Override PartName="/ppt/media/image7.png" ContentType="image/png"/>
  <Override PartName="/ppt/media/image8.png" ContentType="image/png"/>
  <Override PartName="/ppt/media/image9.png" ContentType="image/png"/>
  <Override PartName="/ppt/media/image10.png" ContentType="image/png"/>
  <Override PartName="/ppt/media/image11.png" ContentType="image/png"/>
  <Override PartName="/ppt/media/image12.png" ContentType="image/png"/>
  <Override PartName="/ppt/media/image13.png" ContentType="image/png"/>
  <Override PartName="/ppt/media/image14.png" ContentType="image/png"/>
  <Override PartName="/ppt/media/image15.png" ContentType="image/png"/>
  <Override PartName="/ppt/media/image16.png" ContentType="image/png"/>
  <Override PartName="/ppt/media/image17.png" ContentType="image/png"/>
  <Override PartName="/ppt/media/image18.png" ContentType="image/png"/>
  <Override PartName="/ppt/media/image19.png" ContentType="image/png"/>
  <Override PartName="/ppt/media/image20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7556500" cy="106934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 Slid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67360" y="3314880"/>
            <a:ext cx="6419880" cy="824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sp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27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Для правки текста заглавия щёлкните мышью</a:t>
            </a:r>
            <a:endParaRPr b="0" lang="ru-RU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ftr" idx="1"/>
          </p:nvPr>
        </p:nvSpPr>
        <p:spPr>
          <a:xfrm>
            <a:off x="2571480" y="9945000"/>
            <a:ext cx="2411640" cy="525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2"/>
          </p:nvPr>
        </p:nvSpPr>
        <p:spPr>
          <a:xfrm>
            <a:off x="378000" y="9945000"/>
            <a:ext cx="1730880" cy="525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5445360" y="9945000"/>
            <a:ext cx="1730880" cy="525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45F2F054-F4C6-4E68-AECE-7E3A709CCDFC}" type="slidenum">
              <a: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 and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07960" cy="1114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27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Для правки текста заглавия щёлкните мышью</a:t>
            </a:r>
            <a:endParaRPr b="0" lang="ru-RU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797880" cy="7049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ftr" idx="4"/>
          </p:nvPr>
        </p:nvSpPr>
        <p:spPr>
          <a:xfrm>
            <a:off x="2571480" y="9945000"/>
            <a:ext cx="2411640" cy="525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dt" idx="5"/>
          </p:nvPr>
        </p:nvSpPr>
        <p:spPr>
          <a:xfrm>
            <a:off x="378000" y="9945000"/>
            <a:ext cx="1730880" cy="525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sldNum" idx="6"/>
          </p:nvPr>
        </p:nvSpPr>
        <p:spPr>
          <a:xfrm>
            <a:off x="5445360" y="9945000"/>
            <a:ext cx="1730880" cy="525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1BE8051C-1D29-4D04-AD09-5303A357E438}" type="slidenum">
              <a: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wo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07960" cy="1114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27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Для правки текста заглавия щёлкните мышью</a:t>
            </a:r>
            <a:endParaRPr b="0" lang="ru-RU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3281040" cy="893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sp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3894840" y="2459520"/>
            <a:ext cx="3281040" cy="893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sp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" name="PlaceHolder 4"/>
          <p:cNvSpPr>
            <a:spLocks noGrp="1"/>
          </p:cNvSpPr>
          <p:nvPr>
            <p:ph type="ftr" idx="7"/>
          </p:nvPr>
        </p:nvSpPr>
        <p:spPr>
          <a:xfrm>
            <a:off x="2571480" y="9945000"/>
            <a:ext cx="2411640" cy="525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3" name="PlaceHolder 5"/>
          <p:cNvSpPr>
            <a:spLocks noGrp="1"/>
          </p:cNvSpPr>
          <p:nvPr>
            <p:ph type="dt" idx="8"/>
          </p:nvPr>
        </p:nvSpPr>
        <p:spPr>
          <a:xfrm>
            <a:off x="378000" y="9945000"/>
            <a:ext cx="1730880" cy="525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" name="PlaceHolder 6"/>
          <p:cNvSpPr>
            <a:spLocks noGrp="1"/>
          </p:cNvSpPr>
          <p:nvPr>
            <p:ph type="sldNum" idx="9"/>
          </p:nvPr>
        </p:nvSpPr>
        <p:spPr>
          <a:xfrm>
            <a:off x="5445360" y="9945000"/>
            <a:ext cx="1730880" cy="525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7B454746-AE82-4734-851A-E7F8E0E84576}" type="slidenum">
              <a: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 Only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07960" cy="1114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27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Для правки текста заглавия щёлкните мышью</a:t>
            </a:r>
            <a:endParaRPr b="0" lang="ru-RU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ftr" idx="10"/>
          </p:nvPr>
        </p:nvSpPr>
        <p:spPr>
          <a:xfrm>
            <a:off x="2571480" y="9945000"/>
            <a:ext cx="2411640" cy="525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dt" idx="11"/>
          </p:nvPr>
        </p:nvSpPr>
        <p:spPr>
          <a:xfrm>
            <a:off x="378000" y="9945000"/>
            <a:ext cx="1730880" cy="525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sldNum" idx="12"/>
          </p:nvPr>
        </p:nvSpPr>
        <p:spPr>
          <a:xfrm>
            <a:off x="5445360" y="9945000"/>
            <a:ext cx="1730880" cy="525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F6DAA882-7A36-4337-804D-0C5A066DAA7B}" type="slidenum">
              <a: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Blank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ftr" idx="13"/>
          </p:nvPr>
        </p:nvSpPr>
        <p:spPr>
          <a:xfrm>
            <a:off x="2571480" y="9945000"/>
            <a:ext cx="2411640" cy="525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dt" idx="14"/>
          </p:nvPr>
        </p:nvSpPr>
        <p:spPr>
          <a:xfrm>
            <a:off x="378000" y="9945000"/>
            <a:ext cx="1730880" cy="525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sldNum" idx="15"/>
          </p:nvPr>
        </p:nvSpPr>
        <p:spPr>
          <a:xfrm>
            <a:off x="5445360" y="9945000"/>
            <a:ext cx="1730880" cy="525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83607417-0D09-498E-8C6B-7DA92C1C3C05}" type="slidenum">
              <a: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image" Target="../media/image13.png"/><Relationship Id="rId14" Type="http://schemas.openxmlformats.org/officeDocument/2006/relationships/image" Target="../media/image14.png"/><Relationship Id="rId15" Type="http://schemas.openxmlformats.org/officeDocument/2006/relationships/image" Target="../media/image15.png"/><Relationship Id="rId16" Type="http://schemas.openxmlformats.org/officeDocument/2006/relationships/image" Target="../media/image16.png"/><Relationship Id="rId17" Type="http://schemas.openxmlformats.org/officeDocument/2006/relationships/image" Target="../media/image17.png"/><Relationship Id="rId18" Type="http://schemas.openxmlformats.org/officeDocument/2006/relationships/image" Target="../media/image18.png"/><Relationship Id="rId19" Type="http://schemas.openxmlformats.org/officeDocument/2006/relationships/image" Target="../media/image19.png"/><Relationship Id="rId20" Type="http://schemas.openxmlformats.org/officeDocument/2006/relationships/image" Target="../media/image20.png"/><Relationship Id="rId21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object 33" descr=""/>
          <p:cNvPicPr/>
          <p:nvPr/>
        </p:nvPicPr>
        <p:blipFill>
          <a:blip r:embed="rId1"/>
          <a:stretch/>
        </p:blipFill>
        <p:spPr>
          <a:xfrm>
            <a:off x="3780000" y="108000"/>
            <a:ext cx="3775680" cy="15483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3" name="object 35"/>
          <p:cNvSpPr/>
          <p:nvPr/>
        </p:nvSpPr>
        <p:spPr>
          <a:xfrm>
            <a:off x="0" y="7020000"/>
            <a:ext cx="7514280" cy="3672720"/>
          </a:xfrm>
          <a:custGeom>
            <a:avLst/>
            <a:gdLst>
              <a:gd name="textAreaLeft" fmla="*/ 0 w 7514280"/>
              <a:gd name="textAreaRight" fmla="*/ 7522920 w 7514280"/>
              <a:gd name="textAreaTop" fmla="*/ 0 h 3672720"/>
              <a:gd name="textAreaBottom" fmla="*/ 3681360 h 3672720"/>
            </a:gdLst>
            <a:ahLst/>
            <a:cxnLst/>
            <a:rect l="textAreaLeft" t="textAreaTop" r="textAreaRight" b="textAreaBottom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grpSp>
        <p:nvGrpSpPr>
          <p:cNvPr id="24" name="Группа 1"/>
          <p:cNvGrpSpPr/>
          <p:nvPr/>
        </p:nvGrpSpPr>
        <p:grpSpPr>
          <a:xfrm>
            <a:off x="644400" y="8176320"/>
            <a:ext cx="1139400" cy="124200"/>
            <a:chOff x="644400" y="8176320"/>
            <a:chExt cx="1139400" cy="124200"/>
          </a:xfrm>
        </p:grpSpPr>
        <p:pic>
          <p:nvPicPr>
            <p:cNvPr id="25" name="object 36" descr=""/>
            <p:cNvPicPr/>
            <p:nvPr/>
          </p:nvPicPr>
          <p:blipFill>
            <a:blip r:embed="rId2"/>
            <a:stretch/>
          </p:blipFill>
          <p:spPr>
            <a:xfrm>
              <a:off x="644400" y="8176320"/>
              <a:ext cx="94680" cy="12420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26" name="object 37"/>
            <p:cNvSpPr/>
            <p:nvPr/>
          </p:nvSpPr>
          <p:spPr>
            <a:xfrm>
              <a:off x="771480" y="8178120"/>
              <a:ext cx="86040" cy="120960"/>
            </a:xfrm>
            <a:custGeom>
              <a:avLst/>
              <a:gdLst>
                <a:gd name="textAreaLeft" fmla="*/ 0 w 86040"/>
                <a:gd name="textAreaRight" fmla="*/ 94680 w 86040"/>
                <a:gd name="textAreaTop" fmla="*/ 0 h 120960"/>
                <a:gd name="textAreaBottom" fmla="*/ 129600 h 120960"/>
              </a:gdLst>
              <a:ahLst/>
              <a:cxnLst/>
              <a:rect l="textAreaLeft" t="textAreaTop" r="textAreaRight" b="textAreaBottom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 defTabSz="914400">
                <a:lnSpc>
                  <a:spcPct val="100000"/>
                </a:lnSpc>
              </a:pPr>
              <a:endPara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pic>
          <p:nvPicPr>
            <p:cNvPr id="27" name="object 38" descr=""/>
            <p:cNvPicPr/>
            <p:nvPr/>
          </p:nvPicPr>
          <p:blipFill>
            <a:blip r:embed="rId3"/>
            <a:stretch/>
          </p:blipFill>
          <p:spPr>
            <a:xfrm>
              <a:off x="888840" y="8176320"/>
              <a:ext cx="283680" cy="12420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28" name="object 39" descr=""/>
            <p:cNvPicPr/>
            <p:nvPr/>
          </p:nvPicPr>
          <p:blipFill>
            <a:blip r:embed="rId4"/>
            <a:stretch/>
          </p:blipFill>
          <p:spPr>
            <a:xfrm>
              <a:off x="1201680" y="8176320"/>
              <a:ext cx="310680" cy="12420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29" name="object 40" descr=""/>
            <p:cNvPicPr/>
            <p:nvPr/>
          </p:nvPicPr>
          <p:blipFill>
            <a:blip r:embed="rId5"/>
            <a:stretch/>
          </p:blipFill>
          <p:spPr>
            <a:xfrm>
              <a:off x="1545480" y="8178120"/>
              <a:ext cx="101520" cy="12060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30" name="object 41" descr=""/>
            <p:cNvPicPr/>
            <p:nvPr/>
          </p:nvPicPr>
          <p:blipFill>
            <a:blip r:embed="rId6"/>
            <a:stretch/>
          </p:blipFill>
          <p:spPr>
            <a:xfrm>
              <a:off x="1679400" y="8178120"/>
              <a:ext cx="104400" cy="12240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404960" y="0"/>
            <a:ext cx="2810880" cy="1671840"/>
          </a:xfrm>
          <a:prstGeom prst="rect">
            <a:avLst/>
          </a:prstGeom>
          <a:noFill/>
          <a:ln w="0">
            <a:noFill/>
          </a:ln>
        </p:spPr>
        <p:txBody>
          <a:bodyPr lIns="0" rIns="0" tIns="81360" bIns="0" anchor="t">
            <a:spAutoFit/>
          </a:bodyPr>
          <a:p>
            <a:pPr marL="439560" indent="-427320">
              <a:lnSpc>
                <a:spcPts val="2701"/>
              </a:lnSpc>
              <a:spcBef>
                <a:spcPts val="641"/>
              </a:spcBef>
              <a:buNone/>
              <a:tabLst>
                <a:tab algn="l" pos="0"/>
              </a:tabLst>
            </a:pPr>
            <a:r>
              <a:rPr b="1" lang="ru-RU" sz="2700" spc="-11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      МЕРОПРИЯТИЯ</a:t>
            </a:r>
            <a:br>
              <a:rPr sz="2700"/>
            </a:br>
            <a:r>
              <a:rPr b="1" lang="ru-RU" sz="2700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 НА ОКТЯБРЬ</a:t>
            </a:r>
            <a:r>
              <a:rPr b="1" lang="ru-RU" sz="2700" spc="-11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                     </a:t>
            </a:r>
            <a:r>
              <a:rPr b="1" lang="ru-RU" sz="2700" spc="-20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2026</a:t>
            </a:r>
            <a:endParaRPr b="0" lang="ru-RU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" name="object 43"/>
          <p:cNvSpPr/>
          <p:nvPr/>
        </p:nvSpPr>
        <p:spPr>
          <a:xfrm>
            <a:off x="628920" y="8318520"/>
            <a:ext cx="5350680" cy="2039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74600" bIns="0" anchor="t">
            <a:spAutoFit/>
          </a:bodyPr>
          <a:p>
            <a:pPr marL="12600" defTabSz="914400">
              <a:lnSpc>
                <a:spcPct val="75000"/>
              </a:lnSpc>
              <a:spcBef>
                <a:spcPts val="1375"/>
              </a:spcBef>
            </a:pPr>
            <a:r>
              <a:rPr b="1" lang="ru-RU" sz="4400" spc="-11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ПРИХОДИТЕ, </a:t>
            </a:r>
            <a:r>
              <a:rPr b="1" lang="ru-RU" sz="4400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МЫ</a:t>
            </a:r>
            <a:r>
              <a:rPr b="1" lang="ru-RU" sz="4400" spc="-136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b="1" lang="ru-RU" sz="4400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ВАС</a:t>
            </a:r>
            <a:r>
              <a:rPr b="1" lang="ru-RU" sz="4400" spc="-136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b="1" lang="ru-RU" sz="4400" spc="-11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ЖДЕМ!</a:t>
            </a:r>
            <a:endParaRPr b="0" lang="ru-RU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5120" defTabSz="914400">
              <a:lnSpc>
                <a:spcPts val="1429"/>
              </a:lnSpc>
              <a:spcBef>
                <a:spcPts val="1040"/>
              </a:spcBef>
            </a:pPr>
            <a:r>
              <a:rPr b="0" lang="ru-RU" sz="1300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Наши</a:t>
            </a:r>
            <a:r>
              <a:rPr b="0" lang="ru-RU" sz="1300" spc="-34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b="0" lang="ru-RU" sz="1300" spc="-11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контакты:</a:t>
            </a:r>
            <a:endParaRPr b="0" lang="ru-RU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5120" defTabSz="914400">
              <a:lnSpc>
                <a:spcPts val="1301"/>
              </a:lnSpc>
              <a:spcBef>
                <a:spcPts val="130"/>
              </a:spcBef>
            </a:pPr>
            <a:r>
              <a:rPr b="0" lang="ru-RU" sz="1300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Адрес: 393460, Тамбовская область, г. Уварово, ул. Большая Садовая, 2В</a:t>
            </a:r>
            <a:endParaRPr b="0" lang="ru-RU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5120" defTabSz="914400">
              <a:lnSpc>
                <a:spcPts val="1301"/>
              </a:lnSpc>
              <a:spcBef>
                <a:spcPts val="130"/>
              </a:spcBef>
            </a:pPr>
            <a:r>
              <a:rPr b="0" lang="ru-RU" sz="1300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Контактный номер: 8 (47558) 4-10-39</a:t>
            </a:r>
            <a:endParaRPr b="0" lang="ru-RU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5120" defTabSz="914400">
              <a:lnSpc>
                <a:spcPts val="1301"/>
              </a:lnSpc>
              <a:spcBef>
                <a:spcPts val="130"/>
              </a:spcBef>
            </a:pPr>
            <a:r>
              <a:rPr b="0" lang="ru-RU" sz="1300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Пуховец Н.В.</a:t>
            </a:r>
            <a:endParaRPr b="0" lang="ru-RU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" name="object 44"/>
          <p:cNvSpPr/>
          <p:nvPr/>
        </p:nvSpPr>
        <p:spPr>
          <a:xfrm>
            <a:off x="3909600" y="7089120"/>
            <a:ext cx="3288960" cy="83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t">
            <a:spAutoFit/>
          </a:bodyPr>
          <a:p>
            <a:pPr marL="12600" indent="1948680" algn="r" defTabSz="914400">
              <a:lnSpc>
                <a:spcPct val="112000"/>
              </a:lnSpc>
              <a:spcBef>
                <a:spcPts val="99"/>
              </a:spcBef>
              <a:tabLst>
                <a:tab algn="l" pos="0"/>
              </a:tabLst>
            </a:pPr>
            <a:r>
              <a:rPr b="1" lang="ru-RU" sz="1600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Время</a:t>
            </a:r>
            <a:r>
              <a:rPr b="1" lang="ru-RU" sz="1600" spc="-65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 </a:t>
            </a:r>
            <a:r>
              <a:rPr b="1" lang="ru-RU" sz="1600" spc="-11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работы: понедельник </a:t>
            </a:r>
            <a:r>
              <a:rPr b="1" lang="ru-RU" sz="1600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–</a:t>
            </a:r>
            <a:r>
              <a:rPr b="1" lang="ru-RU" sz="1600" spc="-11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 </a:t>
            </a:r>
            <a:r>
              <a:rPr b="1" lang="ru-RU" sz="1600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четверг</a:t>
            </a:r>
            <a:r>
              <a:rPr b="1" lang="ru-RU" sz="1600" spc="-11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 </a:t>
            </a:r>
            <a:r>
              <a:rPr b="1" lang="ru-RU" sz="1600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08:30</a:t>
            </a:r>
            <a:r>
              <a:rPr b="1" lang="ru-RU" sz="1600" spc="-6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 </a:t>
            </a:r>
            <a:r>
              <a:rPr b="1" lang="ru-RU" sz="1600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– 17:30</a:t>
            </a:r>
            <a:r>
              <a:rPr b="1" lang="ru-RU" sz="1600" spc="-14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 </a:t>
            </a:r>
            <a:r>
              <a:rPr b="1" lang="ru-RU" sz="1600" spc="-20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пятница 08:30 </a:t>
            </a:r>
            <a:r>
              <a:rPr b="1" lang="ru-RU" sz="1600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–</a:t>
            </a:r>
            <a:r>
              <a:rPr b="1" lang="ru-RU" sz="1600" spc="-20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 16:30</a:t>
            </a: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" name="object 45"/>
          <p:cNvSpPr/>
          <p:nvPr/>
        </p:nvSpPr>
        <p:spPr>
          <a:xfrm>
            <a:off x="6123240" y="8786520"/>
            <a:ext cx="909000" cy="64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33120" bIns="0" anchor="t">
            <a:spAutoFit/>
          </a:bodyPr>
          <a:p>
            <a:pPr marL="12600" defTabSz="914400">
              <a:lnSpc>
                <a:spcPts val="799"/>
              </a:lnSpc>
              <a:spcBef>
                <a:spcPts val="258"/>
              </a:spcBef>
            </a:pPr>
            <a:r>
              <a:rPr b="0" lang="ru-RU" sz="800" spc="-11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Отделение Фонда</a:t>
            </a:r>
            <a:r>
              <a:rPr b="0" lang="ru-RU" sz="800" spc="499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b="0" lang="ru-RU" sz="800" spc="-11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пенсионного</a:t>
            </a:r>
            <a:endParaRPr b="0" lang="ru-RU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 defTabSz="914400">
              <a:lnSpc>
                <a:spcPts val="799"/>
              </a:lnSpc>
            </a:pPr>
            <a:r>
              <a:rPr b="0" lang="ru-RU" sz="800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и</a:t>
            </a:r>
            <a:r>
              <a:rPr b="0" lang="ru-RU" sz="800" spc="-11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 социального</a:t>
            </a:r>
            <a:r>
              <a:rPr b="0" lang="ru-RU" sz="800" spc="499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b="0" lang="ru-RU" sz="800" spc="-11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страхования</a:t>
            </a:r>
            <a:r>
              <a:rPr b="0" lang="ru-RU" sz="800" spc="11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b="0" lang="ru-RU" sz="800" spc="-26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РФ</a:t>
            </a:r>
            <a:endParaRPr b="0" lang="ru-RU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 defTabSz="914400">
              <a:lnSpc>
                <a:spcPts val="799"/>
              </a:lnSpc>
            </a:pPr>
            <a:r>
              <a:rPr b="0" lang="ru-RU" sz="800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по</a:t>
            </a:r>
            <a:r>
              <a:rPr b="0" lang="ru-RU" sz="800" spc="45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b="0" lang="ru-RU" sz="800" spc="-20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Тамбовской</a:t>
            </a:r>
            <a:r>
              <a:rPr b="0" lang="ru-RU" sz="800" spc="499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b="0" lang="ru-RU" sz="800" spc="-11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области</a:t>
            </a:r>
            <a:endParaRPr b="0" lang="ru-RU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35" name="Группа 103"/>
          <p:cNvGrpSpPr/>
          <p:nvPr/>
        </p:nvGrpSpPr>
        <p:grpSpPr>
          <a:xfrm>
            <a:off x="512280" y="489240"/>
            <a:ext cx="2509200" cy="974520"/>
            <a:chOff x="512280" y="489240"/>
            <a:chExt cx="2509200" cy="974520"/>
          </a:xfrm>
        </p:grpSpPr>
        <p:pic>
          <p:nvPicPr>
            <p:cNvPr id="36" name="object 49" descr=""/>
            <p:cNvPicPr/>
            <p:nvPr/>
          </p:nvPicPr>
          <p:blipFill>
            <a:blip r:embed="rId7"/>
            <a:stretch/>
          </p:blipFill>
          <p:spPr>
            <a:xfrm>
              <a:off x="512280" y="489240"/>
              <a:ext cx="830880" cy="94860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37" name="object 50"/>
            <p:cNvSpPr/>
            <p:nvPr/>
          </p:nvSpPr>
          <p:spPr>
            <a:xfrm>
              <a:off x="1577160" y="814680"/>
              <a:ext cx="286560" cy="176760"/>
            </a:xfrm>
            <a:custGeom>
              <a:avLst/>
              <a:gdLst>
                <a:gd name="textAreaLeft" fmla="*/ 0 w 286560"/>
                <a:gd name="textAreaRight" fmla="*/ 295200 w 286560"/>
                <a:gd name="textAreaTop" fmla="*/ 0 h 176760"/>
                <a:gd name="textAreaBottom" fmla="*/ 185400 h 176760"/>
              </a:gdLst>
              <a:ahLst/>
              <a:cxnLst/>
              <a:rect l="textAreaLeft" t="textAreaTop" r="textAreaRight" b="textAreaBottom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 defTabSz="914400">
                <a:lnSpc>
                  <a:spcPct val="100000"/>
                </a:lnSpc>
              </a:pPr>
              <a:endParaRPr b="0" lang="ru-RU" sz="1800" strike="noStrike" u="none">
                <a:solidFill>
                  <a:srgbClr val="ffffff"/>
                </a:solidFill>
                <a:effectLst/>
                <a:uFillTx/>
                <a:latin typeface="Arial"/>
              </a:endParaRPr>
            </a:p>
          </p:txBody>
        </p:sp>
        <p:grpSp>
          <p:nvGrpSpPr>
            <p:cNvPr id="38" name="object 51"/>
            <p:cNvGrpSpPr/>
            <p:nvPr/>
          </p:nvGrpSpPr>
          <p:grpSpPr>
            <a:xfrm>
              <a:off x="1917720" y="814680"/>
              <a:ext cx="439200" cy="142560"/>
              <a:chOff x="1917720" y="814680"/>
              <a:chExt cx="439200" cy="142560"/>
            </a:xfrm>
          </p:grpSpPr>
          <p:sp>
            <p:nvSpPr>
              <p:cNvPr id="39" name="object 52"/>
              <p:cNvSpPr/>
              <p:nvPr/>
            </p:nvSpPr>
            <p:spPr>
              <a:xfrm>
                <a:off x="1917720" y="814680"/>
                <a:ext cx="282240" cy="142560"/>
              </a:xfrm>
              <a:custGeom>
                <a:avLst/>
                <a:gdLst>
                  <a:gd name="textAreaLeft" fmla="*/ 0 w 282240"/>
                  <a:gd name="textAreaRight" fmla="*/ 290880 w 282240"/>
                  <a:gd name="textAreaTop" fmla="*/ 0 h 142560"/>
                  <a:gd name="textAreaBottom" fmla="*/ 151200 h 142560"/>
                </a:gdLst>
                <a:ahLst/>
                <a:cxnLst/>
                <a:rect l="textAreaLeft" t="textAreaTop" r="textAreaRight" b="textAreaBottom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 anchor="t">
                <a:noAutofit/>
              </a:bodyPr>
              <a:p>
                <a:pPr defTabSz="914400">
                  <a:lnSpc>
                    <a:spcPct val="100000"/>
                  </a:lnSpc>
                </a:pPr>
                <a:endParaRPr b="0" lang="ru-RU" sz="1800" strike="noStrike" u="none">
                  <a:solidFill>
                    <a:srgbClr val="ffffff"/>
                  </a:solidFill>
                  <a:effectLst/>
                  <a:uFillTx/>
                  <a:latin typeface="Arial"/>
                </a:endParaRPr>
              </a:p>
            </p:txBody>
          </p:sp>
          <p:pic>
            <p:nvPicPr>
              <p:cNvPr id="40" name="object 53" descr=""/>
              <p:cNvPicPr/>
              <p:nvPr/>
            </p:nvPicPr>
            <p:blipFill>
              <a:blip r:embed="rId8"/>
              <a:stretch/>
            </p:blipFill>
            <p:spPr>
              <a:xfrm>
                <a:off x="2244240" y="815040"/>
                <a:ext cx="112680" cy="141480"/>
              </a:xfrm>
              <a:prstGeom prst="rect">
                <a:avLst/>
              </a:prstGeom>
              <a:noFill/>
              <a:ln w="0">
                <a:noFill/>
              </a:ln>
            </p:spPr>
          </p:pic>
        </p:grpSp>
        <p:pic>
          <p:nvPicPr>
            <p:cNvPr id="41" name="object 54" descr=""/>
            <p:cNvPicPr/>
            <p:nvPr/>
          </p:nvPicPr>
          <p:blipFill>
            <a:blip r:embed="rId9"/>
            <a:stretch/>
          </p:blipFill>
          <p:spPr>
            <a:xfrm>
              <a:off x="1556640" y="1049760"/>
              <a:ext cx="151200" cy="145080"/>
            </a:xfrm>
            <a:prstGeom prst="rect">
              <a:avLst/>
            </a:prstGeom>
            <a:noFill/>
            <a:ln w="0">
              <a:noFill/>
            </a:ln>
          </p:spPr>
        </p:pic>
        <p:grpSp>
          <p:nvGrpSpPr>
            <p:cNvPr id="42" name="object 55"/>
            <p:cNvGrpSpPr/>
            <p:nvPr/>
          </p:nvGrpSpPr>
          <p:grpSpPr>
            <a:xfrm>
              <a:off x="1762920" y="1051200"/>
              <a:ext cx="668880" cy="174960"/>
              <a:chOff x="1762920" y="1051200"/>
              <a:chExt cx="668880" cy="174960"/>
            </a:xfrm>
          </p:grpSpPr>
          <p:pic>
            <p:nvPicPr>
              <p:cNvPr id="43" name="object 56" descr=""/>
              <p:cNvPicPr/>
              <p:nvPr/>
            </p:nvPicPr>
            <p:blipFill>
              <a:blip r:embed="rId10"/>
              <a:stretch/>
            </p:blipFill>
            <p:spPr>
              <a:xfrm>
                <a:off x="1762920" y="1051560"/>
                <a:ext cx="114120" cy="14148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sp>
            <p:nvSpPr>
              <p:cNvPr id="44" name="object 57"/>
              <p:cNvSpPr/>
              <p:nvPr/>
            </p:nvSpPr>
            <p:spPr>
              <a:xfrm>
                <a:off x="1917720" y="1051200"/>
                <a:ext cx="514080" cy="174960"/>
              </a:xfrm>
              <a:custGeom>
                <a:avLst/>
                <a:gdLst>
                  <a:gd name="textAreaLeft" fmla="*/ 0 w 514080"/>
                  <a:gd name="textAreaRight" fmla="*/ 522720 w 514080"/>
                  <a:gd name="textAreaTop" fmla="*/ 0 h 174960"/>
                  <a:gd name="textAreaBottom" fmla="*/ 183600 h 174960"/>
                </a:gdLst>
                <a:ahLst/>
                <a:cxnLst/>
                <a:rect l="textAreaLeft" t="textAreaTop" r="textAreaRight" b="textAreaBottom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 anchor="t">
                <a:noAutofit/>
              </a:bodyPr>
              <a:p>
                <a:pPr defTabSz="914400">
                  <a:lnSpc>
                    <a:spcPct val="100000"/>
                  </a:lnSpc>
                </a:pPr>
                <a:endParaRPr b="0" lang="ru-RU" sz="1800" strike="noStrike" u="none">
                  <a:solidFill>
                    <a:srgbClr val="ffffff"/>
                  </a:solidFill>
                  <a:effectLst/>
                  <a:uFillTx/>
                  <a:latin typeface="Arial"/>
                </a:endParaRPr>
              </a:p>
            </p:txBody>
          </p:sp>
        </p:grpSp>
        <p:grpSp>
          <p:nvGrpSpPr>
            <p:cNvPr id="45" name="object 58"/>
            <p:cNvGrpSpPr/>
            <p:nvPr/>
          </p:nvGrpSpPr>
          <p:grpSpPr>
            <a:xfrm>
              <a:off x="2489040" y="1051560"/>
              <a:ext cx="282240" cy="141480"/>
              <a:chOff x="2489040" y="1051560"/>
              <a:chExt cx="282240" cy="141480"/>
            </a:xfrm>
          </p:grpSpPr>
          <p:pic>
            <p:nvPicPr>
              <p:cNvPr id="46" name="object 59" descr=""/>
              <p:cNvPicPr/>
              <p:nvPr/>
            </p:nvPicPr>
            <p:blipFill>
              <a:blip r:embed="rId11"/>
              <a:stretch/>
            </p:blipFill>
            <p:spPr>
              <a:xfrm>
                <a:off x="2489040" y="1051560"/>
                <a:ext cx="121320" cy="14148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47" name="object 60" descr=""/>
              <p:cNvPicPr/>
              <p:nvPr/>
            </p:nvPicPr>
            <p:blipFill>
              <a:blip r:embed="rId12"/>
              <a:stretch/>
            </p:blipFill>
            <p:spPr>
              <a:xfrm>
                <a:off x="2658960" y="1051560"/>
                <a:ext cx="112320" cy="141480"/>
              </a:xfrm>
              <a:prstGeom prst="rect">
                <a:avLst/>
              </a:prstGeom>
              <a:noFill/>
              <a:ln w="0">
                <a:noFill/>
              </a:ln>
            </p:spPr>
          </p:pic>
        </p:grpSp>
        <p:grpSp>
          <p:nvGrpSpPr>
            <p:cNvPr id="48" name="object 61"/>
            <p:cNvGrpSpPr/>
            <p:nvPr/>
          </p:nvGrpSpPr>
          <p:grpSpPr>
            <a:xfrm>
              <a:off x="1556640" y="1284480"/>
              <a:ext cx="1464840" cy="179280"/>
              <a:chOff x="1556640" y="1284480"/>
              <a:chExt cx="1464840" cy="179280"/>
            </a:xfrm>
          </p:grpSpPr>
          <p:pic>
            <p:nvPicPr>
              <p:cNvPr id="49" name="object 62" descr=""/>
              <p:cNvPicPr/>
              <p:nvPr/>
            </p:nvPicPr>
            <p:blipFill>
              <a:blip r:embed="rId13"/>
              <a:stretch/>
            </p:blipFill>
            <p:spPr>
              <a:xfrm>
                <a:off x="1556640" y="1292040"/>
                <a:ext cx="134640" cy="14688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50" name="object 63" descr=""/>
              <p:cNvPicPr/>
              <p:nvPr/>
            </p:nvPicPr>
            <p:blipFill>
              <a:blip r:embed="rId14"/>
              <a:stretch/>
            </p:blipFill>
            <p:spPr>
              <a:xfrm>
                <a:off x="1725840" y="1292040"/>
                <a:ext cx="155880" cy="14688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51" name="object 64" descr=""/>
              <p:cNvPicPr/>
              <p:nvPr/>
            </p:nvPicPr>
            <p:blipFill>
              <a:blip r:embed="rId15"/>
              <a:stretch/>
            </p:blipFill>
            <p:spPr>
              <a:xfrm>
                <a:off x="1917720" y="1284480"/>
                <a:ext cx="351720" cy="17928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52" name="object 65" descr=""/>
              <p:cNvPicPr/>
              <p:nvPr/>
            </p:nvPicPr>
            <p:blipFill>
              <a:blip r:embed="rId16"/>
              <a:stretch/>
            </p:blipFill>
            <p:spPr>
              <a:xfrm>
                <a:off x="2300040" y="1292040"/>
                <a:ext cx="155880" cy="14688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sp>
            <p:nvSpPr>
              <p:cNvPr id="53" name="object 66"/>
              <p:cNvSpPr/>
              <p:nvPr/>
            </p:nvSpPr>
            <p:spPr>
              <a:xfrm>
                <a:off x="2494080" y="1290960"/>
                <a:ext cx="129960" cy="141120"/>
              </a:xfrm>
              <a:custGeom>
                <a:avLst/>
                <a:gdLst>
                  <a:gd name="textAreaLeft" fmla="*/ 0 w 129960"/>
                  <a:gd name="textAreaRight" fmla="*/ 138600 w 129960"/>
                  <a:gd name="textAreaTop" fmla="*/ 0 h 141120"/>
                  <a:gd name="textAreaBottom" fmla="*/ 149760 h 141120"/>
                </a:gdLst>
                <a:ahLst/>
                <a:cxnLst/>
                <a:rect l="textAreaLeft" t="textAreaTop" r="textAreaRight" b="textAreaBottom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 anchor="t">
                <a:noAutofit/>
              </a:bodyPr>
              <a:p>
                <a:pPr defTabSz="914400">
                  <a:lnSpc>
                    <a:spcPct val="100000"/>
                  </a:lnSpc>
                </a:pPr>
                <a:endParaRPr b="0" lang="ru-RU" sz="1800" strike="noStrike" u="none">
                  <a:solidFill>
                    <a:srgbClr val="ffffff"/>
                  </a:solidFill>
                  <a:effectLst/>
                  <a:uFillTx/>
                  <a:latin typeface="Arial"/>
                </a:endParaRPr>
              </a:p>
            </p:txBody>
          </p:sp>
          <p:pic>
            <p:nvPicPr>
              <p:cNvPr id="54" name="object 67" descr=""/>
              <p:cNvPicPr/>
              <p:nvPr/>
            </p:nvPicPr>
            <p:blipFill>
              <a:blip r:embed="rId17"/>
              <a:stretch/>
            </p:blipFill>
            <p:spPr>
              <a:xfrm>
                <a:off x="2661480" y="1290960"/>
                <a:ext cx="161640" cy="17280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55" name="object 68" descr=""/>
              <p:cNvPicPr/>
              <p:nvPr/>
            </p:nvPicPr>
            <p:blipFill>
              <a:blip r:embed="rId18"/>
              <a:stretch/>
            </p:blipFill>
            <p:spPr>
              <a:xfrm>
                <a:off x="2861640" y="1290960"/>
                <a:ext cx="159840" cy="141480"/>
              </a:xfrm>
              <a:prstGeom prst="rect">
                <a:avLst/>
              </a:prstGeom>
              <a:noFill/>
              <a:ln w="0">
                <a:noFill/>
              </a:ln>
            </p:spPr>
          </p:pic>
        </p:grpSp>
      </p:grpSp>
      <p:sp>
        <p:nvSpPr>
          <p:cNvPr id="56" name="Прямоугольник: скругленные углы 2"/>
          <p:cNvSpPr/>
          <p:nvPr/>
        </p:nvSpPr>
        <p:spPr>
          <a:xfrm>
            <a:off x="6140520" y="9593640"/>
            <a:ext cx="866160" cy="849960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ru-RU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7" name="Овал 3"/>
          <p:cNvSpPr/>
          <p:nvPr/>
        </p:nvSpPr>
        <p:spPr>
          <a:xfrm>
            <a:off x="6047640" y="7937640"/>
            <a:ext cx="806760" cy="80676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ru-RU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pic>
        <p:nvPicPr>
          <p:cNvPr id="58" name="object 48" descr=""/>
          <p:cNvPicPr/>
          <p:nvPr/>
        </p:nvPicPr>
        <p:blipFill>
          <a:blip r:embed="rId19"/>
          <a:stretch/>
        </p:blipFill>
        <p:spPr>
          <a:xfrm>
            <a:off x="6162120" y="8141760"/>
            <a:ext cx="592920" cy="5079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9" name="Рисунок 7" descr=""/>
          <p:cNvPicPr/>
          <p:nvPr/>
        </p:nvPicPr>
        <p:blipFill>
          <a:blip r:embed="rId20"/>
          <a:stretch/>
        </p:blipFill>
        <p:spPr>
          <a:xfrm>
            <a:off x="6170400" y="9615240"/>
            <a:ext cx="806760" cy="806760"/>
          </a:xfrm>
          <a:prstGeom prst="rect">
            <a:avLst/>
          </a:prstGeom>
          <a:noFill/>
          <a:ln w="0">
            <a:noFill/>
          </a:ln>
        </p:spPr>
      </p:pic>
      <p:graphicFrame>
        <p:nvGraphicFramePr>
          <p:cNvPr id="60" name="Таблица 4"/>
          <p:cNvGraphicFramePr/>
          <p:nvPr/>
        </p:nvGraphicFramePr>
        <p:xfrm>
          <a:off x="219960" y="2009880"/>
          <a:ext cx="7061400" cy="4848840"/>
        </p:xfrm>
        <a:graphic>
          <a:graphicData uri="http://schemas.openxmlformats.org/drawingml/2006/table">
            <a:tbl>
              <a:tblPr/>
              <a:tblGrid>
                <a:gridCol w="808560"/>
                <a:gridCol w="5313960"/>
                <a:gridCol w="939240"/>
              </a:tblGrid>
              <a:tr h="597960"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800" strike="noStrike" u="none">
                          <a:solidFill>
                            <a:schemeClr val="lt1"/>
                          </a:solidFill>
                          <a:effectLst/>
                          <a:uFillTx/>
                          <a:latin typeface="Times New Roman"/>
                        </a:rPr>
                        <a:t>Дата </a:t>
                      </a:r>
                      <a:endParaRPr b="0" lang="ru-RU" sz="180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800" strike="noStrike" u="none">
                          <a:solidFill>
                            <a:schemeClr val="lt1"/>
                          </a:solidFill>
                          <a:effectLst/>
                          <a:uFillTx/>
                          <a:latin typeface="Times New Roman"/>
                        </a:rPr>
                        <a:t>Мероприятие</a:t>
                      </a:r>
                      <a:endParaRPr b="0" lang="ru-RU" sz="180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800" strike="noStrike" u="none">
                          <a:solidFill>
                            <a:schemeClr val="lt1"/>
                          </a:solidFill>
                          <a:effectLst/>
                          <a:uFillTx/>
                          <a:latin typeface="Times New Roman"/>
                        </a:rPr>
                        <a:t>Время</a:t>
                      </a:r>
                      <a:endParaRPr b="0" lang="ru-RU" sz="180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800" strike="noStrike" u="none">
                          <a:solidFill>
                            <a:schemeClr val="lt1"/>
                          </a:solidFill>
                          <a:effectLst/>
                          <a:uFillTx/>
                          <a:latin typeface="Times New Roman"/>
                        </a:rPr>
                        <a:t>начала</a:t>
                      </a:r>
                      <a:endParaRPr b="0" lang="ru-RU" sz="180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</a:tr>
              <a:tr h="68616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01.10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DejaVu Sans Condensed"/>
                        </a:rPr>
                        <a:t>Онлайн-лекция РО «Знание» на тему: «1 октября-наш день: говорим о главном для пожилых людей»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10:00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85104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01.10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  <a:ea typeface="DejaVu Sans Condensed"/>
                        </a:rPr>
                        <a:t>Игра-«Мозговой штурм, тренировка памяти и внимания, мероприятие приуроченное к празднованию дня пожилых людей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</a:rPr>
                        <a:t>14:00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34488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8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</a:rPr>
                        <a:t>05.10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DejaVu Sans Condensed"/>
                        </a:rPr>
                        <a:t>Мероприятие, посвященное Дню учителя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14:00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noFill/>
                      <a:prstDash val="solid"/>
                    </a:lnB>
                    <a:solidFill>
                      <a:srgbClr val="d0d8e7"/>
                    </a:solidFill>
                  </a:tcPr>
                </a:tc>
              </a:tr>
              <a:tr h="59796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8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</a:rPr>
                        <a:t>14.10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  <a:ea typeface="DejaVu Sans Condensed"/>
                        </a:rPr>
                        <a:t>Просмотр фильма из коллекции Русского географического общества 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</a:rPr>
                        <a:t>14:00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68616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21.10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trike="noStrike" u="none">
                          <a:solidFill>
                            <a:srgbClr val="262626"/>
                          </a:solidFill>
                          <a:effectLst/>
                          <a:uFillTx/>
                          <a:latin typeface="Times New Roman"/>
                          <a:ea typeface="DejaVu Sans Condensed"/>
                        </a:rPr>
                        <a:t>Урок цифровой грамотности: «Создание цифрового документа в национальном мессенджере «МАХ»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13:00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89100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8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</a:rPr>
                        <a:t>21.10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  <a:ea typeface="DejaVu Sans Condensed"/>
                        </a:rPr>
                        <a:t>Консультирование по пенсионным и социальным вопросам с участием представителя регионального отделения партии «Единая Россия»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</a:rPr>
                        <a:t>13:30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329</TotalTime>
  <Application>LibreOffice/25.2.7.2$Windows_x86 LibreOffice_project/5cbfd1ab6520636bb5f7b99185aa69bd7456825d</Application>
  <AppVersion>15.0000</AppVersion>
  <Words>170</Words>
  <Paragraphs>36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2025-11-06T11:20:25Z</dcterms:created>
  <dc:creator>Пользователь</dc:creator>
  <dc:description/>
  <dc:language>ru-RU</dc:language>
  <cp:lastModifiedBy/>
  <cp:lastPrinted>2026-09-29T09:33:57Z</cp:lastPrinted>
  <dcterms:modified xsi:type="dcterms:W3CDTF">2026-09-29T09:34:02Z</dcterms:modified>
  <cp:revision>68</cp:revision>
  <dc:subject/>
  <dc:title>МЕРОПРИЯТИЯ НА ДЕКАБРЬ 2025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esentationFormat">
    <vt:lpwstr>Произвольный</vt:lpwstr>
  </property>
  <property fmtid="{D5CDD505-2E9C-101B-9397-08002B2CF9AE}" pid="6" name="Producer">
    <vt:lpwstr>Adobe PDF Library 17.0</vt:lpwstr>
  </property>
  <property fmtid="{D5CDD505-2E9C-101B-9397-08002B2CF9AE}" pid="7" name="Slides">
    <vt:i4>1</vt:i4>
  </property>
</Properties>
</file>