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_rels/slide1.xml.rels" ContentType="application/vnd.openxmlformats-package.relationships+xml"/>
  <Override PartName="/ppt/presProps.xml" ContentType="application/vnd.openxmlformats-officedocument.presentationml.presProps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9.png" ContentType="image/png"/>
  <Override PartName="/ppt/media/image10.png" ContentType="image/png"/>
  <Override PartName="/ppt/media/image11.png" ContentType="image/png"/>
  <Override PartName="/ppt/media/image12.png" ContentType="image/png"/>
  <Override PartName="/ppt/media/image13.png" ContentType="image/png"/>
  <Override PartName="/ppt/media/image14.png" ContentType="image/png"/>
  <Override PartName="/ppt/media/image15.png" ContentType="image/png"/>
  <Override PartName="/ppt/media/image16.png" ContentType="image/png"/>
  <Override PartName="/ppt/media/image17.png" ContentType="image/png"/>
  <Override PartName="/ppt/media/image18.png" ContentType="image/png"/>
  <Override PartName="/ppt/media/image19.png" ContentType="image/png"/>
  <Override PartName="/ppt/media/image20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7556500" cy="106934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Slide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67360" y="3314880"/>
            <a:ext cx="642420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7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b="0" lang="ru-RU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ftr" idx="1"/>
          </p:nvPr>
        </p:nvSpPr>
        <p:spPr>
          <a:xfrm>
            <a:off x="2571480" y="9945000"/>
            <a:ext cx="2415960" cy="53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2"/>
          </p:nvPr>
        </p:nvSpPr>
        <p:spPr>
          <a:xfrm>
            <a:off x="378000" y="9945000"/>
            <a:ext cx="1735200" cy="53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5445360" y="9945000"/>
            <a:ext cx="1735200" cy="53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4A45B81-23D7-4855-8534-0AC1527C3B9D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2280" cy="111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7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b="0" lang="ru-RU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2200" cy="7053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ftr" idx="4"/>
          </p:nvPr>
        </p:nvSpPr>
        <p:spPr>
          <a:xfrm>
            <a:off x="2571480" y="9945000"/>
            <a:ext cx="2415960" cy="53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dt" idx="5"/>
          </p:nvPr>
        </p:nvSpPr>
        <p:spPr>
          <a:xfrm>
            <a:off x="378000" y="9945000"/>
            <a:ext cx="1735200" cy="53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sldNum" idx="6"/>
          </p:nvPr>
        </p:nvSpPr>
        <p:spPr>
          <a:xfrm>
            <a:off x="5445360" y="9945000"/>
            <a:ext cx="1735200" cy="53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661DEB5-59F3-4B97-83AD-E372F0B86D91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wo Content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2280" cy="111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7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b="0" lang="ru-RU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3285360" cy="921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sp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3894840" y="2459520"/>
            <a:ext cx="3285360" cy="921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sp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Для правки структуры щёлкните мышью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Второй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Третий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Четвёртый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Пятый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Шестой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Седьмой уровень структуры</a:t>
            </a: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" name="PlaceHolder 4"/>
          <p:cNvSpPr>
            <a:spLocks noGrp="1"/>
          </p:cNvSpPr>
          <p:nvPr>
            <p:ph type="ftr" idx="7"/>
          </p:nvPr>
        </p:nvSpPr>
        <p:spPr>
          <a:xfrm>
            <a:off x="2571480" y="9945000"/>
            <a:ext cx="2415960" cy="53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" name="PlaceHolder 5"/>
          <p:cNvSpPr>
            <a:spLocks noGrp="1"/>
          </p:cNvSpPr>
          <p:nvPr>
            <p:ph type="dt" idx="8"/>
          </p:nvPr>
        </p:nvSpPr>
        <p:spPr>
          <a:xfrm>
            <a:off x="378000" y="9945000"/>
            <a:ext cx="1735200" cy="53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" name="PlaceHolder 6"/>
          <p:cNvSpPr>
            <a:spLocks noGrp="1"/>
          </p:cNvSpPr>
          <p:nvPr>
            <p:ph type="sldNum" idx="9"/>
          </p:nvPr>
        </p:nvSpPr>
        <p:spPr>
          <a:xfrm>
            <a:off x="5445360" y="9945000"/>
            <a:ext cx="1735200" cy="53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91E2926-7712-4F8F-ADE7-7937D688B821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Only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2280" cy="1118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27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Для правки текста заглавия щёлкните мышью</a:t>
            </a:r>
            <a:endParaRPr b="0" lang="ru-RU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ftr" idx="10"/>
          </p:nvPr>
        </p:nvSpPr>
        <p:spPr>
          <a:xfrm>
            <a:off x="2571480" y="9945000"/>
            <a:ext cx="2415960" cy="53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dt" idx="11"/>
          </p:nvPr>
        </p:nvSpPr>
        <p:spPr>
          <a:xfrm>
            <a:off x="378000" y="9945000"/>
            <a:ext cx="1735200" cy="53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sldNum" idx="12"/>
          </p:nvPr>
        </p:nvSpPr>
        <p:spPr>
          <a:xfrm>
            <a:off x="5445360" y="9945000"/>
            <a:ext cx="1735200" cy="53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9624AB1-D915-4CBE-A90A-25467E291322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Blank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ftr" idx="13"/>
          </p:nvPr>
        </p:nvSpPr>
        <p:spPr>
          <a:xfrm>
            <a:off x="2571480" y="9945000"/>
            <a:ext cx="2415960" cy="53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dt" idx="14"/>
          </p:nvPr>
        </p:nvSpPr>
        <p:spPr>
          <a:xfrm>
            <a:off x="378000" y="9945000"/>
            <a:ext cx="1735200" cy="53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en-US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&lt;дата/время&gt;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sldNum" idx="15"/>
          </p:nvPr>
        </p:nvSpPr>
        <p:spPr>
          <a:xfrm>
            <a:off x="5445360" y="9945000"/>
            <a:ext cx="1735200" cy="53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23DEA08-5AFF-4891-A9DC-00FBEC2CF358}" type="slidenum">
              <a:rPr b="0" lang="ru-RU" sz="1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&lt;номер&gt;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image" Target="../media/image17.png"/><Relationship Id="rId18" Type="http://schemas.openxmlformats.org/officeDocument/2006/relationships/image" Target="../media/image18.png"/><Relationship Id="rId19" Type="http://schemas.openxmlformats.org/officeDocument/2006/relationships/image" Target="../media/image19.png"/><Relationship Id="rId20" Type="http://schemas.openxmlformats.org/officeDocument/2006/relationships/image" Target="../media/image20.png"/><Relationship Id="rId2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object 33" descr=""/>
          <p:cNvPicPr/>
          <p:nvPr/>
        </p:nvPicPr>
        <p:blipFill>
          <a:blip r:embed="rId1"/>
          <a:stretch/>
        </p:blipFill>
        <p:spPr>
          <a:xfrm>
            <a:off x="3960000" y="108000"/>
            <a:ext cx="3487680" cy="15526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" name="object 35"/>
          <p:cNvSpPr/>
          <p:nvPr/>
        </p:nvSpPr>
        <p:spPr>
          <a:xfrm>
            <a:off x="37800" y="7113240"/>
            <a:ext cx="7517880" cy="3579480"/>
          </a:xfrm>
          <a:custGeom>
            <a:avLst/>
            <a:gdLst>
              <a:gd name="textAreaLeft" fmla="*/ 0 w 7517880"/>
              <a:gd name="textAreaRight" fmla="*/ 7522200 w 7517880"/>
              <a:gd name="textAreaTop" fmla="*/ 0 h 3579480"/>
              <a:gd name="textAreaBottom" fmla="*/ 3583800 h 357948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grpSp>
        <p:nvGrpSpPr>
          <p:cNvPr id="24" name="Группа 1"/>
          <p:cNvGrpSpPr/>
          <p:nvPr/>
        </p:nvGrpSpPr>
        <p:grpSpPr>
          <a:xfrm>
            <a:off x="644400" y="8176320"/>
            <a:ext cx="1143720" cy="128520"/>
            <a:chOff x="644400" y="8176320"/>
            <a:chExt cx="1143720" cy="128520"/>
          </a:xfrm>
        </p:grpSpPr>
        <p:pic>
          <p:nvPicPr>
            <p:cNvPr id="25" name="object 36" descr=""/>
            <p:cNvPicPr/>
            <p:nvPr/>
          </p:nvPicPr>
          <p:blipFill>
            <a:blip r:embed="rId2"/>
            <a:stretch/>
          </p:blipFill>
          <p:spPr>
            <a:xfrm>
              <a:off x="644400" y="8176320"/>
              <a:ext cx="99000" cy="12852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6" name="object 37"/>
            <p:cNvSpPr/>
            <p:nvPr/>
          </p:nvSpPr>
          <p:spPr>
            <a:xfrm>
              <a:off x="771480" y="8178120"/>
              <a:ext cx="90360" cy="125280"/>
            </a:xfrm>
            <a:custGeom>
              <a:avLst/>
              <a:gdLst>
                <a:gd name="textAreaLeft" fmla="*/ 0 w 90360"/>
                <a:gd name="textAreaRight" fmla="*/ 94680 w 90360"/>
                <a:gd name="textAreaTop" fmla="*/ 0 h 125280"/>
                <a:gd name="textAreaBottom" fmla="*/ 129600 h 12528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>
                <a:lnSpc>
                  <a:spcPct val="100000"/>
                </a:lnSpc>
              </a:pPr>
              <a:endParaRPr b="0" lang="ru-RU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27" name="object 38" descr=""/>
            <p:cNvPicPr/>
            <p:nvPr/>
          </p:nvPicPr>
          <p:blipFill>
            <a:blip r:embed="rId3"/>
            <a:stretch/>
          </p:blipFill>
          <p:spPr>
            <a:xfrm>
              <a:off x="888840" y="8176320"/>
              <a:ext cx="288000" cy="12852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8" name="object 39" descr=""/>
            <p:cNvPicPr/>
            <p:nvPr/>
          </p:nvPicPr>
          <p:blipFill>
            <a:blip r:embed="rId4"/>
            <a:stretch/>
          </p:blipFill>
          <p:spPr>
            <a:xfrm>
              <a:off x="1201680" y="8176320"/>
              <a:ext cx="315000" cy="12852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29" name="object 40" descr=""/>
            <p:cNvPicPr/>
            <p:nvPr/>
          </p:nvPicPr>
          <p:blipFill>
            <a:blip r:embed="rId5"/>
            <a:stretch/>
          </p:blipFill>
          <p:spPr>
            <a:xfrm>
              <a:off x="1545480" y="8178120"/>
              <a:ext cx="105840" cy="12492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0" name="object 41" descr=""/>
            <p:cNvPicPr/>
            <p:nvPr/>
          </p:nvPicPr>
          <p:blipFill>
            <a:blip r:embed="rId6"/>
            <a:stretch/>
          </p:blipFill>
          <p:spPr>
            <a:xfrm>
              <a:off x="1679400" y="8178120"/>
              <a:ext cx="108720" cy="12672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00000" y="316800"/>
            <a:ext cx="2635200" cy="1454760"/>
          </a:xfrm>
          <a:prstGeom prst="rect">
            <a:avLst/>
          </a:prstGeom>
          <a:noFill/>
          <a:ln w="0">
            <a:noFill/>
          </a:ln>
        </p:spPr>
        <p:txBody>
          <a:bodyPr lIns="0" rIns="0" tIns="81360" bIns="0" anchor="t">
            <a:spAutoFit/>
          </a:bodyPr>
          <a:p>
            <a:pPr marL="439560" indent="-427320" algn="r">
              <a:lnSpc>
                <a:spcPts val="2701"/>
              </a:lnSpc>
              <a:spcBef>
                <a:spcPts val="641"/>
              </a:spcBef>
              <a:buNone/>
              <a:tabLst>
                <a:tab algn="l" pos="0"/>
              </a:tabLst>
            </a:pPr>
            <a:r>
              <a:rPr b="1" lang="ru-RU" sz="2700" spc="-11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МЕРОПРИЯТИ  </a:t>
            </a:r>
            <a:r>
              <a:rPr b="1" lang="ru-RU" sz="270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НА</a:t>
            </a:r>
            <a:r>
              <a:rPr b="1" lang="ru-RU" sz="2700" spc="-6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 ОКТЯБРЬ</a:t>
            </a:r>
            <a:r>
              <a:rPr b="1" lang="ru-RU" sz="2700" spc="-11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 </a:t>
            </a:r>
            <a:r>
              <a:rPr b="1" lang="ru-RU" sz="2700" spc="-20" strike="noStrike" u="none">
                <a:solidFill>
                  <a:schemeClr val="lt1"/>
                </a:solidFill>
                <a:effectLst/>
                <a:uFillTx/>
                <a:latin typeface="Calibri"/>
              </a:rPr>
              <a:t>2026</a:t>
            </a:r>
            <a:endParaRPr b="0" lang="ru-RU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object 43"/>
          <p:cNvSpPr/>
          <p:nvPr/>
        </p:nvSpPr>
        <p:spPr>
          <a:xfrm>
            <a:off x="628920" y="8460000"/>
            <a:ext cx="5355000" cy="2039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74600" bIns="0" anchor="t">
            <a:spAutoFit/>
          </a:bodyPr>
          <a:p>
            <a:pPr marL="12600">
              <a:lnSpc>
                <a:spcPct val="75000"/>
              </a:lnSpc>
              <a:spcBef>
                <a:spcPts val="1375"/>
              </a:spcBef>
            </a:pPr>
            <a:r>
              <a:rPr b="1" lang="ru-RU" sz="44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ПРИХОДИТЕ, </a:t>
            </a:r>
            <a:r>
              <a:rPr b="1" lang="ru-RU" sz="44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МЫ</a:t>
            </a:r>
            <a:r>
              <a:rPr b="1" lang="ru-RU" sz="4400" spc="-136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1" lang="ru-RU" sz="44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ВАС</a:t>
            </a:r>
            <a:r>
              <a:rPr b="1" lang="ru-RU" sz="4400" spc="-136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1" lang="ru-RU" sz="44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ЖДЕМ!</a:t>
            </a: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>
              <a:lnSpc>
                <a:spcPts val="1429"/>
              </a:lnSpc>
              <a:spcBef>
                <a:spcPts val="1040"/>
              </a:spcBef>
            </a:pP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Наши</a:t>
            </a:r>
            <a:r>
              <a:rPr b="0" lang="ru-RU" sz="1300" spc="-34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0" lang="ru-RU" sz="13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контакты:</a:t>
            </a: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Адрес: 393190, Тамбовская область, г. Котовск,  ул. Свободы, 12</a:t>
            </a: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Контактный номер: 8 (47541) 3-54-52</a:t>
            </a: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b="0" lang="ru-RU" sz="13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Толмачева И.В.</a:t>
            </a:r>
            <a:endParaRPr b="0" lang="ru-RU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" name="object 44"/>
          <p:cNvSpPr/>
          <p:nvPr/>
        </p:nvSpPr>
        <p:spPr>
          <a:xfrm>
            <a:off x="4007880" y="7227000"/>
            <a:ext cx="3293280" cy="83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12600" indent="1948680" algn="r" defTabSz="914400">
              <a:lnSpc>
                <a:spcPct val="112000"/>
              </a:lnSpc>
              <a:spcBef>
                <a:spcPts val="99"/>
              </a:spcBef>
              <a:tabLst>
                <a:tab algn="l" pos="0"/>
              </a:tabLst>
            </a:pP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Время</a:t>
            </a:r>
            <a:r>
              <a:rPr b="1" lang="ru-RU" sz="1600" spc="-65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b="1" lang="ru-RU" sz="1600" spc="-11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работы: понедельник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–</a:t>
            </a:r>
            <a:r>
              <a:rPr b="1" lang="ru-RU" sz="1600" spc="-11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четверг</a:t>
            </a:r>
            <a:r>
              <a:rPr b="1" lang="ru-RU" sz="1600" spc="-11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08:30</a:t>
            </a:r>
            <a:r>
              <a:rPr b="1" lang="ru-RU" sz="1600" spc="-6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– 17:30</a:t>
            </a:r>
            <a:r>
              <a:rPr b="1" lang="ru-RU" sz="1600" spc="-14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b="1" lang="ru-RU" sz="1600" spc="-2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пятница 08:30 </a:t>
            </a:r>
            <a:r>
              <a:rPr b="1" lang="ru-RU" sz="160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–</a:t>
            </a:r>
            <a:r>
              <a:rPr b="1" lang="ru-RU" sz="1600" spc="-20" strike="noStrike" u="none">
                <a:solidFill>
                  <a:srgbClr val="58595b"/>
                </a:solidFill>
                <a:effectLst/>
                <a:uFillTx/>
                <a:latin typeface="Calibri"/>
              </a:rPr>
              <a:t> 16:30</a:t>
            </a:r>
            <a:endParaRPr b="0" lang="ru-RU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" name="object 45"/>
          <p:cNvSpPr/>
          <p:nvPr/>
        </p:nvSpPr>
        <p:spPr>
          <a:xfrm>
            <a:off x="6123240" y="8786520"/>
            <a:ext cx="913320" cy="64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33120" bIns="0" anchor="t">
            <a:spAutoFit/>
          </a:bodyPr>
          <a:p>
            <a:pPr marL="12600">
              <a:lnSpc>
                <a:spcPts val="799"/>
              </a:lnSpc>
              <a:spcBef>
                <a:spcPts val="258"/>
              </a:spcBef>
            </a:pP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Отделение Фонда</a:t>
            </a:r>
            <a:r>
              <a:rPr b="0" lang="ru-RU" sz="800" spc="499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пенсионного</a:t>
            </a:r>
            <a:endParaRPr b="0" lang="ru-RU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b="0" lang="ru-RU" sz="8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и</a:t>
            </a: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социального</a:t>
            </a:r>
            <a:r>
              <a:rPr b="0" lang="ru-RU" sz="800" spc="499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страхования</a:t>
            </a:r>
            <a:r>
              <a:rPr b="0" lang="ru-RU" sz="800" spc="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0" lang="ru-RU" sz="800" spc="-26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РФ</a:t>
            </a:r>
            <a:endParaRPr b="0" lang="ru-RU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b="0" lang="ru-RU" sz="80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по</a:t>
            </a:r>
            <a:r>
              <a:rPr b="0" lang="ru-RU" sz="800" spc="45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0" lang="ru-RU" sz="800" spc="-20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Тамбовской</a:t>
            </a:r>
            <a:r>
              <a:rPr b="0" lang="ru-RU" sz="800" spc="499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b="0" lang="ru-RU" sz="800" spc="-11" strike="noStrike" u="none">
                <a:solidFill>
                  <a:srgbClr val="ffffff"/>
                </a:solidFill>
                <a:effectLst/>
                <a:uFillTx/>
                <a:latin typeface="Calibri"/>
              </a:rPr>
              <a:t>области</a:t>
            </a:r>
            <a:endParaRPr b="0" lang="ru-RU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35" name="Группа 103"/>
          <p:cNvGrpSpPr/>
          <p:nvPr/>
        </p:nvGrpSpPr>
        <p:grpSpPr>
          <a:xfrm>
            <a:off x="512280" y="489240"/>
            <a:ext cx="2513520" cy="978840"/>
            <a:chOff x="512280" y="489240"/>
            <a:chExt cx="2513520" cy="978840"/>
          </a:xfrm>
        </p:grpSpPr>
        <p:pic>
          <p:nvPicPr>
            <p:cNvPr id="36" name="object 49" descr=""/>
            <p:cNvPicPr/>
            <p:nvPr/>
          </p:nvPicPr>
          <p:blipFill>
            <a:blip r:embed="rId7"/>
            <a:stretch/>
          </p:blipFill>
          <p:spPr>
            <a:xfrm>
              <a:off x="512280" y="489240"/>
              <a:ext cx="835200" cy="95292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37" name="object 50"/>
            <p:cNvSpPr/>
            <p:nvPr/>
          </p:nvSpPr>
          <p:spPr>
            <a:xfrm>
              <a:off x="1577160" y="814680"/>
              <a:ext cx="290880" cy="181080"/>
            </a:xfrm>
            <a:custGeom>
              <a:avLst/>
              <a:gdLst>
                <a:gd name="textAreaLeft" fmla="*/ 0 w 290880"/>
                <a:gd name="textAreaRight" fmla="*/ 295200 w 290880"/>
                <a:gd name="textAreaTop" fmla="*/ 0 h 181080"/>
                <a:gd name="textAreaBottom" fmla="*/ 185400 h 18108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>
                <a:lnSpc>
                  <a:spcPct val="100000"/>
                </a:lnSpc>
              </a:pPr>
              <a:endParaRPr b="0" lang="ru-RU" sz="1800" strike="noStrike" u="non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grpSp>
          <p:nvGrpSpPr>
            <p:cNvPr id="38" name="object 51"/>
            <p:cNvGrpSpPr/>
            <p:nvPr/>
          </p:nvGrpSpPr>
          <p:grpSpPr>
            <a:xfrm>
              <a:off x="1917720" y="814680"/>
              <a:ext cx="443520" cy="146880"/>
              <a:chOff x="1917720" y="814680"/>
              <a:chExt cx="443520" cy="146880"/>
            </a:xfrm>
          </p:grpSpPr>
          <p:sp>
            <p:nvSpPr>
              <p:cNvPr id="39" name="object 52"/>
              <p:cNvSpPr/>
              <p:nvPr/>
            </p:nvSpPr>
            <p:spPr>
              <a:xfrm>
                <a:off x="1917720" y="814680"/>
                <a:ext cx="286560" cy="146880"/>
              </a:xfrm>
              <a:custGeom>
                <a:avLst/>
                <a:gdLst>
                  <a:gd name="textAreaLeft" fmla="*/ 0 w 286560"/>
                  <a:gd name="textAreaRight" fmla="*/ 290880 w 286560"/>
                  <a:gd name="textAreaTop" fmla="*/ 0 h 146880"/>
                  <a:gd name="textAreaBottom" fmla="*/ 151200 h 14688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t">
                <a:noAutofit/>
              </a:bodyPr>
              <a:p>
                <a:pPr>
                  <a:lnSpc>
                    <a:spcPct val="100000"/>
                  </a:lnSpc>
                </a:pPr>
                <a:endParaRPr b="0" lang="ru-RU" sz="1800" strike="noStrike" u="none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  <p:pic>
            <p:nvPicPr>
              <p:cNvPr id="40" name="object 53" descr=""/>
              <p:cNvPicPr/>
              <p:nvPr/>
            </p:nvPicPr>
            <p:blipFill>
              <a:blip r:embed="rId8"/>
              <a:stretch/>
            </p:blipFill>
            <p:spPr>
              <a:xfrm>
                <a:off x="2244240" y="815040"/>
                <a:ext cx="117000" cy="14580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pic>
          <p:nvPicPr>
            <p:cNvPr id="41" name="object 54" descr=""/>
            <p:cNvPicPr/>
            <p:nvPr/>
          </p:nvPicPr>
          <p:blipFill>
            <a:blip r:embed="rId9"/>
            <a:stretch/>
          </p:blipFill>
          <p:spPr>
            <a:xfrm>
              <a:off x="1556640" y="1049760"/>
              <a:ext cx="155520" cy="149400"/>
            </a:xfrm>
            <a:prstGeom prst="rect">
              <a:avLst/>
            </a:prstGeom>
            <a:noFill/>
            <a:ln w="0">
              <a:noFill/>
            </a:ln>
          </p:spPr>
        </p:pic>
        <p:grpSp>
          <p:nvGrpSpPr>
            <p:cNvPr id="42" name="object 55"/>
            <p:cNvGrpSpPr/>
            <p:nvPr/>
          </p:nvGrpSpPr>
          <p:grpSpPr>
            <a:xfrm>
              <a:off x="1762920" y="1051200"/>
              <a:ext cx="673200" cy="179280"/>
              <a:chOff x="1762920" y="1051200"/>
              <a:chExt cx="673200" cy="179280"/>
            </a:xfrm>
          </p:grpSpPr>
          <p:pic>
            <p:nvPicPr>
              <p:cNvPr id="43" name="object 56" descr=""/>
              <p:cNvPicPr/>
              <p:nvPr/>
            </p:nvPicPr>
            <p:blipFill>
              <a:blip r:embed="rId10"/>
              <a:stretch/>
            </p:blipFill>
            <p:spPr>
              <a:xfrm>
                <a:off x="1762920" y="1051560"/>
                <a:ext cx="118440" cy="14580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sp>
            <p:nvSpPr>
              <p:cNvPr id="44" name="object 57"/>
              <p:cNvSpPr/>
              <p:nvPr/>
            </p:nvSpPr>
            <p:spPr>
              <a:xfrm>
                <a:off x="1917720" y="1051200"/>
                <a:ext cx="518400" cy="179280"/>
              </a:xfrm>
              <a:custGeom>
                <a:avLst/>
                <a:gdLst>
                  <a:gd name="textAreaLeft" fmla="*/ 0 w 518400"/>
                  <a:gd name="textAreaRight" fmla="*/ 522720 w 518400"/>
                  <a:gd name="textAreaTop" fmla="*/ 0 h 179280"/>
                  <a:gd name="textAreaBottom" fmla="*/ 183600 h 17928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t">
                <a:noAutofit/>
              </a:bodyPr>
              <a:p>
                <a:pPr>
                  <a:lnSpc>
                    <a:spcPct val="100000"/>
                  </a:lnSpc>
                </a:pPr>
                <a:endParaRPr b="0" lang="ru-RU" sz="1800" strike="noStrike" u="none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45" name="object 58"/>
            <p:cNvGrpSpPr/>
            <p:nvPr/>
          </p:nvGrpSpPr>
          <p:grpSpPr>
            <a:xfrm>
              <a:off x="2489040" y="1051560"/>
              <a:ext cx="286560" cy="145800"/>
              <a:chOff x="2489040" y="1051560"/>
              <a:chExt cx="286560" cy="145800"/>
            </a:xfrm>
          </p:grpSpPr>
          <p:pic>
            <p:nvPicPr>
              <p:cNvPr id="46" name="object 59" descr=""/>
              <p:cNvPicPr/>
              <p:nvPr/>
            </p:nvPicPr>
            <p:blipFill>
              <a:blip r:embed="rId11"/>
              <a:stretch/>
            </p:blipFill>
            <p:spPr>
              <a:xfrm>
                <a:off x="2489040" y="1051560"/>
                <a:ext cx="125640" cy="14580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47" name="object 60" descr=""/>
              <p:cNvPicPr/>
              <p:nvPr/>
            </p:nvPicPr>
            <p:blipFill>
              <a:blip r:embed="rId12"/>
              <a:stretch/>
            </p:blipFill>
            <p:spPr>
              <a:xfrm>
                <a:off x="2658960" y="1051560"/>
                <a:ext cx="116640" cy="14580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grpSp>
          <p:nvGrpSpPr>
            <p:cNvPr id="48" name="object 61"/>
            <p:cNvGrpSpPr/>
            <p:nvPr/>
          </p:nvGrpSpPr>
          <p:grpSpPr>
            <a:xfrm>
              <a:off x="1556640" y="1284480"/>
              <a:ext cx="1469160" cy="183600"/>
              <a:chOff x="1556640" y="1284480"/>
              <a:chExt cx="1469160" cy="183600"/>
            </a:xfrm>
          </p:grpSpPr>
          <p:pic>
            <p:nvPicPr>
              <p:cNvPr id="49" name="object 62" descr=""/>
              <p:cNvPicPr/>
              <p:nvPr/>
            </p:nvPicPr>
            <p:blipFill>
              <a:blip r:embed="rId13"/>
              <a:stretch/>
            </p:blipFill>
            <p:spPr>
              <a:xfrm>
                <a:off x="1556640" y="1292040"/>
                <a:ext cx="138960" cy="15120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50" name="object 63" descr=""/>
              <p:cNvPicPr/>
              <p:nvPr/>
            </p:nvPicPr>
            <p:blipFill>
              <a:blip r:embed="rId14"/>
              <a:stretch/>
            </p:blipFill>
            <p:spPr>
              <a:xfrm>
                <a:off x="1725840" y="1292040"/>
                <a:ext cx="160200" cy="15120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51" name="object 64" descr=""/>
              <p:cNvPicPr/>
              <p:nvPr/>
            </p:nvPicPr>
            <p:blipFill>
              <a:blip r:embed="rId15"/>
              <a:stretch/>
            </p:blipFill>
            <p:spPr>
              <a:xfrm>
                <a:off x="1917720" y="1284480"/>
                <a:ext cx="356040" cy="18360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52" name="object 65" descr=""/>
              <p:cNvPicPr/>
              <p:nvPr/>
            </p:nvPicPr>
            <p:blipFill>
              <a:blip r:embed="rId16"/>
              <a:stretch/>
            </p:blipFill>
            <p:spPr>
              <a:xfrm>
                <a:off x="2300040" y="1292040"/>
                <a:ext cx="160200" cy="15120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sp>
            <p:nvSpPr>
              <p:cNvPr id="53" name="object 66"/>
              <p:cNvSpPr/>
              <p:nvPr/>
            </p:nvSpPr>
            <p:spPr>
              <a:xfrm>
                <a:off x="2494080" y="1290960"/>
                <a:ext cx="134280" cy="145440"/>
              </a:xfrm>
              <a:custGeom>
                <a:avLst/>
                <a:gdLst>
                  <a:gd name="textAreaLeft" fmla="*/ 0 w 134280"/>
                  <a:gd name="textAreaRight" fmla="*/ 138600 w 134280"/>
                  <a:gd name="textAreaTop" fmla="*/ 0 h 145440"/>
                  <a:gd name="textAreaBottom" fmla="*/ 149760 h 14544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0" rIns="0" tIns="0" bIns="0" anchor="t">
                <a:noAutofit/>
              </a:bodyPr>
              <a:p>
                <a:pPr>
                  <a:lnSpc>
                    <a:spcPct val="100000"/>
                  </a:lnSpc>
                </a:pPr>
                <a:endParaRPr b="0" lang="ru-RU" sz="1800" strike="noStrike" u="none">
                  <a:solidFill>
                    <a:srgbClr val="ffffff"/>
                  </a:solidFill>
                  <a:effectLst/>
                  <a:uFillTx/>
                  <a:latin typeface="Arial"/>
                </a:endParaRPr>
              </a:p>
            </p:txBody>
          </p:sp>
          <p:pic>
            <p:nvPicPr>
              <p:cNvPr id="54" name="object 67" descr=""/>
              <p:cNvPicPr/>
              <p:nvPr/>
            </p:nvPicPr>
            <p:blipFill>
              <a:blip r:embed="rId17"/>
              <a:stretch/>
            </p:blipFill>
            <p:spPr>
              <a:xfrm>
                <a:off x="2661480" y="1290960"/>
                <a:ext cx="165960" cy="17712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55" name="object 68" descr=""/>
              <p:cNvPicPr/>
              <p:nvPr/>
            </p:nvPicPr>
            <p:blipFill>
              <a:blip r:embed="rId18"/>
              <a:stretch/>
            </p:blipFill>
            <p:spPr>
              <a:xfrm>
                <a:off x="2861640" y="1290960"/>
                <a:ext cx="164160" cy="14580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</p:grpSp>
      <p:sp>
        <p:nvSpPr>
          <p:cNvPr id="56" name="Прямоугольник: скругленные углы 2"/>
          <p:cNvSpPr/>
          <p:nvPr/>
        </p:nvSpPr>
        <p:spPr>
          <a:xfrm>
            <a:off x="6140520" y="9593640"/>
            <a:ext cx="870480" cy="85428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ru-RU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7" name="Овал 3"/>
          <p:cNvSpPr/>
          <p:nvPr/>
        </p:nvSpPr>
        <p:spPr>
          <a:xfrm>
            <a:off x="6065280" y="8015040"/>
            <a:ext cx="811080" cy="81108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ru-RU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58" name="object 48" descr=""/>
          <p:cNvPicPr/>
          <p:nvPr/>
        </p:nvPicPr>
        <p:blipFill>
          <a:blip r:embed="rId19"/>
          <a:stretch/>
        </p:blipFill>
        <p:spPr>
          <a:xfrm>
            <a:off x="6162120" y="8272800"/>
            <a:ext cx="597240" cy="512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9" name="Рисунок 7" descr=""/>
          <p:cNvPicPr/>
          <p:nvPr/>
        </p:nvPicPr>
        <p:blipFill>
          <a:blip r:embed="rId20"/>
          <a:stretch/>
        </p:blipFill>
        <p:spPr>
          <a:xfrm>
            <a:off x="6170400" y="9615240"/>
            <a:ext cx="811080" cy="811080"/>
          </a:xfrm>
          <a:prstGeom prst="rect">
            <a:avLst/>
          </a:prstGeom>
          <a:noFill/>
          <a:ln w="0">
            <a:noFill/>
          </a:ln>
        </p:spPr>
      </p:pic>
      <p:graphicFrame>
        <p:nvGraphicFramePr>
          <p:cNvPr id="60" name="Таблица 4"/>
          <p:cNvGraphicFramePr/>
          <p:nvPr/>
        </p:nvGraphicFramePr>
        <p:xfrm>
          <a:off x="241920" y="1833480"/>
          <a:ext cx="7192440" cy="5763960"/>
        </p:xfrm>
        <a:graphic>
          <a:graphicData uri="http://schemas.openxmlformats.org/drawingml/2006/table">
            <a:tbl>
              <a:tblPr/>
              <a:tblGrid>
                <a:gridCol w="901440"/>
                <a:gridCol w="5241960"/>
                <a:gridCol w="1049400"/>
              </a:tblGrid>
              <a:tr h="55188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Дата </a:t>
                      </a:r>
                      <a:endParaRPr b="0" lang="ru-RU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Мероприятие</a:t>
                      </a:r>
                      <a:endParaRPr b="0" lang="ru-RU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Время</a:t>
                      </a:r>
                      <a:endParaRPr b="0" lang="ru-RU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начала</a:t>
                      </a:r>
                      <a:endParaRPr b="0" lang="ru-RU" sz="18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</a:tr>
              <a:tr h="34488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800" spc="-11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01.10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/>
                        </a:rPr>
                        <a:t>Онлайн-лекция РО «Знание» на тему: «1 октября — наш день: говорим о главном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pc="-11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10:</a:t>
                      </a:r>
                      <a:r>
                        <a:rPr b="0" lang="ru-RU" sz="1800" spc="-26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64908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800" spc="-11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01.10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800" strike="noStrike" u="none">
                          <a:solidFill>
                            <a:srgbClr val="231f20"/>
                          </a:solidFill>
                          <a:effectLst/>
                          <a:uFillTx/>
                          <a:latin typeface="Times New Roman"/>
                        </a:rPr>
                        <a:t>«Как жить не тужить и здоровье сохранить!», квест-игра, посвященная Дню пожилого человека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11:30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37620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05.10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Литературный час, посвященный Дню учителя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10:00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42516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13.10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Урок цифровой грамотности  «Национальный  мессенджер МАХ»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10:00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59796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15.10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Творческая прогулка в парке «Собери осенний букет»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10:00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59796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20.10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Индивидуальное консультирование по                вопросам пенсионного и социального  характера      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10:00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59796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23.10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Просмотр фильма Российского географического общества «Что скрывает Рыбинское море»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10:00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34488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27.10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Оздоровительная гимнастика «Для души и тела»  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800" strike="noStrike" u="none">
                          <a:solidFill>
                            <a:schemeClr val="dk1"/>
                          </a:solidFill>
                          <a:effectLst/>
                          <a:uFillTx/>
                          <a:latin typeface="Times New Roman"/>
                        </a:rPr>
                        <a:t>10:00</a:t>
                      </a:r>
                      <a:endParaRPr b="0" lang="ru-RU" sz="18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Times New Roman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305</TotalTime>
  <Application>LibreOffice/25.2.7.2$Windows_x86 LibreOffice_project/5cbfd1ab6520636bb5f7b99185aa69bd7456825d</Application>
  <AppVersion>15.0000</AppVersion>
  <Words>70</Words>
  <Paragraphs>21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2025-11-06T11:20:25Z</dcterms:created>
  <dc:creator>Пользователь</dc:creator>
  <dc:description/>
  <dc:language>ru-RU</dc:language>
  <cp:lastModifiedBy/>
  <cp:lastPrinted>2026-07-30T11:21:43Z</cp:lastPrinted>
  <dcterms:modified xsi:type="dcterms:W3CDTF">2026-09-28T14:53:58Z</dcterms:modified>
  <cp:revision>51</cp:revision>
  <dc:subject/>
  <dc:title>МЕРОПРИЯТИЯ НА ДЕКАБРЬ 2025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esentationFormat">
    <vt:lpwstr>Произвольный</vt:lpwstr>
  </property>
  <property fmtid="{D5CDD505-2E9C-101B-9397-08002B2CF9AE}" pid="6" name="Producer">
    <vt:lpwstr>Adobe PDF Library 17.0</vt:lpwstr>
  </property>
  <property fmtid="{D5CDD505-2E9C-101B-9397-08002B2CF9AE}" pid="7" name="Slides">
    <vt:i4>1</vt:i4>
  </property>
</Properties>
</file>