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5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_rels/presentation.xml.rels" ContentType="application/vnd.openxmlformats-package.relationships+xml"/>
  <Override PartName="/ppt/media/image13.png" ContentType="image/png"/>
  <Override PartName="/ppt/media/image4.png" ContentType="image/png"/>
  <Override PartName="/ppt/media/image9.png" ContentType="image/png"/>
  <Override PartName="/ppt/media/image18.png" ContentType="image/png"/>
  <Override PartName="/ppt/media/image20.png" ContentType="image/png"/>
  <Override PartName="/ppt/media/image12.png" ContentType="image/png"/>
  <Override PartName="/ppt/media/image3.png" ContentType="image/png"/>
  <Override PartName="/ppt/media/image19.png" ContentType="image/png"/>
  <Override PartName="/ppt/media/image14.png" ContentType="image/png"/>
  <Override PartName="/ppt/media/image5.png" ContentType="image/png"/>
  <Override PartName="/ppt/media/image15.png" ContentType="image/png"/>
  <Override PartName="/ppt/media/image6.png" ContentType="image/png"/>
  <Override PartName="/ppt/media/image10.png" ContentType="image/png"/>
  <Override PartName="/ppt/media/image1.png" ContentType="image/png"/>
  <Override PartName="/ppt/media/image16.png" ContentType="image/png"/>
  <Override PartName="/ppt/media/image7.png" ContentType="image/png"/>
  <Override PartName="/ppt/media/image2.png" ContentType="image/png"/>
  <Override PartName="/ppt/media/image11.png" ContentType="image/png"/>
  <Override PartName="/ppt/media/image17.png" ContentType="image/png"/>
  <Override PartName="/ppt/media/image8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3" r:id="rId4"/>
    <p:sldMasterId id="2147483655" r:id="rId5"/>
    <p:sldMasterId id="2147483657" r:id="rId6"/>
  </p:sldMasterIdLst>
  <p:sldIdLst>
    <p:sldId id="256" r:id="rId7"/>
  </p:sldIdLst>
  <p:sldSz cx="7556500" cy="106934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" Target="slides/slide1.xml"/><Relationship Id="rId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822920" y="-1312200"/>
            <a:ext cx="231084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0760" cy="705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77C78AA-1823-4A43-A41B-35AF19BEDBE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822920" y="-1312200"/>
            <a:ext cx="231084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0760" cy="705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F2CB1D75-25B8-4F9E-82EC-912747792641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822920" y="-1312200"/>
            <a:ext cx="231084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0760" cy="705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B50E600B-7EBB-408E-9DBA-7DFFA067E81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822920" y="-1312200"/>
            <a:ext cx="231084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0760" cy="705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ECC490AB-75D1-4327-BF65-44BC3079547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822920" y="-1312200"/>
            <a:ext cx="231084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0760" cy="705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E4B4F481-0210-4ADA-9F1D-325AF19AD2C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822920" y="-1312200"/>
            <a:ext cx="231084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0760" cy="705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5"/>
          </p:nvPr>
        </p:nvSpPr>
        <p:spPr/>
        <p:txBody>
          <a:bodyPr/>
          <a:p>
            <a:fld id="{D51452C9-8C35-44CC-A544-4F3AF9E04A79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4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5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67360" y="3314880"/>
            <a:ext cx="6422760" cy="824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452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2"/>
          </p:nvPr>
        </p:nvSpPr>
        <p:spPr>
          <a:xfrm>
            <a:off x="378000" y="9945000"/>
            <a:ext cx="173376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5445360" y="9945000"/>
            <a:ext cx="173376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A9A85FD2-9A62-4AEA-93E0-BAF0C00CD4DC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0840" cy="111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0760" cy="705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ftr" idx="4"/>
          </p:nvPr>
        </p:nvSpPr>
        <p:spPr>
          <a:xfrm>
            <a:off x="2571480" y="9945000"/>
            <a:ext cx="241452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9" name="PlaceHolder 4"/>
          <p:cNvSpPr>
            <a:spLocks noGrp="1"/>
          </p:cNvSpPr>
          <p:nvPr>
            <p:ph type="dt" idx="5"/>
          </p:nvPr>
        </p:nvSpPr>
        <p:spPr>
          <a:xfrm>
            <a:off x="378000" y="9945000"/>
            <a:ext cx="173376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0" name="PlaceHolder 5"/>
          <p:cNvSpPr>
            <a:spLocks noGrp="1"/>
          </p:cNvSpPr>
          <p:nvPr>
            <p:ph type="sldNum" idx="6"/>
          </p:nvPr>
        </p:nvSpPr>
        <p:spPr>
          <a:xfrm>
            <a:off x="5445360" y="9945000"/>
            <a:ext cx="173376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20F1134-80B1-48C8-990E-2395A057D97E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1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2"/>
    <p:sldLayoutId id="2147483652" r:id="rId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0840" cy="111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283920" cy="893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3894840" y="2459520"/>
            <a:ext cx="3283920" cy="893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ftr" idx="7"/>
          </p:nvPr>
        </p:nvSpPr>
        <p:spPr>
          <a:xfrm>
            <a:off x="2571480" y="9945000"/>
            <a:ext cx="241452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9" name="PlaceHolder 5"/>
          <p:cNvSpPr>
            <a:spLocks noGrp="1"/>
          </p:cNvSpPr>
          <p:nvPr>
            <p:ph type="dt" idx="8"/>
          </p:nvPr>
        </p:nvSpPr>
        <p:spPr>
          <a:xfrm>
            <a:off x="378000" y="9945000"/>
            <a:ext cx="173376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0" name="PlaceHolder 6"/>
          <p:cNvSpPr>
            <a:spLocks noGrp="1"/>
          </p:cNvSpPr>
          <p:nvPr>
            <p:ph type="sldNum" idx="9"/>
          </p:nvPr>
        </p:nvSpPr>
        <p:spPr>
          <a:xfrm>
            <a:off x="5445360" y="9945000"/>
            <a:ext cx="173376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A6AC8728-8A83-4AF5-831A-01D6F76A0081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0840" cy="111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ftr" idx="10"/>
          </p:nvPr>
        </p:nvSpPr>
        <p:spPr>
          <a:xfrm>
            <a:off x="2571480" y="9945000"/>
            <a:ext cx="241452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dt" idx="11"/>
          </p:nvPr>
        </p:nvSpPr>
        <p:spPr>
          <a:xfrm>
            <a:off x="378000" y="9945000"/>
            <a:ext cx="173376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sldNum" idx="12"/>
          </p:nvPr>
        </p:nvSpPr>
        <p:spPr>
          <a:xfrm>
            <a:off x="5445360" y="9945000"/>
            <a:ext cx="173376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701C9B1A-A283-4B8F-B953-B6D6E934F7D5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ftr" idx="13"/>
          </p:nvPr>
        </p:nvSpPr>
        <p:spPr>
          <a:xfrm>
            <a:off x="2571480" y="9945000"/>
            <a:ext cx="241452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dt" idx="14"/>
          </p:nvPr>
        </p:nvSpPr>
        <p:spPr>
          <a:xfrm>
            <a:off x="378000" y="9945000"/>
            <a:ext cx="173376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sldNum" idx="15"/>
          </p:nvPr>
        </p:nvSpPr>
        <p:spPr>
          <a:xfrm>
            <a:off x="5445360" y="9945000"/>
            <a:ext cx="173376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FD09F65-EABB-48CC-925B-29D2557945F6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slideLayout" Target="../slideLayouts/slideLayout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object 33" descr=""/>
          <p:cNvPicPr/>
          <p:nvPr/>
        </p:nvPicPr>
        <p:blipFill>
          <a:blip r:embed="rId1"/>
          <a:stretch/>
        </p:blipFill>
        <p:spPr>
          <a:xfrm>
            <a:off x="4500000" y="108000"/>
            <a:ext cx="2946240" cy="1310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680000" y="108000"/>
            <a:ext cx="2453760" cy="151776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>
            <a:noAutofit/>
          </a:bodyPr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700" spc="-11" strike="noStrike" u="none">
                <a:solidFill>
                  <a:schemeClr val="lt1"/>
                </a:solidFill>
                <a:uFillTx/>
                <a:latin typeface="Calibri"/>
              </a:rPr>
              <a:t>МЕРОПРИЯТИЯ</a:t>
            </a:r>
            <a:r>
              <a:rPr b="1" lang="ru-RU" sz="2700" strike="noStrike" u="none">
                <a:solidFill>
                  <a:schemeClr val="lt1"/>
                </a:solidFill>
                <a:uFillTx/>
                <a:latin typeface="Calibri"/>
              </a:rPr>
              <a:t>НА</a:t>
            </a:r>
            <a:r>
              <a:rPr b="1" lang="ru-RU" sz="2700" spc="-6" strike="noStrike" u="none">
                <a:solidFill>
                  <a:schemeClr val="lt1"/>
                </a:solidFill>
                <a:uFillTx/>
                <a:latin typeface="Calibri"/>
              </a:rPr>
              <a:t> </a:t>
            </a:r>
            <a:r>
              <a:rPr b="1" lang="ru-RU" sz="2700" spc="-11" strike="noStrike" u="none">
                <a:solidFill>
                  <a:schemeClr val="lt1"/>
                </a:solidFill>
                <a:uFillTx/>
                <a:latin typeface="Calibri"/>
              </a:rPr>
              <a:t>СЕНТЯБРЬ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algn="l" pos="0"/>
              </a:tabLst>
            </a:pPr>
            <a:r>
              <a:rPr b="1" lang="ru-RU" sz="2700" spc="-20" strike="noStrike" u="none">
                <a:solidFill>
                  <a:schemeClr val="lt1"/>
                </a:solidFill>
                <a:uFillTx/>
                <a:latin typeface="Calibri"/>
              </a:rPr>
              <a:t>2026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36" name="Группа 103"/>
          <p:cNvGrpSpPr/>
          <p:nvPr/>
        </p:nvGrpSpPr>
        <p:grpSpPr>
          <a:xfrm>
            <a:off x="512280" y="327600"/>
            <a:ext cx="2512080" cy="977400"/>
            <a:chOff x="512280" y="327600"/>
            <a:chExt cx="2512080" cy="977400"/>
          </a:xfrm>
        </p:grpSpPr>
        <p:pic>
          <p:nvPicPr>
            <p:cNvPr id="37" name="object 49" descr=""/>
            <p:cNvPicPr/>
            <p:nvPr/>
          </p:nvPicPr>
          <p:blipFill>
            <a:blip r:embed="rId2"/>
            <a:stretch/>
          </p:blipFill>
          <p:spPr>
            <a:xfrm>
              <a:off x="512280" y="327600"/>
              <a:ext cx="833760" cy="9514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38" name="object 50"/>
            <p:cNvSpPr/>
            <p:nvPr/>
          </p:nvSpPr>
          <p:spPr>
            <a:xfrm>
              <a:off x="1577160" y="653040"/>
              <a:ext cx="289440" cy="179640"/>
            </a:xfrm>
            <a:custGeom>
              <a:avLst/>
              <a:gdLst>
                <a:gd name="textAreaLeft" fmla="*/ 0 w 289440"/>
                <a:gd name="textAreaRight" fmla="*/ 295200 w 289440"/>
                <a:gd name="textAreaTop" fmla="*/ 0 h 179640"/>
                <a:gd name="textAreaBottom" fmla="*/ 185400 h 179640"/>
              </a:gdLst>
              <a:ah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trike="noStrike" u="non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grpSp>
          <p:nvGrpSpPr>
            <p:cNvPr id="39" name="object 51"/>
            <p:cNvGrpSpPr/>
            <p:nvPr/>
          </p:nvGrpSpPr>
          <p:grpSpPr>
            <a:xfrm>
              <a:off x="1917720" y="653040"/>
              <a:ext cx="442080" cy="145440"/>
              <a:chOff x="1917720" y="653040"/>
              <a:chExt cx="442080" cy="145440"/>
            </a:xfrm>
          </p:grpSpPr>
          <p:sp>
            <p:nvSpPr>
              <p:cNvPr id="40" name="object 52"/>
              <p:cNvSpPr/>
              <p:nvPr/>
            </p:nvSpPr>
            <p:spPr>
              <a:xfrm>
                <a:off x="1917720" y="653040"/>
                <a:ext cx="285120" cy="145440"/>
              </a:xfrm>
              <a:custGeom>
                <a:avLst/>
                <a:gdLst>
                  <a:gd name="textAreaLeft" fmla="*/ 0 w 285120"/>
                  <a:gd name="textAreaRight" fmla="*/ 290880 w 285120"/>
                  <a:gd name="textAreaTop" fmla="*/ 0 h 145440"/>
                  <a:gd name="textAreaBottom" fmla="*/ 151200 h 145440"/>
                </a:gdLst>
                <a:ah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pic>
            <p:nvPicPr>
              <p:cNvPr id="41" name="object 53" descr=""/>
              <p:cNvPicPr/>
              <p:nvPr/>
            </p:nvPicPr>
            <p:blipFill>
              <a:blip r:embed="rId3"/>
              <a:stretch/>
            </p:blipFill>
            <p:spPr>
              <a:xfrm>
                <a:off x="2244240" y="653400"/>
                <a:ext cx="115560" cy="14436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42" name="object 54" descr=""/>
            <p:cNvPicPr/>
            <p:nvPr/>
          </p:nvPicPr>
          <p:blipFill>
            <a:blip r:embed="rId4"/>
            <a:stretch/>
          </p:blipFill>
          <p:spPr>
            <a:xfrm>
              <a:off x="1556640" y="888120"/>
              <a:ext cx="154080" cy="14796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43" name="object 55"/>
            <p:cNvGrpSpPr/>
            <p:nvPr/>
          </p:nvGrpSpPr>
          <p:grpSpPr>
            <a:xfrm>
              <a:off x="1762920" y="889560"/>
              <a:ext cx="671760" cy="177840"/>
              <a:chOff x="1762920" y="889560"/>
              <a:chExt cx="671760" cy="177840"/>
            </a:xfrm>
          </p:grpSpPr>
          <p:pic>
            <p:nvPicPr>
              <p:cNvPr id="44" name="object 56" descr=""/>
              <p:cNvPicPr/>
              <p:nvPr/>
            </p:nvPicPr>
            <p:blipFill>
              <a:blip r:embed="rId5"/>
              <a:stretch/>
            </p:blipFill>
            <p:spPr>
              <a:xfrm>
                <a:off x="1762920" y="889920"/>
                <a:ext cx="117000" cy="14436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45" name="object 57"/>
              <p:cNvSpPr/>
              <p:nvPr/>
            </p:nvSpPr>
            <p:spPr>
              <a:xfrm>
                <a:off x="1917720" y="889560"/>
                <a:ext cx="516960" cy="177840"/>
              </a:xfrm>
              <a:custGeom>
                <a:avLst/>
                <a:gdLst>
                  <a:gd name="textAreaLeft" fmla="*/ 0 w 516960"/>
                  <a:gd name="textAreaRight" fmla="*/ 522720 w 516960"/>
                  <a:gd name="textAreaTop" fmla="*/ 0 h 177840"/>
                  <a:gd name="textAreaBottom" fmla="*/ 183600 h 177840"/>
                </a:gdLst>
                <a:ah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</p:grpSp>
        <p:grpSp>
          <p:nvGrpSpPr>
            <p:cNvPr id="46" name="object 58"/>
            <p:cNvGrpSpPr/>
            <p:nvPr/>
          </p:nvGrpSpPr>
          <p:grpSpPr>
            <a:xfrm>
              <a:off x="2489040" y="889920"/>
              <a:ext cx="285120" cy="144360"/>
              <a:chOff x="2489040" y="889920"/>
              <a:chExt cx="285120" cy="144360"/>
            </a:xfrm>
          </p:grpSpPr>
          <p:pic>
            <p:nvPicPr>
              <p:cNvPr id="47" name="object 59" descr=""/>
              <p:cNvPicPr/>
              <p:nvPr/>
            </p:nvPicPr>
            <p:blipFill>
              <a:blip r:embed="rId6"/>
              <a:stretch/>
            </p:blipFill>
            <p:spPr>
              <a:xfrm>
                <a:off x="2489040" y="889920"/>
                <a:ext cx="124200" cy="14436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48" name="object 60" descr=""/>
              <p:cNvPicPr/>
              <p:nvPr/>
            </p:nvPicPr>
            <p:blipFill>
              <a:blip r:embed="rId7"/>
              <a:stretch/>
            </p:blipFill>
            <p:spPr>
              <a:xfrm>
                <a:off x="2658960" y="889920"/>
                <a:ext cx="115200" cy="14436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grpSp>
          <p:nvGrpSpPr>
            <p:cNvPr id="49" name="object 61"/>
            <p:cNvGrpSpPr/>
            <p:nvPr/>
          </p:nvGrpSpPr>
          <p:grpSpPr>
            <a:xfrm>
              <a:off x="1556640" y="1122840"/>
              <a:ext cx="1467720" cy="182160"/>
              <a:chOff x="1556640" y="1122840"/>
              <a:chExt cx="1467720" cy="182160"/>
            </a:xfrm>
          </p:grpSpPr>
          <p:pic>
            <p:nvPicPr>
              <p:cNvPr id="50" name="object 62" descr=""/>
              <p:cNvPicPr/>
              <p:nvPr/>
            </p:nvPicPr>
            <p:blipFill>
              <a:blip r:embed="rId8"/>
              <a:stretch/>
            </p:blipFill>
            <p:spPr>
              <a:xfrm>
                <a:off x="1556640" y="1130400"/>
                <a:ext cx="137520" cy="14976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51" name="object 63" descr=""/>
              <p:cNvPicPr/>
              <p:nvPr/>
            </p:nvPicPr>
            <p:blipFill>
              <a:blip r:embed="rId9"/>
              <a:stretch/>
            </p:blipFill>
            <p:spPr>
              <a:xfrm>
                <a:off x="1725840" y="1130400"/>
                <a:ext cx="158760" cy="14976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52" name="object 64" descr=""/>
              <p:cNvPicPr/>
              <p:nvPr/>
            </p:nvPicPr>
            <p:blipFill>
              <a:blip r:embed="rId10"/>
              <a:stretch/>
            </p:blipFill>
            <p:spPr>
              <a:xfrm>
                <a:off x="1917720" y="1122840"/>
                <a:ext cx="354600" cy="18216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53" name="object 65" descr=""/>
              <p:cNvPicPr/>
              <p:nvPr/>
            </p:nvPicPr>
            <p:blipFill>
              <a:blip r:embed="rId11"/>
              <a:stretch/>
            </p:blipFill>
            <p:spPr>
              <a:xfrm>
                <a:off x="2300040" y="1130400"/>
                <a:ext cx="158760" cy="14976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54" name="object 66"/>
              <p:cNvSpPr/>
              <p:nvPr/>
            </p:nvSpPr>
            <p:spPr>
              <a:xfrm>
                <a:off x="2494080" y="1129320"/>
                <a:ext cx="132840" cy="144000"/>
              </a:xfrm>
              <a:custGeom>
                <a:avLst/>
                <a:gdLst>
                  <a:gd name="textAreaLeft" fmla="*/ 0 w 132840"/>
                  <a:gd name="textAreaRight" fmla="*/ 138600 w 132840"/>
                  <a:gd name="textAreaTop" fmla="*/ 0 h 144000"/>
                  <a:gd name="textAreaBottom" fmla="*/ 149760 h 144000"/>
                </a:gdLst>
                <a:ah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pic>
            <p:nvPicPr>
              <p:cNvPr id="55" name="object 67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61480" y="1129320"/>
                <a:ext cx="164520" cy="1756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56" name="object 68" descr=""/>
              <p:cNvPicPr/>
              <p:nvPr/>
            </p:nvPicPr>
            <p:blipFill>
              <a:blip r:embed="rId13"/>
              <a:stretch/>
            </p:blipFill>
            <p:spPr>
              <a:xfrm>
                <a:off x="2861640" y="1129320"/>
                <a:ext cx="162720" cy="14436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</p:grpSp>
      <p:graphicFrame>
        <p:nvGraphicFramePr>
          <p:cNvPr id="57" name="Таблица 60"/>
          <p:cNvGraphicFramePr/>
          <p:nvPr/>
        </p:nvGraphicFramePr>
        <p:xfrm>
          <a:off x="126360" y="1472040"/>
          <a:ext cx="7277760" cy="6400800"/>
        </p:xfrm>
        <a:graphic>
          <a:graphicData uri="http://schemas.openxmlformats.org/drawingml/2006/table">
            <a:tbl>
              <a:tblPr/>
              <a:tblGrid>
                <a:gridCol w="798120"/>
                <a:gridCol w="5483520"/>
                <a:gridCol w="996480"/>
              </a:tblGrid>
              <a:tr h="655560"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000" strike="noStrike" u="none">
                          <a:solidFill>
                            <a:srgbClr val="ffffff"/>
                          </a:solidFill>
                          <a:uFillTx/>
                          <a:latin typeface="Times New Roman"/>
                        </a:rPr>
                        <a:t>Дата </a:t>
                      </a:r>
                      <a:endParaRPr b="0" lang="ru-RU" sz="20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000" strike="noStrike" u="none">
                          <a:solidFill>
                            <a:srgbClr val="ffffff"/>
                          </a:solidFill>
                          <a:uFillTx/>
                          <a:latin typeface="Times New Roman"/>
                        </a:rPr>
                        <a:t>Мероприятие</a:t>
                      </a:r>
                      <a:endParaRPr b="0" lang="ru-RU" sz="20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000" strike="noStrike" u="none">
                          <a:solidFill>
                            <a:srgbClr val="ffffff"/>
                          </a:solidFill>
                          <a:uFillTx/>
                          <a:latin typeface="Times New Roman"/>
                        </a:rPr>
                        <a:t>Время</a:t>
                      </a:r>
                      <a:endParaRPr b="0" lang="ru-RU" sz="20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000" strike="noStrike" u="none">
                          <a:solidFill>
                            <a:srgbClr val="ffffff"/>
                          </a:solidFill>
                          <a:uFillTx/>
                          <a:latin typeface="Times New Roman"/>
                        </a:rPr>
                        <a:t>начала</a:t>
                      </a:r>
                      <a:endParaRPr b="0" lang="ru-RU" sz="20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</a:tr>
              <a:tr h="48420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400" strike="noStrike" u="none">
                          <a:solidFill>
                            <a:srgbClr val="000000"/>
                          </a:solidFill>
                          <a:uFillTx/>
                          <a:latin typeface="Calibri"/>
                        </a:rPr>
                        <a:t>01.09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anchor="ctr">
                      <a:noAutofit/>
                    </a:bodyPr>
                    <a:p>
                      <a:pPr>
                        <a:lnSpc>
                          <a:spcPct val="115000"/>
                        </a:lnSpc>
                      </a:pPr>
                      <a:r>
                        <a:rPr b="0" lang="ru-RU" sz="1200" strike="noStrike" u="none">
                          <a:solidFill>
                            <a:schemeClr val="dk1"/>
                          </a:solidFill>
                          <a:uFillTx/>
                          <a:latin typeface="Arial"/>
                          <a:ea typeface="DejaVu Sans"/>
                        </a:rPr>
                        <a:t>Поздравление с Днем знаний воспитанников приюта «Надежда»(вручение подарков к школе)</a:t>
                      </a:r>
                      <a:endParaRPr b="0" lang="ru-RU" sz="12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trike="noStrike" u="none">
                          <a:solidFill>
                            <a:srgbClr val="000000"/>
                          </a:solidFill>
                          <a:uFillTx/>
                          <a:latin typeface="Calibri"/>
                        </a:rPr>
                        <a:t>10:00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43308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400" spc="-11" strike="noStrike" u="none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03.09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200" strike="noStrike" u="none">
                          <a:solidFill>
                            <a:schemeClr val="dk1"/>
                          </a:solidFill>
                          <a:uFillTx/>
                          <a:latin typeface="Arial"/>
                          <a:ea typeface="DejaVu Sans"/>
                        </a:rPr>
                        <a:t>РО «Знание»  Онлайн-лекция «Голосуем сердцем, воспитываем примером: выборы в России»</a:t>
                      </a:r>
                      <a:endParaRPr b="0" lang="ru-RU" sz="12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10:00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2703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1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03.09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  <a:ea typeface="DejaVu Sans"/>
                        </a:rPr>
                        <a:t>Урок цифровой грамотности «Национальный мессенджер </a:t>
                      </a:r>
                      <a:r>
                        <a:rPr b="0" lang="en-US" sz="1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  <a:ea typeface="DejaVu Sans"/>
                        </a:rPr>
                        <a:t>MAX</a:t>
                      </a: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  <a:ea typeface="DejaVu Sans"/>
                        </a:rPr>
                        <a:t>»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11:40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43308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trike="noStrike" u="none">
                          <a:solidFill>
                            <a:srgbClr val="000000"/>
                          </a:solidFill>
                          <a:uFillTx/>
                          <a:latin typeface="Calibri"/>
                        </a:rPr>
                        <a:t>04.09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200" strike="noStrike" u="none">
                          <a:solidFill>
                            <a:schemeClr val="dk1"/>
                          </a:solidFill>
                          <a:uFillTx/>
                          <a:latin typeface="Arial"/>
                          <a:ea typeface="DejaVu Sans"/>
                        </a:rPr>
                        <a:t>Лечебная физкультура с фитнес -тренером Чигриной В.В. (спортивный инвентарь)</a:t>
                      </a:r>
                      <a:endParaRPr b="0" lang="ru-RU" sz="12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pc="-11" strike="noStrike" u="none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11:0</a:t>
                      </a:r>
                      <a:r>
                        <a:rPr b="0" lang="ru-RU" sz="1400" spc="-26" strike="noStrike" u="none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28800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trike="noStrike" u="none">
                          <a:solidFill>
                            <a:srgbClr val="000000"/>
                          </a:solidFill>
                          <a:uFillTx/>
                          <a:latin typeface="Calibri"/>
                        </a:rPr>
                        <a:t>07.09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tabLst>
                          <a:tab algn="l" pos="0"/>
                        </a:tabLst>
                      </a:pPr>
                      <a:r>
                        <a:rPr b="0" lang="ru-RU" sz="1200" strike="noStrike" u="none">
                          <a:solidFill>
                            <a:schemeClr val="dk1"/>
                          </a:solidFill>
                          <a:uFillTx/>
                          <a:latin typeface="Arial"/>
                          <a:ea typeface="DejaVu Sans"/>
                        </a:rPr>
                        <a:t>Мастер-класс по изготовлению органайзера (декупаж)</a:t>
                      </a:r>
                      <a:endParaRPr b="0" lang="ru-RU" sz="12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rgbClr val="000000"/>
                          </a:solidFill>
                          <a:uFillTx/>
                          <a:latin typeface="Calibri"/>
                        </a:rPr>
                        <a:t>10:00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43308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1" strike="noStrike" u="none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08.09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200" strike="noStrike" u="none">
                          <a:solidFill>
                            <a:schemeClr val="dk1"/>
                          </a:solidFill>
                          <a:uFillTx/>
                          <a:latin typeface="Arial"/>
                          <a:ea typeface="DejaVu Sans"/>
                        </a:rPr>
                        <a:t>Мероприятие, посвященное дню языков народов России ( выставка, тематический час)</a:t>
                      </a:r>
                      <a:endParaRPr b="0" lang="ru-RU" sz="12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pc="-11" strike="noStrike" u="none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10:0</a:t>
                      </a:r>
                      <a:r>
                        <a:rPr b="0" lang="ru-RU" sz="1400" spc="-26" strike="noStrike" u="none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43308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trike="noStrike" u="none">
                          <a:solidFill>
                            <a:srgbClr val="000000"/>
                          </a:solidFill>
                          <a:uFillTx/>
                          <a:latin typeface="Calibri"/>
                        </a:rPr>
                        <a:t>10.09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200" strike="noStrike" u="none">
                          <a:solidFill>
                            <a:schemeClr val="dk1"/>
                          </a:solidFill>
                          <a:uFillTx/>
                          <a:latin typeface="Arial"/>
                          <a:ea typeface="DejaVu Sans"/>
                        </a:rPr>
                        <a:t>Очное занятие по финансовой грамотности с представителем Банка России</a:t>
                      </a:r>
                      <a:endParaRPr b="0" lang="ru-RU" sz="12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13:00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43308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trike="noStrike" u="none">
                          <a:solidFill>
                            <a:srgbClr val="000000"/>
                          </a:solidFill>
                          <a:uFillTx/>
                          <a:latin typeface="Calibri"/>
                        </a:rPr>
                        <a:t>11.09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200" strike="noStrike" u="none">
                          <a:solidFill>
                            <a:schemeClr val="dk1"/>
                          </a:solidFill>
                          <a:uFillTx/>
                          <a:latin typeface="Arial"/>
                          <a:ea typeface="DejaVu Sans"/>
                        </a:rPr>
                        <a:t>Лечебная физкультура с фитнес - тренером Чигриной В.В. (спортивный инвентарь)</a:t>
                      </a:r>
                      <a:endParaRPr b="0" lang="ru-RU" sz="12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11.00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2703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trike="noStrike" u="none">
                          <a:solidFill>
                            <a:srgbClr val="000000"/>
                          </a:solidFill>
                          <a:uFillTx/>
                          <a:latin typeface="Calibri"/>
                        </a:rPr>
                        <a:t>15.09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trike="noStrike" u="none">
                          <a:solidFill>
                            <a:schemeClr val="dk1"/>
                          </a:solidFill>
                          <a:uFillTx/>
                          <a:latin typeface="Arial"/>
                          <a:ea typeface="DejaVu Sans"/>
                        </a:rPr>
                        <a:t>Просмотр фильма русского географического общества</a:t>
                      </a:r>
                      <a:endParaRPr b="0" lang="ru-RU" sz="12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10:00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2703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1" strike="noStrike" u="none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18.09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200" strike="noStrike" u="none">
                          <a:solidFill>
                            <a:schemeClr val="dk1"/>
                          </a:solidFill>
                          <a:uFillTx/>
                          <a:latin typeface="Arial"/>
                          <a:ea typeface="DejaVu Sans"/>
                        </a:rPr>
                        <a:t>Беседа с врачом ТОГБУЗ "Моршанская ЦРБ"</a:t>
                      </a:r>
                      <a:endParaRPr b="0" lang="ru-RU" sz="12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pc="-11" strike="noStrike" u="none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10:0</a:t>
                      </a:r>
                      <a:r>
                        <a:rPr b="0" lang="ru-RU" sz="1400" spc="-26" strike="noStrike" u="none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43308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trike="noStrike" u="none">
                          <a:solidFill>
                            <a:srgbClr val="000000"/>
                          </a:solidFill>
                          <a:uFillTx/>
                          <a:latin typeface="Calibri"/>
                        </a:rPr>
                        <a:t>18.09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200" strike="noStrike" u="none">
                          <a:solidFill>
                            <a:schemeClr val="dk1"/>
                          </a:solidFill>
                          <a:uFillTx/>
                          <a:latin typeface="Arial"/>
                          <a:ea typeface="DejaVu Sans"/>
                        </a:rPr>
                        <a:t>Лечебная физкультура с фитнес - тренером Чигриной В.В. (спортивный инвентарь)</a:t>
                      </a:r>
                      <a:endParaRPr b="0" lang="ru-RU" sz="12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11:00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43308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1" strike="noStrike" u="none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23.09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trike="noStrike" u="none">
                          <a:solidFill>
                            <a:schemeClr val="dk1"/>
                          </a:solidFill>
                          <a:uFillTx/>
                          <a:latin typeface="Arial"/>
                          <a:ea typeface="DejaVu Sans"/>
                        </a:rPr>
                        <a:t>Консультирование по пенсионным и социальным вопросам с участием представителя регионального отделения партии «Единая Россия»</a:t>
                      </a:r>
                      <a:endParaRPr b="0" lang="ru-RU" sz="12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pc="-11" strike="noStrike" u="none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11:0</a:t>
                      </a:r>
                      <a:r>
                        <a:rPr b="0" lang="ru-RU" sz="1400" spc="-26" strike="noStrike" u="none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2703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trike="noStrike" u="none">
                          <a:solidFill>
                            <a:srgbClr val="000000"/>
                          </a:solidFill>
                          <a:uFillTx/>
                          <a:latin typeface="Calibri"/>
                        </a:rPr>
                        <a:t>24.09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trike="noStrike" u="none">
                          <a:solidFill>
                            <a:schemeClr val="dk1"/>
                          </a:solidFill>
                          <a:uFillTx/>
                          <a:latin typeface="Arial"/>
                          <a:ea typeface="DejaVu Sans"/>
                        </a:rPr>
                        <a:t>Плетение маскировочных сетей для участников СВО</a:t>
                      </a:r>
                      <a:endParaRPr b="0" lang="ru-RU" sz="12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10:00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43308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1" strike="noStrike" u="none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25.09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trike="noStrike" u="none">
                          <a:solidFill>
                            <a:schemeClr val="dk1"/>
                          </a:solidFill>
                          <a:uFillTx/>
                          <a:latin typeface="Arial"/>
                          <a:ea typeface="DejaVu Sans"/>
                        </a:rPr>
                        <a:t>Лечебная физкультура с фитнес - тренером Чигриной В.В. (спортивный инвентарь)</a:t>
                      </a:r>
                      <a:endParaRPr b="0" lang="ru-RU" sz="12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pc="-11" strike="noStrike" u="none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11:0</a:t>
                      </a:r>
                      <a:r>
                        <a:rPr b="0" lang="ru-RU" sz="1400" spc="-26" strike="noStrike" u="none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</a:tbl>
          </a:graphicData>
        </a:graphic>
      </p:graphicFrame>
      <p:sp>
        <p:nvSpPr>
          <p:cNvPr id="58" name="object 35"/>
          <p:cNvSpPr/>
          <p:nvPr/>
        </p:nvSpPr>
        <p:spPr>
          <a:xfrm>
            <a:off x="2160" y="7380000"/>
            <a:ext cx="7553160" cy="3381480"/>
          </a:xfrm>
          <a:custGeom>
            <a:avLst/>
            <a:gdLst>
              <a:gd name="textAreaLeft" fmla="*/ 0 w 7553160"/>
              <a:gd name="textAreaRight" fmla="*/ 7558920 w 7553160"/>
              <a:gd name="textAreaTop" fmla="*/ 0 h 3381480"/>
              <a:gd name="textAreaBottom" fmla="*/ 3386880 h 338148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grpSp>
        <p:nvGrpSpPr>
          <p:cNvPr id="59" name="Группа 1"/>
          <p:cNvGrpSpPr/>
          <p:nvPr/>
        </p:nvGrpSpPr>
        <p:grpSpPr>
          <a:xfrm>
            <a:off x="465840" y="8227080"/>
            <a:ext cx="1142280" cy="127080"/>
            <a:chOff x="465840" y="8227080"/>
            <a:chExt cx="1142280" cy="127080"/>
          </a:xfrm>
        </p:grpSpPr>
        <p:pic>
          <p:nvPicPr>
            <p:cNvPr id="60" name="object 36" descr=""/>
            <p:cNvPicPr/>
            <p:nvPr/>
          </p:nvPicPr>
          <p:blipFill>
            <a:blip r:embed="rId14"/>
            <a:stretch/>
          </p:blipFill>
          <p:spPr>
            <a:xfrm>
              <a:off x="465840" y="8227080"/>
              <a:ext cx="97560" cy="1270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61" name="object 37"/>
            <p:cNvSpPr/>
            <p:nvPr/>
          </p:nvSpPr>
          <p:spPr>
            <a:xfrm>
              <a:off x="592920" y="8228880"/>
              <a:ext cx="88920" cy="123840"/>
            </a:xfrm>
            <a:custGeom>
              <a:avLst/>
              <a:gdLst>
                <a:gd name="textAreaLeft" fmla="*/ 0 w 88920"/>
                <a:gd name="textAreaRight" fmla="*/ 94680 w 88920"/>
                <a:gd name="textAreaTop" fmla="*/ 0 h 123840"/>
                <a:gd name="textAreaBottom" fmla="*/ 129600 h 123840"/>
              </a:gdLst>
              <a:ah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pic>
          <p:nvPicPr>
            <p:cNvPr id="62" name="object 38" descr=""/>
            <p:cNvPicPr/>
            <p:nvPr/>
          </p:nvPicPr>
          <p:blipFill>
            <a:blip r:embed="rId15"/>
            <a:stretch/>
          </p:blipFill>
          <p:spPr>
            <a:xfrm>
              <a:off x="710280" y="8227080"/>
              <a:ext cx="286560" cy="12708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63" name="object 39" descr=""/>
            <p:cNvPicPr/>
            <p:nvPr/>
          </p:nvPicPr>
          <p:blipFill>
            <a:blip r:embed="rId16"/>
            <a:stretch/>
          </p:blipFill>
          <p:spPr>
            <a:xfrm>
              <a:off x="1023120" y="8227080"/>
              <a:ext cx="313560" cy="12708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64" name="object 40" descr=""/>
            <p:cNvPicPr/>
            <p:nvPr/>
          </p:nvPicPr>
          <p:blipFill>
            <a:blip r:embed="rId17"/>
            <a:stretch/>
          </p:blipFill>
          <p:spPr>
            <a:xfrm>
              <a:off x="1366920" y="8228880"/>
              <a:ext cx="104400" cy="12348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65" name="object 41" descr=""/>
            <p:cNvPicPr/>
            <p:nvPr/>
          </p:nvPicPr>
          <p:blipFill>
            <a:blip r:embed="rId18"/>
            <a:stretch/>
          </p:blipFill>
          <p:spPr>
            <a:xfrm>
              <a:off x="1500840" y="8228880"/>
              <a:ext cx="107280" cy="12528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66" name="object 43"/>
          <p:cNvSpPr/>
          <p:nvPr/>
        </p:nvSpPr>
        <p:spPr>
          <a:xfrm>
            <a:off x="174960" y="8530200"/>
            <a:ext cx="5353560" cy="211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 defTabSz="914400">
              <a:lnSpc>
                <a:spcPct val="75000"/>
              </a:lnSpc>
              <a:spcBef>
                <a:spcPts val="1375"/>
              </a:spcBef>
            </a:pPr>
            <a:r>
              <a:rPr b="1" lang="ru-RU" sz="4000" spc="-11" strike="noStrike" u="none">
                <a:solidFill>
                  <a:srgbClr val="ffffff"/>
                </a:solidFill>
                <a:uFillTx/>
                <a:latin typeface="Calibri"/>
              </a:rPr>
              <a:t>ПРИХОДИТЕ, </a:t>
            </a:r>
            <a:r>
              <a:rPr b="1" lang="ru-RU" sz="4000" strike="noStrike" u="none">
                <a:solidFill>
                  <a:srgbClr val="ffffff"/>
                </a:solidFill>
                <a:uFillTx/>
                <a:latin typeface="Calibri"/>
              </a:rPr>
              <a:t>МЫ</a:t>
            </a:r>
            <a:r>
              <a:rPr b="1" lang="ru-RU" sz="4000" spc="-136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1" lang="ru-RU" sz="4000" strike="noStrike" u="none">
                <a:solidFill>
                  <a:srgbClr val="ffffff"/>
                </a:solidFill>
                <a:uFillTx/>
                <a:latin typeface="Calibri"/>
              </a:rPr>
              <a:t>ВАС</a:t>
            </a:r>
            <a:r>
              <a:rPr b="1" lang="ru-RU" sz="4000" spc="-136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1" lang="ru-RU" sz="4000" spc="-11" strike="noStrike" u="none">
                <a:solidFill>
                  <a:srgbClr val="ffffff"/>
                </a:solidFill>
                <a:uFillTx/>
                <a:latin typeface="Calibri"/>
              </a:rPr>
              <a:t>ЖДЕМ!</a:t>
            </a:r>
            <a:endParaRPr b="0" lang="ru-RU" sz="4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</a:rPr>
              <a:t>Наши</a:t>
            </a:r>
            <a:r>
              <a:rPr b="0" lang="ru-RU" sz="1300" spc="-34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1300" spc="-11" strike="noStrike" u="none">
                <a:solidFill>
                  <a:srgbClr val="ffffff"/>
                </a:solidFill>
                <a:uFillTx/>
                <a:latin typeface="Calibri"/>
              </a:rPr>
              <a:t>контакты: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</a:rPr>
              <a:t>Адрес: 393950, Тамбовская область, г. Моршанск, 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</a:rPr>
              <a:t>ул. Красноармейская, 116</a:t>
            </a:r>
            <a:r>
              <a:rPr b="0" lang="ru-RU" sz="1300" strike="noStrike" u="none">
                <a:solidFill>
                  <a:srgbClr val="000000"/>
                </a:solidFill>
                <a:uFillTx/>
                <a:latin typeface="Calibri"/>
              </a:rPr>
              <a:t> </a:t>
            </a:r>
            <a:br>
              <a:rPr sz="1300"/>
            </a:b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</a:rPr>
              <a:t>Контактный номер: 8 (47533) 4-86-71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</a:rPr>
              <a:t>Кундаева Ю.В.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7" name="object 45"/>
          <p:cNvSpPr/>
          <p:nvPr/>
        </p:nvSpPr>
        <p:spPr>
          <a:xfrm>
            <a:off x="6123240" y="8909640"/>
            <a:ext cx="91188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 defTabSz="914400">
              <a:lnSpc>
                <a:spcPts val="799"/>
              </a:lnSpc>
              <a:spcBef>
                <a:spcPts val="258"/>
              </a:spcBef>
            </a:pP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Отделение Фонда</a:t>
            </a:r>
            <a:r>
              <a:rPr b="0" lang="ru-RU" sz="800" spc="499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пенсионного</a:t>
            </a:r>
            <a:endParaRPr b="0" lang="ru-RU" sz="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uFillTx/>
                <a:latin typeface="Calibri"/>
              </a:rPr>
              <a:t>и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 социального</a:t>
            </a:r>
            <a:r>
              <a:rPr b="0" lang="ru-RU" sz="800" spc="499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страхования</a:t>
            </a:r>
            <a:r>
              <a:rPr b="0" lang="ru-RU" sz="800" spc="11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26" strike="noStrike" u="none">
                <a:solidFill>
                  <a:srgbClr val="ffffff"/>
                </a:solidFill>
                <a:uFillTx/>
                <a:latin typeface="Calibri"/>
              </a:rPr>
              <a:t>РФ</a:t>
            </a:r>
            <a:endParaRPr b="0" lang="ru-RU" sz="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uFillTx/>
                <a:latin typeface="Calibri"/>
              </a:rPr>
              <a:t>по</a:t>
            </a:r>
            <a:r>
              <a:rPr b="0" lang="ru-RU" sz="800" spc="45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20" strike="noStrike" u="none">
                <a:solidFill>
                  <a:srgbClr val="ffffff"/>
                </a:solidFill>
                <a:uFillTx/>
                <a:latin typeface="Calibri"/>
              </a:rPr>
              <a:t>Тамбовской</a:t>
            </a:r>
            <a:r>
              <a:rPr b="0" lang="ru-RU" sz="800" spc="499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области</a:t>
            </a:r>
            <a:endParaRPr b="0" lang="ru-RU" sz="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8" name="Прямоугольник: скругленные углы 2"/>
          <p:cNvSpPr/>
          <p:nvPr/>
        </p:nvSpPr>
        <p:spPr>
          <a:xfrm>
            <a:off x="6140520" y="9593640"/>
            <a:ext cx="869040" cy="85284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69" name="Овал 3"/>
          <p:cNvSpPr/>
          <p:nvPr/>
        </p:nvSpPr>
        <p:spPr>
          <a:xfrm>
            <a:off x="6064560" y="8100000"/>
            <a:ext cx="809640" cy="8096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pic>
        <p:nvPicPr>
          <p:cNvPr id="70" name="object 48" descr=""/>
          <p:cNvPicPr/>
          <p:nvPr/>
        </p:nvPicPr>
        <p:blipFill>
          <a:blip r:embed="rId19"/>
          <a:stretch/>
        </p:blipFill>
        <p:spPr>
          <a:xfrm>
            <a:off x="6162120" y="8460000"/>
            <a:ext cx="595800" cy="510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1" name="Рисунок 7" descr=""/>
          <p:cNvPicPr/>
          <p:nvPr/>
        </p:nvPicPr>
        <p:blipFill>
          <a:blip r:embed="rId20"/>
          <a:stretch/>
        </p:blipFill>
        <p:spPr>
          <a:xfrm>
            <a:off x="6179760" y="9608400"/>
            <a:ext cx="809640" cy="80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2" name="object 44"/>
          <p:cNvSpPr/>
          <p:nvPr/>
        </p:nvSpPr>
        <p:spPr>
          <a:xfrm>
            <a:off x="3780000" y="7449120"/>
            <a:ext cx="3291840" cy="83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indent="1948680" algn="r" defTabSz="914400">
              <a:lnSpc>
                <a:spcPct val="112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Время</a:t>
            </a:r>
            <a:r>
              <a:rPr b="1" lang="ru-RU" sz="1600" spc="-65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pc="-11" strike="noStrike" u="none">
                <a:solidFill>
                  <a:srgbClr val="58595b"/>
                </a:solidFill>
                <a:uFillTx/>
                <a:latin typeface="Calibri"/>
              </a:rPr>
              <a:t>работы: понедельник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–</a:t>
            </a:r>
            <a:r>
              <a:rPr b="1" lang="ru-RU" sz="1600" spc="-11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четверг</a:t>
            </a:r>
            <a:r>
              <a:rPr b="1" lang="ru-RU" sz="1600" spc="-11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08:30</a:t>
            </a:r>
            <a:r>
              <a:rPr b="1" lang="ru-RU" sz="1600" spc="-6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– 17:30</a:t>
            </a:r>
            <a:r>
              <a:rPr b="1" lang="ru-RU" sz="1600" spc="-14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pc="-20" strike="noStrike" u="none">
                <a:solidFill>
                  <a:srgbClr val="58595b"/>
                </a:solidFill>
                <a:uFillTx/>
                <a:latin typeface="Calibri"/>
              </a:rPr>
              <a:t>пятница 08:30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–</a:t>
            </a:r>
            <a:r>
              <a:rPr b="1" lang="ru-RU" sz="1600" spc="-20" strike="noStrike" u="none">
                <a:solidFill>
                  <a:srgbClr val="58595b"/>
                </a:solidFill>
                <a:uFillTx/>
                <a:latin typeface="Calibri"/>
              </a:rPr>
              <a:t> 16:30</a:t>
            </a:r>
            <a:endParaRPr b="0" lang="ru-RU" sz="1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453</TotalTime>
  <Application>LibreOffice/24.8.5.2$Linux_X86_64 LibreOffice_project/480$Build-2</Application>
  <AppVersion>15.0000</AppVersion>
  <Words>175</Words>
  <Paragraphs>48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2025-11-06T11:20:25Z</dcterms:created>
  <dc:creator>Пользователь</dc:creator>
  <dc:description/>
  <dc:language>ru-RU</dc:language>
  <cp:lastModifiedBy/>
  <cp:lastPrinted>2026-08-28T13:57:42Z</cp:lastPrinted>
  <dcterms:modified xsi:type="dcterms:W3CDTF">2026-08-28T13:57:51Z</dcterms:modified>
  <cp:revision>80</cp:revision>
  <dc:subject/>
  <dc:title>МЕРОПРИЯТИЯ НА ДЕКАБРЬ 2025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