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6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_rels/presentation.xml.rels" ContentType="application/vnd.openxmlformats-package.relationships+xml"/>
  <Override PartName="/ppt/media/image13.png" ContentType="image/png"/>
  <Override PartName="/ppt/media/image4.png" ContentType="image/png"/>
  <Override PartName="/ppt/media/image9.png" ContentType="image/png"/>
  <Override PartName="/ppt/media/image18.png" ContentType="image/png"/>
  <Override PartName="/ppt/media/image20.png" ContentType="image/png"/>
  <Override PartName="/ppt/media/image12.png" ContentType="image/png"/>
  <Override PartName="/ppt/media/image3.png" ContentType="image/png"/>
  <Override PartName="/ppt/media/image19.png" ContentType="image/png"/>
  <Override PartName="/ppt/media/image14.png" ContentType="image/png"/>
  <Override PartName="/ppt/media/image5.png" ContentType="image/png"/>
  <Override PartName="/ppt/media/image15.png" ContentType="image/png"/>
  <Override PartName="/ppt/media/image6.png" ContentType="image/png"/>
  <Override PartName="/ppt/media/image10.png" ContentType="image/png"/>
  <Override PartName="/ppt/media/image1.png" ContentType="image/png"/>
  <Override PartName="/ppt/media/image16.png" ContentType="image/png"/>
  <Override PartName="/ppt/media/image7.png" ContentType="image/png"/>
  <Override PartName="/ppt/media/image2.png" ContentType="image/png"/>
  <Override PartName="/ppt/media/image11.png" ContentType="image/png"/>
  <Override PartName="/ppt/media/image17.png" ContentType="image/png"/>
  <Override PartName="/ppt/media/image8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3" r:id="rId4"/>
    <p:sldMasterId id="2147483655" r:id="rId5"/>
    <p:sldMasterId id="2147483657" r:id="rId6"/>
    <p:sldMasterId id="2147483659" r:id="rId7"/>
  </p:sldMasterIdLst>
  <p:sldIdLst>
    <p:sldId id="256" r:id="rId8"/>
  </p:sldIdLst>
  <p:sldSz cx="7556500" cy="106934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" Target="slides/slide1.xml"/><Relationship Id="rId9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822920" y="-1311840"/>
            <a:ext cx="231012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378000" y="2459160"/>
            <a:ext cx="6801120" cy="705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149DBD3-C3FC-42E4-9E9A-646353833624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822920" y="-1311840"/>
            <a:ext cx="231012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378000" y="2459160"/>
            <a:ext cx="6801120" cy="705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41CAE5B3-4197-4358-80E0-0BEA89E7E8CD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822920" y="-1311840"/>
            <a:ext cx="231012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378000" y="2459160"/>
            <a:ext cx="6801120" cy="705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13E78EB7-BA6D-41B8-ADBA-227A2FF761B7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4822920" y="-1311840"/>
            <a:ext cx="231012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378000" y="2459160"/>
            <a:ext cx="6801120" cy="705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6A69ACBA-9CB1-4551-8604-0924BF51A2C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822920" y="-1311840"/>
            <a:ext cx="231012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378000" y="2459160"/>
            <a:ext cx="6801120" cy="705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1F797FB2-15DB-4FC9-9A5D-EB82CFA5DFCD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822920" y="-1311840"/>
            <a:ext cx="231012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378000" y="2459160"/>
            <a:ext cx="6801120" cy="705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5"/>
          </p:nvPr>
        </p:nvSpPr>
        <p:spPr/>
        <p:txBody>
          <a:bodyPr/>
          <a:p>
            <a:fld id="{45D5E7AD-8BB7-4399-A140-E4FFD1E2C18A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4822920" y="-1311840"/>
            <a:ext cx="231012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/>
          </p:nvPr>
        </p:nvSpPr>
        <p:spPr>
          <a:xfrm>
            <a:off x="378000" y="2459160"/>
            <a:ext cx="6801120" cy="705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8"/>
          </p:nvPr>
        </p:nvSpPr>
        <p:spPr/>
        <p:txBody>
          <a:bodyPr/>
          <a:p>
            <a:fld id="{A12A9767-9D97-46E8-87C3-6832EDDBF469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4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5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6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7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67360" y="3314880"/>
            <a:ext cx="6422400" cy="22395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chemeClr val="dk1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 idx="1"/>
          </p:nvPr>
        </p:nvSpPr>
        <p:spPr>
          <a:xfrm>
            <a:off x="2571840" y="9944280"/>
            <a:ext cx="241308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2"/>
          </p:nvPr>
        </p:nvSpPr>
        <p:spPr>
          <a:xfrm>
            <a:off x="378000" y="9944280"/>
            <a:ext cx="173376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Arial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Arial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5445000" y="9944280"/>
            <a:ext cx="173376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248A60FF-D5FD-424D-9FD7-ED05A1260BCD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Arial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822920" y="317520"/>
            <a:ext cx="2310120" cy="11163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chemeClr val="dk1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378000" y="2459160"/>
            <a:ext cx="6801120" cy="70520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3200" strike="noStrike" u="none">
                <a:solidFill>
                  <a:schemeClr val="dk1"/>
                </a:solidFill>
                <a:uFillTx/>
                <a:latin typeface="Calibri"/>
              </a:rPr>
              <a:t>Второй уровень структуры</a:t>
            </a: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uFillTx/>
                <a:latin typeface="Calibri"/>
              </a:rPr>
              <a:t>Третий уровень структуры</a:t>
            </a: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3200" strike="noStrike" u="none">
                <a:solidFill>
                  <a:schemeClr val="dk1"/>
                </a:solidFill>
                <a:uFillTx/>
                <a:latin typeface="Calibri"/>
              </a:rPr>
              <a:t>Четвёртый уровень структуры</a:t>
            </a: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uFillTx/>
                <a:latin typeface="Calibri"/>
              </a:rPr>
              <a:t>Пятый уровень структуры</a:t>
            </a: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uFillTx/>
                <a:latin typeface="Calibri"/>
              </a:rPr>
              <a:t>Шестой уровень структуры</a:t>
            </a: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uFillTx/>
                <a:latin typeface="Calibri"/>
              </a:rPr>
              <a:t>Седьмой уровень структуры</a:t>
            </a: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ftr" idx="4"/>
          </p:nvPr>
        </p:nvSpPr>
        <p:spPr>
          <a:xfrm>
            <a:off x="2571840" y="9944280"/>
            <a:ext cx="241308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9" name="PlaceHolder 4"/>
          <p:cNvSpPr>
            <a:spLocks noGrp="1"/>
          </p:cNvSpPr>
          <p:nvPr>
            <p:ph type="dt" idx="5"/>
          </p:nvPr>
        </p:nvSpPr>
        <p:spPr>
          <a:xfrm>
            <a:off x="378000" y="9944280"/>
            <a:ext cx="173376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Arial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Arial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0" name="PlaceHolder 5"/>
          <p:cNvSpPr>
            <a:spLocks noGrp="1"/>
          </p:cNvSpPr>
          <p:nvPr>
            <p:ph type="sldNum" idx="6"/>
          </p:nvPr>
        </p:nvSpPr>
        <p:spPr>
          <a:xfrm>
            <a:off x="5445000" y="9944280"/>
            <a:ext cx="173376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6F1113E3-2464-4720-A832-9A7B5036E3EF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Arial"/>
              </a:rPr>
              <a:t>1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2"/>
    <p:sldLayoutId id="2147483652" r:id="rId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822920" y="317520"/>
            <a:ext cx="2310120" cy="11163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chemeClr val="dk1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378000" y="2459160"/>
            <a:ext cx="6801120" cy="70520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3200" strike="noStrike" u="none">
                <a:solidFill>
                  <a:schemeClr val="dk1"/>
                </a:solidFill>
                <a:uFillTx/>
                <a:latin typeface="Calibri"/>
              </a:rPr>
              <a:t>Второй уровень структуры</a:t>
            </a: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uFillTx/>
                <a:latin typeface="Calibri"/>
              </a:rPr>
              <a:t>Третий уровень структуры</a:t>
            </a: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3200" strike="noStrike" u="none">
                <a:solidFill>
                  <a:schemeClr val="dk1"/>
                </a:solidFill>
                <a:uFillTx/>
                <a:latin typeface="Calibri"/>
              </a:rPr>
              <a:t>Четвёртый уровень структуры</a:t>
            </a: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uFillTx/>
                <a:latin typeface="Calibri"/>
              </a:rPr>
              <a:t>Пятый уровень структуры</a:t>
            </a: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uFillTx/>
                <a:latin typeface="Calibri"/>
              </a:rPr>
              <a:t>Шестой уровень структуры</a:t>
            </a: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uFillTx/>
                <a:latin typeface="Calibri"/>
              </a:rPr>
              <a:t>Седьмой уровень структуры</a:t>
            </a: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ftr" idx="7"/>
          </p:nvPr>
        </p:nvSpPr>
        <p:spPr>
          <a:xfrm>
            <a:off x="2571840" y="9944280"/>
            <a:ext cx="241308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dt" idx="8"/>
          </p:nvPr>
        </p:nvSpPr>
        <p:spPr>
          <a:xfrm>
            <a:off x="378000" y="9944280"/>
            <a:ext cx="173376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Arial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Arial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9" name="PlaceHolder 5"/>
          <p:cNvSpPr>
            <a:spLocks noGrp="1"/>
          </p:cNvSpPr>
          <p:nvPr>
            <p:ph type="sldNum" idx="9"/>
          </p:nvPr>
        </p:nvSpPr>
        <p:spPr>
          <a:xfrm>
            <a:off x="5445000" y="9944280"/>
            <a:ext cx="173376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BFB38722-1C47-4EE3-8A14-FCDE5486E4FF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Arial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822920" y="317520"/>
            <a:ext cx="2310120" cy="11163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chemeClr val="dk1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283560" cy="70516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3200" strike="noStrike" u="none">
                <a:solidFill>
                  <a:schemeClr val="dk1"/>
                </a:solidFill>
                <a:uFillTx/>
                <a:latin typeface="Calibri"/>
              </a:rPr>
              <a:t>Второй уровень структуры</a:t>
            </a: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uFillTx/>
                <a:latin typeface="Calibri"/>
              </a:rPr>
              <a:t>Третий уровень структуры</a:t>
            </a: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3200" strike="noStrike" u="none">
                <a:solidFill>
                  <a:schemeClr val="dk1"/>
                </a:solidFill>
                <a:uFillTx/>
                <a:latin typeface="Calibri"/>
              </a:rPr>
              <a:t>Четвёртый уровень структуры</a:t>
            </a: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uFillTx/>
                <a:latin typeface="Calibri"/>
              </a:rPr>
              <a:t>Пятый уровень структуры</a:t>
            </a: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uFillTx/>
                <a:latin typeface="Calibri"/>
              </a:rPr>
              <a:t>Шестой уровень структуры</a:t>
            </a: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uFillTx/>
                <a:latin typeface="Calibri"/>
              </a:rPr>
              <a:t>Седьмой уровень структуры</a:t>
            </a: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3894840" y="2459520"/>
            <a:ext cx="3283560" cy="70516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3200" strike="noStrike" u="none">
                <a:solidFill>
                  <a:schemeClr val="dk1"/>
                </a:solidFill>
                <a:uFillTx/>
                <a:latin typeface="Calibri"/>
              </a:rPr>
              <a:t>Второй уровень структуры</a:t>
            </a: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uFillTx/>
                <a:latin typeface="Calibri"/>
              </a:rPr>
              <a:t>Третий уровень структуры</a:t>
            </a: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3200" strike="noStrike" u="none">
                <a:solidFill>
                  <a:schemeClr val="dk1"/>
                </a:solidFill>
                <a:uFillTx/>
                <a:latin typeface="Calibri"/>
              </a:rPr>
              <a:t>Четвёртый уровень структуры</a:t>
            </a: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uFillTx/>
                <a:latin typeface="Calibri"/>
              </a:rPr>
              <a:t>Пятый уровень структуры</a:t>
            </a: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uFillTx/>
                <a:latin typeface="Calibri"/>
              </a:rPr>
              <a:t>Шестой уровень структуры</a:t>
            </a: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uFillTx/>
                <a:latin typeface="Calibri"/>
              </a:rPr>
              <a:t>Седьмой уровень структуры</a:t>
            </a: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ftr" idx="10"/>
          </p:nvPr>
        </p:nvSpPr>
        <p:spPr>
          <a:xfrm>
            <a:off x="2571840" y="9944280"/>
            <a:ext cx="241308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6" name="PlaceHolder 5"/>
          <p:cNvSpPr>
            <a:spLocks noGrp="1"/>
          </p:cNvSpPr>
          <p:nvPr>
            <p:ph type="dt" idx="11"/>
          </p:nvPr>
        </p:nvSpPr>
        <p:spPr>
          <a:xfrm>
            <a:off x="378000" y="9944280"/>
            <a:ext cx="173376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Arial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Arial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7" name="PlaceHolder 6"/>
          <p:cNvSpPr>
            <a:spLocks noGrp="1"/>
          </p:cNvSpPr>
          <p:nvPr>
            <p:ph type="sldNum" idx="12"/>
          </p:nvPr>
        </p:nvSpPr>
        <p:spPr>
          <a:xfrm>
            <a:off x="5445000" y="9944280"/>
            <a:ext cx="173376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179AA354-F2EC-4A00-A796-1000025FAEF5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Arial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822920" y="317520"/>
            <a:ext cx="2310120" cy="11163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chemeClr val="dk1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ftr" idx="13"/>
          </p:nvPr>
        </p:nvSpPr>
        <p:spPr>
          <a:xfrm>
            <a:off x="2571840" y="9944280"/>
            <a:ext cx="241308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dt" idx="14"/>
          </p:nvPr>
        </p:nvSpPr>
        <p:spPr>
          <a:xfrm>
            <a:off x="378000" y="9944280"/>
            <a:ext cx="173376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Arial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Arial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sldNum" idx="15"/>
          </p:nvPr>
        </p:nvSpPr>
        <p:spPr>
          <a:xfrm>
            <a:off x="5445000" y="9944280"/>
            <a:ext cx="173376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D9BD84D0-679B-4AB7-A102-70741672C4F0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Arial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ftr" idx="16"/>
          </p:nvPr>
        </p:nvSpPr>
        <p:spPr>
          <a:xfrm>
            <a:off x="2571840" y="9944280"/>
            <a:ext cx="241308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dt" idx="17"/>
          </p:nvPr>
        </p:nvSpPr>
        <p:spPr>
          <a:xfrm>
            <a:off x="378000" y="9944280"/>
            <a:ext cx="173376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Arial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Arial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type="sldNum" idx="18"/>
          </p:nvPr>
        </p:nvSpPr>
        <p:spPr>
          <a:xfrm>
            <a:off x="5445000" y="9944280"/>
            <a:ext cx="1733760" cy="52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92564295-EAC4-4320-9AD9-BFCDF0CBD389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Arial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slideLayout" Target="../slideLayouts/slideLayout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object 33" descr=""/>
          <p:cNvPicPr/>
          <p:nvPr/>
        </p:nvPicPr>
        <p:blipFill>
          <a:blip r:embed="rId1"/>
          <a:stretch/>
        </p:blipFill>
        <p:spPr>
          <a:xfrm>
            <a:off x="3732120" y="108000"/>
            <a:ext cx="3713400" cy="16527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2" name="object 35"/>
          <p:cNvSpPr/>
          <p:nvPr/>
        </p:nvSpPr>
        <p:spPr>
          <a:xfrm>
            <a:off x="0" y="7115400"/>
            <a:ext cx="7339320" cy="3576960"/>
          </a:xfrm>
          <a:custGeom>
            <a:avLst/>
            <a:gdLst>
              <a:gd name="textAreaLeft" fmla="*/ 0 w 7339320"/>
              <a:gd name="textAreaRight" fmla="*/ 7345440 w 7339320"/>
              <a:gd name="textAreaTop" fmla="*/ 0 h 3576960"/>
              <a:gd name="textAreaBottom" fmla="*/ 3583080 h 3576960"/>
            </a:gdLst>
            <a:ah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43" name="Группа 1"/>
          <p:cNvGrpSpPr/>
          <p:nvPr/>
        </p:nvGrpSpPr>
        <p:grpSpPr>
          <a:xfrm>
            <a:off x="644400" y="8177040"/>
            <a:ext cx="1141920" cy="126000"/>
            <a:chOff x="644400" y="8177040"/>
            <a:chExt cx="1141920" cy="126000"/>
          </a:xfrm>
        </p:grpSpPr>
        <p:pic>
          <p:nvPicPr>
            <p:cNvPr id="44" name="object 36" descr=""/>
            <p:cNvPicPr/>
            <p:nvPr/>
          </p:nvPicPr>
          <p:blipFill>
            <a:blip r:embed="rId2"/>
            <a:stretch/>
          </p:blipFill>
          <p:spPr>
            <a:xfrm>
              <a:off x="644400" y="8177400"/>
              <a:ext cx="97200" cy="12564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5" name="object 37"/>
            <p:cNvSpPr/>
            <p:nvPr/>
          </p:nvSpPr>
          <p:spPr>
            <a:xfrm>
              <a:off x="771480" y="8178840"/>
              <a:ext cx="88560" cy="122400"/>
            </a:xfrm>
            <a:custGeom>
              <a:avLst/>
              <a:gdLst>
                <a:gd name="textAreaLeft" fmla="*/ 0 w 88560"/>
                <a:gd name="textAreaRight" fmla="*/ 94680 w 88560"/>
                <a:gd name="textAreaTop" fmla="*/ 0 h 122400"/>
                <a:gd name="textAreaBottom" fmla="*/ 128520 h 122400"/>
              </a:gdLst>
              <a:ah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pic>
          <p:nvPicPr>
            <p:cNvPr id="46" name="object 38" descr=""/>
            <p:cNvPicPr/>
            <p:nvPr/>
          </p:nvPicPr>
          <p:blipFill>
            <a:blip r:embed="rId3"/>
            <a:stretch/>
          </p:blipFill>
          <p:spPr>
            <a:xfrm>
              <a:off x="888840" y="8177400"/>
              <a:ext cx="286200" cy="12564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47" name="object 39" descr=""/>
            <p:cNvPicPr/>
            <p:nvPr/>
          </p:nvPicPr>
          <p:blipFill>
            <a:blip r:embed="rId4"/>
            <a:stretch/>
          </p:blipFill>
          <p:spPr>
            <a:xfrm>
              <a:off x="1201680" y="8177040"/>
              <a:ext cx="312840" cy="12564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48" name="object 40" descr=""/>
            <p:cNvPicPr/>
            <p:nvPr/>
          </p:nvPicPr>
          <p:blipFill>
            <a:blip r:embed="rId5"/>
            <a:stretch/>
          </p:blipFill>
          <p:spPr>
            <a:xfrm>
              <a:off x="1545480" y="8178840"/>
              <a:ext cx="104040" cy="12204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49" name="object 41" descr=""/>
            <p:cNvPicPr/>
            <p:nvPr/>
          </p:nvPicPr>
          <p:blipFill>
            <a:blip r:embed="rId6"/>
            <a:stretch/>
          </p:blipFill>
          <p:spPr>
            <a:xfrm>
              <a:off x="1679400" y="8179200"/>
              <a:ext cx="106920" cy="123840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320000" y="317520"/>
            <a:ext cx="2812680" cy="11217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0" rIns="0" tIns="81360" bIns="0" anchor="t">
            <a:noAutofit/>
          </a:bodyPr>
          <a:p>
            <a:pPr marL="438120" indent="-426960" algn="r">
              <a:lnSpc>
                <a:spcPts val="2701"/>
              </a:lnSpc>
              <a:buNone/>
              <a:tabLst>
                <a:tab algn="l" pos="0"/>
              </a:tabLst>
            </a:pPr>
            <a:r>
              <a:rPr b="1" lang="ru-RU" sz="2700" strike="noStrike" u="none">
                <a:solidFill>
                  <a:schemeClr val="lt1"/>
                </a:solidFill>
                <a:uFillTx/>
                <a:latin typeface="Calibri"/>
              </a:rPr>
              <a:t>     </a:t>
            </a:r>
            <a:r>
              <a:rPr b="1" lang="ru-RU" sz="2700" strike="noStrike" u="none">
                <a:solidFill>
                  <a:schemeClr val="lt1"/>
                </a:solidFill>
                <a:uFillTx/>
                <a:latin typeface="Calibri"/>
              </a:rPr>
              <a:t>МЕРОПРИЯТИЯ НА СЕНТЯБРЬ</a:t>
            </a:r>
            <a:r>
              <a:rPr b="1" lang="ru-RU" sz="2700" spc="-11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1" lang="ru-RU" sz="2700" strike="noStrike" u="none">
                <a:solidFill>
                  <a:schemeClr val="lt1"/>
                </a:solidFill>
                <a:uFillTx/>
                <a:latin typeface="Calibri"/>
              </a:rPr>
              <a:t>2026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1" name="object 43"/>
          <p:cNvSpPr/>
          <p:nvPr/>
        </p:nvSpPr>
        <p:spPr>
          <a:xfrm>
            <a:off x="628560" y="8318520"/>
            <a:ext cx="5159880" cy="220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 defTabSz="914400">
              <a:lnSpc>
                <a:spcPct val="76000"/>
              </a:lnSpc>
              <a:spcBef>
                <a:spcPts val="1375"/>
              </a:spcBef>
            </a:pPr>
            <a:r>
              <a:rPr b="1" lang="ru-RU" sz="4400" strike="noStrike" u="none">
                <a:solidFill>
                  <a:srgbClr val="ffffff"/>
                </a:solidFill>
                <a:uFillTx/>
                <a:latin typeface="Calibri"/>
              </a:rPr>
              <a:t>ПРИХОДИТЕ, </a:t>
            </a: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ct val="76000"/>
              </a:lnSpc>
              <a:spcBef>
                <a:spcPts val="1375"/>
              </a:spcBef>
            </a:pPr>
            <a:r>
              <a:rPr b="1" lang="ru-RU" sz="4400" strike="noStrike" u="none">
                <a:solidFill>
                  <a:srgbClr val="ffffff"/>
                </a:solidFill>
                <a:uFillTx/>
                <a:latin typeface="Calibri"/>
              </a:rPr>
              <a:t>МЫ ВАС ЖДЕМ!</a:t>
            </a: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ts val="1426"/>
              </a:lnSpc>
              <a:spcBef>
                <a:spcPts val="1037"/>
              </a:spcBef>
            </a:pP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</a:rPr>
              <a:t>Наши контакты: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ts val="1301"/>
              </a:lnSpc>
              <a:spcBef>
                <a:spcPts val="125"/>
              </a:spcBef>
            </a:pP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</a:rPr>
              <a:t>Адрес: 393970, Тамбовская область, с. Пичаево, ул. Пролетарская, 17А</a:t>
            </a:r>
            <a:br>
              <a:rPr sz="1300"/>
            </a:b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</a:rPr>
              <a:t>Контактный номер: 8 (47554) 2-75-45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ts val="1301"/>
              </a:lnSpc>
              <a:spcBef>
                <a:spcPts val="125"/>
              </a:spcBef>
            </a:pP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</a:rPr>
              <a:t>Свищева Г.А.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2" name="object 45"/>
          <p:cNvSpPr/>
          <p:nvPr/>
        </p:nvSpPr>
        <p:spPr>
          <a:xfrm>
            <a:off x="6122880" y="8786880"/>
            <a:ext cx="911520" cy="64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 defTabSz="914400">
              <a:lnSpc>
                <a:spcPts val="799"/>
              </a:lnSpc>
              <a:spcBef>
                <a:spcPts val="264"/>
              </a:spcBef>
            </a:pPr>
            <a:r>
              <a:rPr b="0" lang="ru-RU" sz="800" strike="noStrike" u="none">
                <a:solidFill>
                  <a:srgbClr val="ffffff"/>
                </a:solidFill>
                <a:uFillTx/>
                <a:latin typeface="Calibri"/>
              </a:rPr>
              <a:t>Отделение Фонда пенсионного</a:t>
            </a:r>
            <a:endParaRPr b="0" lang="ru-RU" sz="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uFillTx/>
                <a:latin typeface="Calibri"/>
              </a:rPr>
              <a:t>и социального страхования РФ</a:t>
            </a:r>
            <a:endParaRPr b="0" lang="ru-RU" sz="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uFillTx/>
                <a:latin typeface="Calibri"/>
              </a:rPr>
              <a:t>по Тамбовской области</a:t>
            </a:r>
            <a:endParaRPr b="0" lang="ru-RU" sz="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53" name="Группа 103"/>
          <p:cNvGrpSpPr/>
          <p:nvPr/>
        </p:nvGrpSpPr>
        <p:grpSpPr>
          <a:xfrm>
            <a:off x="512640" y="488880"/>
            <a:ext cx="2511360" cy="977760"/>
            <a:chOff x="512640" y="488880"/>
            <a:chExt cx="2511360" cy="977760"/>
          </a:xfrm>
        </p:grpSpPr>
        <p:pic>
          <p:nvPicPr>
            <p:cNvPr id="54" name="object 49" descr=""/>
            <p:cNvPicPr/>
            <p:nvPr/>
          </p:nvPicPr>
          <p:blipFill>
            <a:blip r:embed="rId7"/>
            <a:stretch/>
          </p:blipFill>
          <p:spPr>
            <a:xfrm>
              <a:off x="512640" y="488880"/>
              <a:ext cx="833040" cy="95148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5" name="object 50"/>
            <p:cNvSpPr/>
            <p:nvPr/>
          </p:nvSpPr>
          <p:spPr>
            <a:xfrm>
              <a:off x="1577160" y="814680"/>
              <a:ext cx="289080" cy="179280"/>
            </a:xfrm>
            <a:custGeom>
              <a:avLst/>
              <a:gdLst>
                <a:gd name="textAreaLeft" fmla="*/ 0 w 289080"/>
                <a:gd name="textAreaRight" fmla="*/ 295200 w 289080"/>
                <a:gd name="textAreaTop" fmla="*/ 0 h 179280"/>
                <a:gd name="textAreaBottom" fmla="*/ 185400 h 179280"/>
              </a:gdLst>
              <a:ah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grpSp>
          <p:nvGrpSpPr>
            <p:cNvPr id="56" name="object 51"/>
            <p:cNvGrpSpPr/>
            <p:nvPr/>
          </p:nvGrpSpPr>
          <p:grpSpPr>
            <a:xfrm>
              <a:off x="1918080" y="814680"/>
              <a:ext cx="441360" cy="145080"/>
              <a:chOff x="1918080" y="814680"/>
              <a:chExt cx="441360" cy="145080"/>
            </a:xfrm>
          </p:grpSpPr>
          <p:sp>
            <p:nvSpPr>
              <p:cNvPr id="57" name="object 52"/>
              <p:cNvSpPr/>
              <p:nvPr/>
            </p:nvSpPr>
            <p:spPr>
              <a:xfrm>
                <a:off x="1918080" y="814680"/>
                <a:ext cx="284760" cy="145080"/>
              </a:xfrm>
              <a:custGeom>
                <a:avLst/>
                <a:gdLst>
                  <a:gd name="textAreaLeft" fmla="*/ 0 w 284760"/>
                  <a:gd name="textAreaRight" fmla="*/ 290880 w 284760"/>
                  <a:gd name="textAreaTop" fmla="*/ 0 h 145080"/>
                  <a:gd name="textAreaBottom" fmla="*/ 151200 h 145080"/>
                </a:gdLst>
                <a:ah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pic>
            <p:nvPicPr>
              <p:cNvPr id="58" name="object 53" descr=""/>
              <p:cNvPicPr/>
              <p:nvPr/>
            </p:nvPicPr>
            <p:blipFill>
              <a:blip r:embed="rId8"/>
              <a:stretch/>
            </p:blipFill>
            <p:spPr>
              <a:xfrm>
                <a:off x="2244240" y="815040"/>
                <a:ext cx="115200" cy="144360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pic>
          <p:nvPicPr>
            <p:cNvPr id="59" name="object 54" descr=""/>
            <p:cNvPicPr/>
            <p:nvPr/>
          </p:nvPicPr>
          <p:blipFill>
            <a:blip r:embed="rId9"/>
            <a:stretch/>
          </p:blipFill>
          <p:spPr>
            <a:xfrm>
              <a:off x="1557000" y="1049760"/>
              <a:ext cx="153720" cy="147600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60" name="object 55"/>
            <p:cNvGrpSpPr/>
            <p:nvPr/>
          </p:nvGrpSpPr>
          <p:grpSpPr>
            <a:xfrm>
              <a:off x="1763280" y="1050840"/>
              <a:ext cx="671040" cy="177480"/>
              <a:chOff x="1763280" y="1050840"/>
              <a:chExt cx="671040" cy="177480"/>
            </a:xfrm>
          </p:grpSpPr>
          <p:pic>
            <p:nvPicPr>
              <p:cNvPr id="61" name="object 56" descr=""/>
              <p:cNvPicPr/>
              <p:nvPr/>
            </p:nvPicPr>
            <p:blipFill>
              <a:blip r:embed="rId10"/>
              <a:stretch/>
            </p:blipFill>
            <p:spPr>
              <a:xfrm>
                <a:off x="1763280" y="1051560"/>
                <a:ext cx="116640" cy="144360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62" name="object 57"/>
              <p:cNvSpPr/>
              <p:nvPr/>
            </p:nvSpPr>
            <p:spPr>
              <a:xfrm>
                <a:off x="1918080" y="1050840"/>
                <a:ext cx="516240" cy="177480"/>
              </a:xfrm>
              <a:custGeom>
                <a:avLst/>
                <a:gdLst>
                  <a:gd name="textAreaLeft" fmla="*/ 0 w 516240"/>
                  <a:gd name="textAreaRight" fmla="*/ 522360 w 516240"/>
                  <a:gd name="textAreaTop" fmla="*/ 0 h 177480"/>
                  <a:gd name="textAreaBottom" fmla="*/ 183600 h 177480"/>
                </a:gdLst>
                <a:ah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</p:grpSp>
        <p:grpSp>
          <p:nvGrpSpPr>
            <p:cNvPr id="63" name="object 58"/>
            <p:cNvGrpSpPr/>
            <p:nvPr/>
          </p:nvGrpSpPr>
          <p:grpSpPr>
            <a:xfrm>
              <a:off x="2489040" y="1051560"/>
              <a:ext cx="285120" cy="144360"/>
              <a:chOff x="2489040" y="1051560"/>
              <a:chExt cx="285120" cy="144360"/>
            </a:xfrm>
          </p:grpSpPr>
          <p:pic>
            <p:nvPicPr>
              <p:cNvPr id="64" name="object 59" descr=""/>
              <p:cNvPicPr/>
              <p:nvPr/>
            </p:nvPicPr>
            <p:blipFill>
              <a:blip r:embed="rId11"/>
              <a:stretch/>
            </p:blipFill>
            <p:spPr>
              <a:xfrm>
                <a:off x="2489040" y="1051560"/>
                <a:ext cx="123840" cy="144360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65" name="object 60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59320" y="1051560"/>
                <a:ext cx="114840" cy="144360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66" name="object 61"/>
            <p:cNvGrpSpPr/>
            <p:nvPr/>
          </p:nvGrpSpPr>
          <p:grpSpPr>
            <a:xfrm>
              <a:off x="1557000" y="1284480"/>
              <a:ext cx="1467000" cy="182160"/>
              <a:chOff x="1557000" y="1284480"/>
              <a:chExt cx="1467000" cy="182160"/>
            </a:xfrm>
          </p:grpSpPr>
          <p:pic>
            <p:nvPicPr>
              <p:cNvPr id="67" name="object 62" descr=""/>
              <p:cNvPicPr/>
              <p:nvPr/>
            </p:nvPicPr>
            <p:blipFill>
              <a:blip r:embed="rId13"/>
              <a:stretch/>
            </p:blipFill>
            <p:spPr>
              <a:xfrm>
                <a:off x="1557000" y="1292040"/>
                <a:ext cx="137160" cy="149400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68" name="object 63" descr=""/>
              <p:cNvPicPr/>
              <p:nvPr/>
            </p:nvPicPr>
            <p:blipFill>
              <a:blip r:embed="rId14"/>
              <a:stretch/>
            </p:blipFill>
            <p:spPr>
              <a:xfrm>
                <a:off x="1726200" y="1292040"/>
                <a:ext cx="158400" cy="149400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69" name="object 64" descr=""/>
              <p:cNvPicPr/>
              <p:nvPr/>
            </p:nvPicPr>
            <p:blipFill>
              <a:blip r:embed="rId15"/>
              <a:stretch/>
            </p:blipFill>
            <p:spPr>
              <a:xfrm>
                <a:off x="1918080" y="1284480"/>
                <a:ext cx="354240" cy="182160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70" name="object 65" descr=""/>
              <p:cNvPicPr/>
              <p:nvPr/>
            </p:nvPicPr>
            <p:blipFill>
              <a:blip r:embed="rId16"/>
              <a:stretch/>
            </p:blipFill>
            <p:spPr>
              <a:xfrm>
                <a:off x="2300400" y="1292040"/>
                <a:ext cx="158400" cy="149400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71" name="object 66"/>
              <p:cNvSpPr/>
              <p:nvPr/>
            </p:nvSpPr>
            <p:spPr>
              <a:xfrm>
                <a:off x="2494440" y="1290960"/>
                <a:ext cx="132120" cy="143640"/>
              </a:xfrm>
              <a:custGeom>
                <a:avLst/>
                <a:gdLst>
                  <a:gd name="textAreaLeft" fmla="*/ 0 w 132120"/>
                  <a:gd name="textAreaRight" fmla="*/ 138240 w 132120"/>
                  <a:gd name="textAreaTop" fmla="*/ 0 h 143640"/>
                  <a:gd name="textAreaBottom" fmla="*/ 149760 h 143640"/>
                </a:gdLst>
                <a:ah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pic>
            <p:nvPicPr>
              <p:cNvPr id="72" name="object 67" descr=""/>
              <p:cNvPicPr/>
              <p:nvPr/>
            </p:nvPicPr>
            <p:blipFill>
              <a:blip r:embed="rId17"/>
              <a:stretch/>
            </p:blipFill>
            <p:spPr>
              <a:xfrm>
                <a:off x="2661840" y="1290960"/>
                <a:ext cx="164160" cy="175320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73" name="object 68" descr=""/>
              <p:cNvPicPr/>
              <p:nvPr/>
            </p:nvPicPr>
            <p:blipFill>
              <a:blip r:embed="rId18"/>
              <a:stretch/>
            </p:blipFill>
            <p:spPr>
              <a:xfrm>
                <a:off x="2861640" y="1290960"/>
                <a:ext cx="162360" cy="144360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74" name="Прямоугольник: скругленные углы 2"/>
          <p:cNvSpPr/>
          <p:nvPr/>
        </p:nvSpPr>
        <p:spPr>
          <a:xfrm>
            <a:off x="6140520" y="9593280"/>
            <a:ext cx="868680" cy="85284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75" name="Овал 3"/>
          <p:cNvSpPr/>
          <p:nvPr/>
        </p:nvSpPr>
        <p:spPr>
          <a:xfrm>
            <a:off x="6048360" y="7937640"/>
            <a:ext cx="808200" cy="81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pic>
        <p:nvPicPr>
          <p:cNvPr id="76" name="object 48" descr=""/>
          <p:cNvPicPr/>
          <p:nvPr/>
        </p:nvPicPr>
        <p:blipFill>
          <a:blip r:embed="rId19"/>
          <a:stretch/>
        </p:blipFill>
        <p:spPr>
          <a:xfrm>
            <a:off x="6162840" y="8142120"/>
            <a:ext cx="595440" cy="5097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7" name="Рисунок 7" descr=""/>
          <p:cNvPicPr/>
          <p:nvPr/>
        </p:nvPicPr>
        <p:blipFill>
          <a:blip r:embed="rId20"/>
          <a:stretch/>
        </p:blipFill>
        <p:spPr>
          <a:xfrm>
            <a:off x="6170760" y="9615600"/>
            <a:ext cx="808200" cy="808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8" name="object 44"/>
          <p:cNvSpPr/>
          <p:nvPr/>
        </p:nvSpPr>
        <p:spPr>
          <a:xfrm>
            <a:off x="4072320" y="7392240"/>
            <a:ext cx="3291120" cy="83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indent="1948680" algn="r" defTabSz="914400">
              <a:lnSpc>
                <a:spcPct val="112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Время</a:t>
            </a:r>
            <a:r>
              <a:rPr b="1" lang="ru-RU" sz="1600" spc="-65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pc="-11" strike="noStrike" u="none">
                <a:solidFill>
                  <a:srgbClr val="58595b"/>
                </a:solidFill>
                <a:uFillTx/>
                <a:latin typeface="Calibri"/>
              </a:rPr>
              <a:t>работы: понедельник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–</a:t>
            </a:r>
            <a:r>
              <a:rPr b="1" lang="ru-RU" sz="1600" spc="-11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четверг</a:t>
            </a:r>
            <a:r>
              <a:rPr b="1" lang="ru-RU" sz="1600" spc="-11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08:30</a:t>
            </a:r>
            <a:r>
              <a:rPr b="1" lang="ru-RU" sz="1600" spc="-6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– 17:30</a:t>
            </a:r>
            <a:r>
              <a:rPr b="1" lang="ru-RU" sz="1600" spc="-14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pc="-20" strike="noStrike" u="none">
                <a:solidFill>
                  <a:srgbClr val="58595b"/>
                </a:solidFill>
                <a:uFillTx/>
                <a:latin typeface="Calibri"/>
              </a:rPr>
              <a:t>пятница 08:30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–</a:t>
            </a:r>
            <a:r>
              <a:rPr b="1" lang="ru-RU" sz="1600" spc="-20" strike="noStrike" u="none">
                <a:solidFill>
                  <a:srgbClr val="58595b"/>
                </a:solidFill>
                <a:uFillTx/>
                <a:latin typeface="Calibri"/>
              </a:rPr>
              <a:t> 16:30</a:t>
            </a:r>
            <a:endParaRPr b="0" lang="ru-RU" sz="1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graphicFrame>
        <p:nvGraphicFramePr>
          <p:cNvPr id="79" name="Таблица 40"/>
          <p:cNvGraphicFramePr/>
          <p:nvPr/>
        </p:nvGraphicFramePr>
        <p:xfrm>
          <a:off x="205560" y="1791720"/>
          <a:ext cx="7013520" cy="5590440"/>
        </p:xfrm>
        <a:graphic>
          <a:graphicData uri="http://schemas.openxmlformats.org/drawingml/2006/table">
            <a:tbl>
              <a:tblPr/>
              <a:tblGrid>
                <a:gridCol w="959040"/>
                <a:gridCol w="5197320"/>
                <a:gridCol w="857520"/>
              </a:tblGrid>
              <a:tr h="17676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ffffff"/>
                          </a:solidFill>
                          <a:uFillTx/>
                          <a:latin typeface="Times New Roman"/>
                        </a:rPr>
                        <a:t>Дата 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ffffff"/>
                          </a:solidFill>
                          <a:uFillTx/>
                          <a:latin typeface="Times New Roman"/>
                        </a:rPr>
                        <a:t>Мероприятие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ffffff"/>
                          </a:solidFill>
                          <a:uFillTx/>
                          <a:latin typeface="Times New Roman"/>
                        </a:rPr>
                        <a:t>Время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ffffff"/>
                          </a:solidFill>
                          <a:uFillTx/>
                          <a:latin typeface="Times New Roman"/>
                        </a:rPr>
                        <a:t>начала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</a:tr>
              <a:tr h="5299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600" strike="noStrike" u="none">
                          <a:solidFill>
                            <a:srgbClr val="000000"/>
                          </a:solidFill>
                          <a:uFillTx/>
                          <a:latin typeface="Calibri"/>
                        </a:rPr>
                        <a:t>01.09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  <a:ea typeface="DejaVu Sans"/>
                        </a:rPr>
                        <a:t>«Школа третьего возраста» - мероприятие, посвященное Дню знаний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uFillTx/>
                          <a:latin typeface="Calibri"/>
                        </a:rPr>
                        <a:t>10:00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5299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600" strike="noStrike" u="none">
                          <a:solidFill>
                            <a:srgbClr val="000000"/>
                          </a:solidFill>
                          <a:uFillTx/>
                          <a:latin typeface="Calibri"/>
                        </a:rPr>
                        <a:t>03.09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  <a:ea typeface="DejaVu Sans"/>
                        </a:rPr>
                        <a:t>РО «Знание» на тему: «Голосуем сердцем воспитываем примером: выборы в России»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uFillTx/>
                          <a:latin typeface="Calibri"/>
                        </a:rPr>
                        <a:t>10:00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7509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600" strike="noStrike" u="none">
                          <a:solidFill>
                            <a:srgbClr val="000000"/>
                          </a:solidFill>
                          <a:uFillTx/>
                          <a:latin typeface="Calibri"/>
                        </a:rPr>
                        <a:t>07.09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uFillTx/>
                          <a:latin typeface="Calibri"/>
                        </a:rPr>
                        <a:t>«Душевный разговор: языки нашей страны» – мероприятие, приуроченное ко Дню языков народов Российской Федерации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uFillTx/>
                          <a:latin typeface="Calibri"/>
                        </a:rPr>
                        <a:t>10:00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5299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600" strike="noStrike" u="none">
                          <a:solidFill>
                            <a:srgbClr val="000000"/>
                          </a:solidFill>
                          <a:uFillTx/>
                          <a:latin typeface="Calibri"/>
                        </a:rPr>
                        <a:t>10.09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uFillTx/>
                          <a:latin typeface="Calibri"/>
                          <a:ea typeface="DejaVu Sans"/>
                        </a:rPr>
                        <a:t>Очное занятие по финансовой грамотности с участием представителя Банка России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uFillTx/>
                          <a:latin typeface="Calibri"/>
                        </a:rPr>
                        <a:t>12:00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40788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600" strike="noStrike" u="none">
                          <a:solidFill>
                            <a:srgbClr val="000000"/>
                          </a:solidFill>
                          <a:uFillTx/>
                          <a:latin typeface="Calibri"/>
                        </a:rPr>
                        <a:t>17.09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  <a:ea typeface="DejaVu Sans"/>
                        </a:rPr>
                        <a:t>Встреча с представителем ТОГБУЗ «Пичаевская ЦРБ»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uFillTx/>
                          <a:latin typeface="Calibri"/>
                        </a:rPr>
                        <a:t>10:00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5299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600" strike="noStrike" u="none">
                          <a:solidFill>
                            <a:srgbClr val="000000"/>
                          </a:solidFill>
                          <a:uFillTx/>
                          <a:latin typeface="Calibri"/>
                        </a:rPr>
                        <a:t>17.09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  <a:ea typeface="DejaVu Sans"/>
                        </a:rPr>
                        <a:t>Консультирование по пенсионным и социальным вопросам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uFillTx/>
                          <a:latin typeface="Calibri"/>
                        </a:rPr>
                        <a:t>11:00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5299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600" strike="noStrike" u="none">
                          <a:solidFill>
                            <a:srgbClr val="000000"/>
                          </a:solidFill>
                          <a:uFillTx/>
                          <a:latin typeface="Calibri"/>
                        </a:rPr>
                        <a:t>24.09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  <a:ea typeface="DejaVu Sans"/>
                        </a:rPr>
                        <a:t>Урок цифровой грамотности: создание цифрового документа в национальном мессенджере «МАХ»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uFillTx/>
                          <a:latin typeface="Calibri"/>
                        </a:rPr>
                        <a:t>10:00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7383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600" strike="noStrike" u="none">
                          <a:solidFill>
                            <a:srgbClr val="000000"/>
                          </a:solidFill>
                          <a:uFillTx/>
                          <a:latin typeface="Calibri"/>
                        </a:rPr>
                        <a:t>24.09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  <a:ea typeface="DejaVu Sans"/>
                        </a:rPr>
                        <a:t>Просмотр фильма из коллекции Русского географического общества с участием представителя регионального отделения партии «Единая Россия»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uFillTx/>
                          <a:latin typeface="Calibri"/>
                        </a:rPr>
                        <a:t>11:00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366</TotalTime>
  <Application>LibreOffice/24.8.5.2$Linux_X86_64 LibreOffice_project/480$Build-2</Application>
  <AppVersion>15.0000</AppVersion>
  <Words>162</Words>
  <Paragraphs>41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2025-11-06T11:20:25Z</dcterms:created>
  <dc:creator>Пользователь</dc:creator>
  <dc:description/>
  <dc:language>ru-RU</dc:language>
  <cp:lastModifiedBy/>
  <cp:lastPrinted>2026-08-28T14:06:36Z</cp:lastPrinted>
  <dcterms:modified xsi:type="dcterms:W3CDTF">2026-08-28T14:06:50Z</dcterms:modified>
  <cp:revision>57</cp:revision>
  <dc:subject/>
  <dc:title>МЕРОПРИЯТИЯ НА ДЕКАБРЬ 2025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