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CB1466D-D41A-4699-A92D-B6AB7A60A17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0AF0C72-35E3-4863-8051-AB597837E67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BDA49AC-ECAA-40D9-A218-02841EA341C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3EF47C6-ADD7-4A20-8DF1-1E2D98D164D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E26A3CD6-A6F5-4D83-803B-DA29EAA57BE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6B0CD5AC-9245-48B2-93BC-384AC97D484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384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17FCCD1-DD9C-4103-B8F4-70FAEA6EF92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C8FCE5F-41CE-43B3-A816-38D6F992ECB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500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500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0F13EE6-47E7-450C-82A9-56234E96014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A4F27C5-49C1-4D36-95F8-8CCE4CBD48A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442F081-2268-4EF8-89E5-D01444CFD0D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3960000" y="108000"/>
            <a:ext cx="3487320" cy="1653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object 35"/>
          <p:cNvSpPr/>
          <p:nvPr/>
        </p:nvSpPr>
        <p:spPr>
          <a:xfrm>
            <a:off x="0" y="7113600"/>
            <a:ext cx="7555680" cy="3579120"/>
          </a:xfrm>
          <a:custGeom>
            <a:avLst/>
            <a:gdLst>
              <a:gd name="textAreaLeft" fmla="*/ 0 w 7555680"/>
              <a:gd name="textAreaRight" fmla="*/ 7560360 w 7555680"/>
              <a:gd name="textAreaTop" fmla="*/ 0 h 3579120"/>
              <a:gd name="textAreaBottom" fmla="*/ 3583800 h 35791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36" name="Группа 1"/>
          <p:cNvGrpSpPr/>
          <p:nvPr/>
        </p:nvGrpSpPr>
        <p:grpSpPr>
          <a:xfrm>
            <a:off x="644400" y="8176320"/>
            <a:ext cx="1143360" cy="128160"/>
            <a:chOff x="644400" y="8176320"/>
            <a:chExt cx="1143360" cy="128160"/>
          </a:xfrm>
        </p:grpSpPr>
        <p:pic>
          <p:nvPicPr>
            <p:cNvPr id="37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8640" cy="128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37"/>
            <p:cNvSpPr/>
            <p:nvPr/>
          </p:nvSpPr>
          <p:spPr>
            <a:xfrm>
              <a:off x="771480" y="8178120"/>
              <a:ext cx="90000" cy="124920"/>
            </a:xfrm>
            <a:custGeom>
              <a:avLst/>
              <a:gdLst>
                <a:gd name="textAreaLeft" fmla="*/ 0 w 90000"/>
                <a:gd name="textAreaRight" fmla="*/ 94680 w 90000"/>
                <a:gd name="textAreaTop" fmla="*/ 0 h 124920"/>
                <a:gd name="textAreaBottom" fmla="*/ 129600 h 1249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39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764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0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464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5480" cy="12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8360" cy="1263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680000" y="316800"/>
            <a:ext cx="2454480" cy="11239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628920" y="8344080"/>
            <a:ext cx="5304960" cy="22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393800, Тамбовская область, Староюрьевский район, 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с. Староюрьево,  ул. Советская, 96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(47543) 4-12-52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Загорча М.В.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123240" y="8804160"/>
            <a:ext cx="9129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6" name="Группа 103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47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8" name="object 50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>
                <a:gd name="textAreaLeft" fmla="*/ 0 w 290520"/>
                <a:gd name="textAreaRight" fmla="*/ 295200 w 290520"/>
                <a:gd name="textAreaTop" fmla="*/ 0 h 180720"/>
                <a:gd name="textAreaBottom" fmla="*/ 185400 h 1807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49" name="object 51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50" name="object 52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>
                  <a:gd name="textAreaLeft" fmla="*/ 0 w 286200"/>
                  <a:gd name="textAreaRight" fmla="*/ 290880 w 286200"/>
                  <a:gd name="textAreaTop" fmla="*/ 0 h 146520"/>
                  <a:gd name="textAreaBottom" fmla="*/ 151200 h 1465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1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2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3" name="object 55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54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5" name="object 57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>
                  <a:gd name="textAreaLeft" fmla="*/ 0 w 518040"/>
                  <a:gd name="textAreaRight" fmla="*/ 522720 w 518040"/>
                  <a:gd name="textAreaTop" fmla="*/ 0 h 178920"/>
                  <a:gd name="textAreaBottom" fmla="*/ 183600 h 1789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56" name="object 58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57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8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59" name="object 61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60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1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2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3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4" name="object 6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>
                  <a:gd name="textAreaLeft" fmla="*/ 0 w 133920"/>
                  <a:gd name="textAreaRight" fmla="*/ 138600 w 133920"/>
                  <a:gd name="textAreaTop" fmla="*/ 0 h 145080"/>
                  <a:gd name="textAreaBottom" fmla="*/ 149760 h 1450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5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6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7" name="Прямоугольник: скругленные углы 2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8" name="Овал 3"/>
          <p:cNvSpPr/>
          <p:nvPr/>
        </p:nvSpPr>
        <p:spPr>
          <a:xfrm>
            <a:off x="6047640" y="798948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69" name="object 48" descr=""/>
          <p:cNvPicPr/>
          <p:nvPr/>
        </p:nvPicPr>
        <p:blipFill>
          <a:blip r:embed="rId19"/>
          <a:stretch/>
        </p:blipFill>
        <p:spPr>
          <a:xfrm>
            <a:off x="6162120" y="8193600"/>
            <a:ext cx="596880" cy="51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0720" cy="81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object 44"/>
          <p:cNvSpPr/>
          <p:nvPr/>
        </p:nvSpPr>
        <p:spPr>
          <a:xfrm>
            <a:off x="3872160" y="7363080"/>
            <a:ext cx="329256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72" name="Таблица 60"/>
          <p:cNvGraphicFramePr/>
          <p:nvPr/>
        </p:nvGraphicFramePr>
        <p:xfrm>
          <a:off x="255240" y="1760040"/>
          <a:ext cx="7161480" cy="5761800"/>
        </p:xfrm>
        <a:graphic>
          <a:graphicData uri="http://schemas.openxmlformats.org/drawingml/2006/table">
            <a:tbl>
              <a:tblPr/>
              <a:tblGrid>
                <a:gridCol w="742320"/>
                <a:gridCol w="5565600"/>
                <a:gridCol w="853920"/>
              </a:tblGrid>
              <a:tr h="5979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43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 CYR"/>
                        </a:rPr>
                        <a:t>«Школьные годы чудесные: Воспоминания» -  тематическая встреча с просмотром старых фотографий  школьных лет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43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Cambria"/>
                        </a:rPr>
                        <a:t>РО «Знание» Онлайн- лекция на тему: «Голосуем сердцем — воспитываем примером: наборы 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68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Cambria"/>
                        </a:rPr>
                        <a:t>«Вместе говорим на разных языках» мероприятие, посвященное  дню языков народов России  (тематический час)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768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«Церковное  новолетие» </a:t>
                      </a: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беседа с настоятелем Михайло-Архангельского храма с. Староюрьево иереем Вадимом Зуевым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43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16.09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Очное занятие по финансовой грамотности с представителем Банка России.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13:00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43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Урок  цифровой  грамотности:«Национальный месседжер  </a:t>
                      </a:r>
                      <a:r>
                        <a:rPr b="0" lang="en-US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Cambria"/>
                        </a:rPr>
                        <a:t>МАХ</a:t>
                      </a: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175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Просмотр фильма Российского географического общества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768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Cambria"/>
                        </a:rPr>
                        <a:t>Консультирование  по  пенсионным и социальным вопросам  с участием представителя   регионального отделения партии «Единая Россия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Application>LibreOffice/24.8.5.2$Linux_X86_64 LibreOffice_project/480$Build-2</Application>
  <AppVersion>15.0000</AppVersion>
  <Words>180</Words>
  <Paragraphs>42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2026-08-28T14:11:39Z</cp:lastPrinted>
  <dcterms:modified xsi:type="dcterms:W3CDTF">2026-08-28T14:11:48Z</dcterms:modified>
  <cp:revision>57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