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5CF4F4C-7155-433B-BFFA-4D0411E9518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84C3F41-D740-4DAF-B93C-999000A4DA3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18108BB-D6AC-4C76-8254-8026433C8CC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2AF95F4-DE36-4716-8882-9A1391051C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2D76B4D-49B0-4E17-A780-AA36A4BE259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1840"/>
            <a:ext cx="231156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FD148BAD-DA68-44A8-A47F-32DDD6059E8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348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BC8A785-79B6-46D9-A926-F7E43EDF852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480" cy="705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66FB819-C686-4D1E-B338-2BA2422F2AC2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46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464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7DA26AD-5503-4126-BE96-542E8A3D277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560" cy="111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C24EE3E-2B53-4E24-99EA-D0A397AAFBB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524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4480" cy="52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3BE8DBE-D814-4373-ABA7-659FC6A9201A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4140000" y="108000"/>
            <a:ext cx="3306960" cy="147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28080" y="7112880"/>
            <a:ext cx="7340760" cy="3578760"/>
          </a:xfrm>
          <a:custGeom>
            <a:avLst/>
            <a:gdLst>
              <a:gd name="textAreaLeft" fmla="*/ 0 w 7340760"/>
              <a:gd name="textAreaRight" fmla="*/ 7345800 w 7340760"/>
              <a:gd name="textAreaTop" fmla="*/ 0 h 3578760"/>
              <a:gd name="textAreaBottom" fmla="*/ 3583800 h 357876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>
                <a:gd name="textAreaLeft" fmla="*/ 0 w 89640"/>
                <a:gd name="textAreaRight" fmla="*/ 94680 w 89640"/>
                <a:gd name="textAreaTop" fmla="*/ 0 h 124560"/>
                <a:gd name="textAreaBottom" fmla="*/ 129600 h 12456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object 43"/>
          <p:cNvSpPr/>
          <p:nvPr/>
        </p:nvSpPr>
        <p:spPr>
          <a:xfrm>
            <a:off x="405360" y="8415720"/>
            <a:ext cx="5354280" cy="220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393600, Тамбовская область, р. п. Токаревка, 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ул. Маяковского, 1В</a:t>
            </a:r>
            <a:r>
              <a:rPr b="0" lang="ru-RU" sz="1300" strike="noStrike" u="none">
                <a:solidFill>
                  <a:srgbClr val="000000"/>
                </a:solidFill>
                <a:uFillTx/>
                <a:latin typeface="Calibri"/>
              </a:rPr>
              <a:t> 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(47557) 2-54-75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Терехова Е.А.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object 45"/>
          <p:cNvSpPr/>
          <p:nvPr/>
        </p:nvSpPr>
        <p:spPr>
          <a:xfrm>
            <a:off x="6123240" y="878652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5" name="Группа 103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4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7" name="object 50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>
                <a:gd name="textAreaLeft" fmla="*/ 0 w 290160"/>
                <a:gd name="textAreaRight" fmla="*/ 295200 w 290160"/>
                <a:gd name="textAreaTop" fmla="*/ 0 h 180360"/>
                <a:gd name="textAreaBottom" fmla="*/ 185400 h 18036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48" name="object 51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49" name="object 52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>
                  <a:gd name="textAreaLeft" fmla="*/ 0 w 285840"/>
                  <a:gd name="textAreaRight" fmla="*/ 290880 w 285840"/>
                  <a:gd name="textAreaTop" fmla="*/ 0 h 146160"/>
                  <a:gd name="textAreaBottom" fmla="*/ 151200 h 14616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2" name="object 55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4" name="object 57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>
                  <a:gd name="textAreaLeft" fmla="*/ 0 w 517680"/>
                  <a:gd name="textAreaRight" fmla="*/ 522720 w 517680"/>
                  <a:gd name="textAreaTop" fmla="*/ 0 h 178560"/>
                  <a:gd name="textAreaBottom" fmla="*/ 183600 h 17856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55" name="object 58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5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58" name="object 61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5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3" name="object 6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>
                  <a:gd name="textAreaLeft" fmla="*/ 0 w 133560"/>
                  <a:gd name="textAreaRight" fmla="*/ 138600 w 133560"/>
                  <a:gd name="textAreaTop" fmla="*/ 0 h 144720"/>
                  <a:gd name="textAreaBottom" fmla="*/ 149760 h 14472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6" name="Прямоугольник: скругленные углы 2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7" name="Овал 3"/>
          <p:cNvSpPr/>
          <p:nvPr/>
        </p:nvSpPr>
        <p:spPr>
          <a:xfrm>
            <a:off x="6047640" y="800532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68" name="object 48" descr=""/>
          <p:cNvPicPr/>
          <p:nvPr/>
        </p:nvPicPr>
        <p:blipFill>
          <a:blip r:embed="rId19"/>
          <a:stretch/>
        </p:blipFill>
        <p:spPr>
          <a:xfrm>
            <a:off x="6162120" y="8318520"/>
            <a:ext cx="596520" cy="511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Рисунок 7" descr=""/>
          <p:cNvPicPr/>
          <p:nvPr/>
        </p:nvPicPr>
        <p:blipFill>
          <a:blip r:embed="rId20"/>
          <a:stretch/>
        </p:blipFill>
        <p:spPr>
          <a:xfrm>
            <a:off x="6183720" y="9615240"/>
            <a:ext cx="810360" cy="8103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0" name="Таблица 40"/>
          <p:cNvGraphicFramePr/>
          <p:nvPr/>
        </p:nvGraphicFramePr>
        <p:xfrm>
          <a:off x="381600" y="1863000"/>
          <a:ext cx="6930360" cy="5182200"/>
        </p:xfrm>
        <a:graphic>
          <a:graphicData uri="http://schemas.openxmlformats.org/drawingml/2006/table">
            <a:tbl>
              <a:tblPr/>
              <a:tblGrid>
                <a:gridCol w="707760"/>
                <a:gridCol w="5383080"/>
                <a:gridCol w="839880"/>
              </a:tblGrid>
              <a:tr h="597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3607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01</a:t>
                      </a: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Мероприятие, посвященное Дню знаний, «Школьные воспоминания: путь старшего поколения»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093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03</a:t>
                      </a:r>
                      <a:r>
                        <a:rPr b="1" lang="ru-RU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РГО «Знание» «Голосуем сердцем-воспитываем примером: 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65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08</a:t>
                      </a: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83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DejaVu Sans"/>
                        </a:rPr>
                        <a:t>Мероприятие, посвященное Дню языков народов Российской Федерации, «Много языков-одна Россия»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68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</a:t>
                      </a:r>
                      <a:r>
                        <a:rPr b="1" lang="ru-RU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723960"/>
                          <a:tab algn="l" pos="1447920"/>
                          <a:tab algn="l" pos="2171880"/>
                          <a:tab algn="l" pos="2895480"/>
                          <a:tab algn="l" pos="3619440"/>
                          <a:tab algn="l" pos="4343400"/>
                          <a:tab algn="l" pos="5067360"/>
                          <a:tab algn="l" pos="5791320"/>
                          <a:tab algn="l" pos="651528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Семинар во финансовой и цифровой грамотности: «Национальный мессенджер МАХ: преимущества и возможности»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383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15</a:t>
                      </a: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449280"/>
                          <a:tab algn="l" pos="898560"/>
                          <a:tab algn="l" pos="1347840"/>
                          <a:tab algn="l" pos="1797120"/>
                          <a:tab algn="l" pos="2246400"/>
                          <a:tab algn="l" pos="2695680"/>
                          <a:tab algn="l" pos="3144960"/>
                          <a:tab algn="l" pos="3594240"/>
                          <a:tab algn="l" pos="4043520"/>
                          <a:tab algn="l" pos="4492800"/>
                          <a:tab algn="l" pos="4941720"/>
                          <a:tab algn="l" pos="5391000"/>
                          <a:tab algn="l" pos="5840280"/>
                          <a:tab algn="l" pos="628956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Встреча с врачом-терапевтом на тему: «Профилактика катастроф. Предотвращение инфарктов и инсультов»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660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723960"/>
                          <a:tab algn="l" pos="1447920"/>
                          <a:tab algn="l" pos="2171880"/>
                          <a:tab algn="l" pos="2895480"/>
                          <a:tab algn="l" pos="3619440"/>
                          <a:tab algn="l" pos="4343400"/>
                          <a:tab algn="l" pos="5067360"/>
                          <a:tab algn="l" pos="5791320"/>
                          <a:tab algn="l" pos="651528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Консультирование по пенсионно-социальным вопросам.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30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25</a:t>
                      </a: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.08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Встреча с Настоятелем Покровского храма Олегом Воробьевым на тему: «Православные праздники августа».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58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69000"/>
                        </a:lnSpc>
                        <a:spcBef>
                          <a:spcPts val="26"/>
                        </a:spcBef>
                        <a:spcAft>
                          <a:spcPts val="26"/>
                        </a:spcAft>
                        <a:tabLst>
                          <a:tab algn="l" pos="0"/>
                          <a:tab algn="l" pos="723960"/>
                          <a:tab algn="l" pos="1447920"/>
                          <a:tab algn="l" pos="2171880"/>
                          <a:tab algn="l" pos="2895480"/>
                          <a:tab algn="l" pos="3619440"/>
                          <a:tab algn="l" pos="4343400"/>
                          <a:tab algn="l" pos="5067360"/>
                          <a:tab algn="l" pos="5791320"/>
                          <a:tab algn="l" pos="6515280"/>
                          <a:tab algn="l" pos="6738840"/>
                          <a:tab algn="l" pos="7188120"/>
                          <a:tab algn="l" pos="7637400"/>
                          <a:tab algn="l" pos="8086680"/>
                          <a:tab algn="l" pos="8535960"/>
                          <a:tab algn="l" pos="8985240"/>
                          <a:tab algn="l" pos="9434520"/>
                          <a:tab algn="l" pos="9883800"/>
                          <a:tab algn="l" pos="10333080"/>
                          <a:tab algn="l" pos="1078236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Консультирование по пенсионно-социальным вопросам.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10:0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22/09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Просмотр фильма Русского географического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518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n-US" sz="1600" spc="-11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28.09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Calibri"/>
                          <a:ea typeface="Segoe UI"/>
                        </a:rPr>
                        <a:t>Мероприятие, посвященное Дню туризма, на тему: «На земле тамбовской я живу»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13:0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320000" y="316800"/>
            <a:ext cx="2814480" cy="148356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br>
              <a:rPr sz="2700"/>
            </a:b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2" name="object 44"/>
          <p:cNvSpPr/>
          <p:nvPr/>
        </p:nvSpPr>
        <p:spPr>
          <a:xfrm>
            <a:off x="4140000" y="7489080"/>
            <a:ext cx="32925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Application>LibreOffice/24.8.5.2$Linux_X86_64 LibreOffice_project/480$Build-2</Application>
  <AppVersion>15.0000</AppVersion>
  <Words>182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2026-06-30T09:26:08Z</cp:lastPrinted>
  <dcterms:modified xsi:type="dcterms:W3CDTF">2026-08-27T10:45:29Z</dcterms:modified>
  <cp:revision>68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