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3.xml.rels" ContentType="application/vnd.openxmlformats-package.relationships+xml"/>
  <Override PartName="/ppt/slideMasters/slideMaster14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presProps.xml" ContentType="application/vnd.openxmlformats-officedocument.presentationml.presProps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16.xml" ContentType="application/vnd.openxmlformats-officedocument.theme+xml"/>
  <Override PartName="/ppt/theme/theme6.xml" ContentType="application/vnd.openxmlformats-officedocument.theme+xml"/>
  <Override PartName="/ppt/theme/theme15.xml" ContentType="application/vnd.openxmlformats-officedocument.theme+xml"/>
  <Override PartName="/ppt/theme/theme5.xml" ContentType="application/vnd.openxmlformats-officedocument.theme+xml"/>
  <Override PartName="/ppt/theme/theme14.xml" ContentType="application/vnd.openxmlformats-officedocument.theme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13.xml" ContentType="application/vnd.openxmlformats-officedocument.theme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3" r:id="rId14"/>
    <p:sldMasterId id="2147483675" r:id="rId15"/>
    <p:sldMasterId id="2147483677" r:id="rId16"/>
    <p:sldMasterId id="2147483679" r:id="rId17"/>
  </p:sldMasterIdLst>
  <p:sldIdLst>
    <p:sldId id="256" r:id="rId18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" Target="slides/slide1.xml"/><Relationship Id="rId1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8DD25E6-31CF-4799-BE0D-809683F4708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3304AB47-0E7B-440B-B1D4-0B30A3D40CF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87FFDA90-2F0F-4BC1-A419-FE77102D55C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5"/>
          </p:nvPr>
        </p:nvSpPr>
        <p:spPr/>
        <p:txBody>
          <a:bodyPr/>
          <a:p>
            <a:fld id="{452B6C1D-82EB-4C33-8DC2-6D0C22FE109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5"/>
          </p:nvPr>
        </p:nvSpPr>
        <p:spPr/>
        <p:txBody>
          <a:bodyPr/>
          <a:p>
            <a:fld id="{EFFB5B75-3728-40A6-A853-ADE3024553F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8"/>
          </p:nvPr>
        </p:nvSpPr>
        <p:spPr/>
        <p:txBody>
          <a:bodyPr/>
          <a:p>
            <a:fld id="{076697E9-8224-4E34-9DFC-E920A522010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1"/>
          </p:nvPr>
        </p:nvSpPr>
        <p:spPr/>
        <p:txBody>
          <a:bodyPr/>
          <a:p>
            <a:fld id="{F3785CDF-D7EF-4538-82CC-B275F56FAE8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4"/>
          </p:nvPr>
        </p:nvSpPr>
        <p:spPr/>
        <p:txBody>
          <a:bodyPr/>
          <a:p>
            <a:fld id="{E31BA599-2B92-4BB8-9492-EAC2C8C5A2A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7"/>
          </p:nvPr>
        </p:nvSpPr>
        <p:spPr/>
        <p:txBody>
          <a:bodyPr/>
          <a:p>
            <a:fld id="{E9CFA2E8-E33B-459E-86E2-0D9D5CB2419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B6BB843-84DB-42F7-9042-E11684C47CC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62A91C7-C666-4F43-9B95-99F813246CC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1CF5841B-264B-472C-B9CB-831C5B37CC8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5F3CC253-B3C0-4A9F-B45A-39D01476FAF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CE3A02FE-24E8-440F-A03F-2CFEFAFBF84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5D3F0527-576B-4E42-BC08-ABB6F7D4948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ECE17323-B21A-4664-8C2A-E031DC720DF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19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08AE9C0D-A085-44E7-BA5B-72E33BCAF33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4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5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6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7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822920" y="465480"/>
            <a:ext cx="231192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7572910-7C83-44F5-8AB8-531CF8FFE375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92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ftr" idx="28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sldNum" idx="29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B9C7A1A-B39B-4993-91B1-C99C9792F6F9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dt" idx="30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92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ftr" idx="31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sldNum" idx="32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7B4C8B4-5E2D-40D8-8C84-4E14754DD248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dt" idx="33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92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ftr" idx="34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sldNum" idx="35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AD16095-F7DF-43CB-9E8B-F0BA0A33DBAD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dt" idx="36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2"/>
    <p:sldLayoutId id="2147483672" r:id="rId3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92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ftr" idx="37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sldNum" idx="38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FF94A7E-FEA0-48E9-AEBD-2632475D07EE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dt" idx="39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822920" y="465480"/>
            <a:ext cx="231192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ftr" idx="40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sldNum" idx="41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A9D581E-E59A-49BE-A2A2-A829EA175AE7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dt" idx="42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822920" y="465480"/>
            <a:ext cx="231192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ftr" idx="43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sldNum" idx="44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EE6AC2B-3693-4B03-ACB9-C90B50FFDD3E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4" name="PlaceHolder 5"/>
          <p:cNvSpPr>
            <a:spLocks noGrp="1"/>
          </p:cNvSpPr>
          <p:nvPr>
            <p:ph type="dt" idx="45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822920" y="465480"/>
            <a:ext cx="231192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ftr" idx="46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sldNum" idx="47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1C51703-820D-4FB9-9481-2DCA8F3D6721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dt" idx="48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92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8368DB3-3E9F-496F-9D73-2C3FE4088F0B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92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ACDDB7B-D20D-4D9C-AF09-84FF12D5CF22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92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A99DF79-6309-42CB-B160-87D650B163D2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92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A533991-C273-4433-B1C0-9E69819F2E8E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92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1951339-7547-4C7C-9255-55194624049F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92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ftr" idx="19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sldNum" idx="20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C8F283E-75DC-4DA2-84B9-F7554DDF0816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dt" idx="21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92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ftr" idx="22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sldNum" idx="23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4BD6BF1-8043-4E87-8BB0-4DF07BD001D4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dt" idx="24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822920" y="465840"/>
            <a:ext cx="231192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ftr" idx="25"/>
          </p:nvPr>
        </p:nvSpPr>
        <p:spPr>
          <a:xfrm>
            <a:off x="2571480" y="9945000"/>
            <a:ext cx="241560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sldNum" idx="26"/>
          </p:nvPr>
        </p:nvSpPr>
        <p:spPr>
          <a:xfrm>
            <a:off x="544536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8C48799-82E5-431D-A9A0-4E19D41588DB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dt" idx="27"/>
          </p:nvPr>
        </p:nvSpPr>
        <p:spPr>
          <a:xfrm>
            <a:off x="378000" y="9945000"/>
            <a:ext cx="1734840" cy="52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object 33" descr=""/>
          <p:cNvPicPr/>
          <p:nvPr/>
        </p:nvPicPr>
        <p:blipFill>
          <a:blip r:embed="rId1"/>
          <a:stretch/>
        </p:blipFill>
        <p:spPr>
          <a:xfrm>
            <a:off x="4320000" y="108000"/>
            <a:ext cx="3127320" cy="139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5" name="object 35"/>
          <p:cNvSpPr/>
          <p:nvPr/>
        </p:nvSpPr>
        <p:spPr>
          <a:xfrm>
            <a:off x="111240" y="7000200"/>
            <a:ext cx="7341120" cy="3579120"/>
          </a:xfrm>
          <a:custGeom>
            <a:avLst/>
            <a:gdLst>
              <a:gd name="textAreaLeft" fmla="*/ 0 w 7341120"/>
              <a:gd name="textAreaRight" fmla="*/ 7345800 w 7341120"/>
              <a:gd name="textAreaTop" fmla="*/ 0 h 3579120"/>
              <a:gd name="textAreaBottom" fmla="*/ 3583800 h 357912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16" name="Группа 1"/>
          <p:cNvGrpSpPr/>
          <p:nvPr/>
        </p:nvGrpSpPr>
        <p:grpSpPr>
          <a:xfrm>
            <a:off x="644400" y="8176320"/>
            <a:ext cx="1143360" cy="128160"/>
            <a:chOff x="644400" y="8176320"/>
            <a:chExt cx="1143360" cy="128160"/>
          </a:xfrm>
        </p:grpSpPr>
        <p:pic>
          <p:nvPicPr>
            <p:cNvPr id="117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98640" cy="1281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18" name="object 37"/>
            <p:cNvSpPr/>
            <p:nvPr/>
          </p:nvSpPr>
          <p:spPr>
            <a:xfrm>
              <a:off x="771480" y="8178120"/>
              <a:ext cx="90000" cy="124920"/>
            </a:xfrm>
            <a:custGeom>
              <a:avLst/>
              <a:gdLst>
                <a:gd name="textAreaLeft" fmla="*/ 0 w 90000"/>
                <a:gd name="textAreaRight" fmla="*/ 94680 w 90000"/>
                <a:gd name="textAreaTop" fmla="*/ 0 h 124920"/>
                <a:gd name="textAreaBottom" fmla="*/ 129600 h 12492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119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87640" cy="128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0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4640" cy="128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1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5480" cy="1245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2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08360" cy="1263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00000" y="0"/>
            <a:ext cx="2780640" cy="186264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     </a:t>
            </a: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b="1" lang="ru-RU" sz="2700" strike="noStrike" u="non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СЕНТЯБРЬ               </a:t>
            </a:r>
            <a:r>
              <a:rPr b="1" lang="ru-RU" sz="2700" spc="-20" strike="noStrike" u="none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4" name="object 43"/>
          <p:cNvSpPr/>
          <p:nvPr/>
        </p:nvSpPr>
        <p:spPr>
          <a:xfrm>
            <a:off x="628920" y="8318520"/>
            <a:ext cx="4585320" cy="221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Адрес: 393130, Тамбовская область, р. п. Умёт, ул. Мира, 23А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Контактный номер: 8 (47559) 2-41-46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Кривошеина Н.В.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5" name="object 45"/>
          <p:cNvSpPr/>
          <p:nvPr/>
        </p:nvSpPr>
        <p:spPr>
          <a:xfrm>
            <a:off x="6123240" y="8786520"/>
            <a:ext cx="91296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b="0" lang="ru-RU" sz="800" spc="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b="0" lang="ru-RU" sz="800" spc="43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uFillTx/>
                <a:latin typeface="Calibri"/>
              </a:rPr>
              <a:t>Тамбовской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26" name="Группа 103"/>
          <p:cNvGrpSpPr/>
          <p:nvPr/>
        </p:nvGrpSpPr>
        <p:grpSpPr>
          <a:xfrm>
            <a:off x="512280" y="489240"/>
            <a:ext cx="2513160" cy="978480"/>
            <a:chOff x="512280" y="489240"/>
            <a:chExt cx="2513160" cy="978480"/>
          </a:xfrm>
        </p:grpSpPr>
        <p:pic>
          <p:nvPicPr>
            <p:cNvPr id="127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4840" cy="9525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8" name="object 50"/>
            <p:cNvSpPr/>
            <p:nvPr/>
          </p:nvSpPr>
          <p:spPr>
            <a:xfrm>
              <a:off x="1577160" y="814680"/>
              <a:ext cx="290520" cy="180720"/>
            </a:xfrm>
            <a:custGeom>
              <a:avLst/>
              <a:gdLst>
                <a:gd name="textAreaLeft" fmla="*/ 0 w 290520"/>
                <a:gd name="textAreaRight" fmla="*/ 295200 w 290520"/>
                <a:gd name="textAreaTop" fmla="*/ 0 h 180720"/>
                <a:gd name="textAreaBottom" fmla="*/ 185400 h 18072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grpSp>
          <p:nvGrpSpPr>
            <p:cNvPr id="129" name="object 51"/>
            <p:cNvGrpSpPr/>
            <p:nvPr/>
          </p:nvGrpSpPr>
          <p:grpSpPr>
            <a:xfrm>
              <a:off x="1917720" y="814680"/>
              <a:ext cx="443160" cy="146520"/>
              <a:chOff x="1917720" y="814680"/>
              <a:chExt cx="443160" cy="146520"/>
            </a:xfrm>
          </p:grpSpPr>
          <p:sp>
            <p:nvSpPr>
              <p:cNvPr id="130" name="object 52"/>
              <p:cNvSpPr/>
              <p:nvPr/>
            </p:nvSpPr>
            <p:spPr>
              <a:xfrm>
                <a:off x="1917720" y="814680"/>
                <a:ext cx="286200" cy="146520"/>
              </a:xfrm>
              <a:custGeom>
                <a:avLst/>
                <a:gdLst>
                  <a:gd name="textAreaLeft" fmla="*/ 0 w 286200"/>
                  <a:gd name="textAreaRight" fmla="*/ 290880 w 286200"/>
                  <a:gd name="textAreaTop" fmla="*/ 0 h 146520"/>
                  <a:gd name="textAreaBottom" fmla="*/ 151200 h 14652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pic>
            <p:nvPicPr>
              <p:cNvPr id="131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6640" cy="145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132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5160" cy="1490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33" name="object 55"/>
            <p:cNvGrpSpPr/>
            <p:nvPr/>
          </p:nvGrpSpPr>
          <p:grpSpPr>
            <a:xfrm>
              <a:off x="1762920" y="1051200"/>
              <a:ext cx="672840" cy="178920"/>
              <a:chOff x="1762920" y="1051200"/>
              <a:chExt cx="672840" cy="178920"/>
            </a:xfrm>
          </p:grpSpPr>
          <p:pic>
            <p:nvPicPr>
              <p:cNvPr id="134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8080" cy="1454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35" name="object 57"/>
              <p:cNvSpPr/>
              <p:nvPr/>
            </p:nvSpPr>
            <p:spPr>
              <a:xfrm>
                <a:off x="1917720" y="1051200"/>
                <a:ext cx="518040" cy="178920"/>
              </a:xfrm>
              <a:custGeom>
                <a:avLst/>
                <a:gdLst>
                  <a:gd name="textAreaLeft" fmla="*/ 0 w 518040"/>
                  <a:gd name="textAreaRight" fmla="*/ 522720 w 518040"/>
                  <a:gd name="textAreaTop" fmla="*/ 0 h 178920"/>
                  <a:gd name="textAreaBottom" fmla="*/ 183600 h 17892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136" name="object 58"/>
            <p:cNvGrpSpPr/>
            <p:nvPr/>
          </p:nvGrpSpPr>
          <p:grpSpPr>
            <a:xfrm>
              <a:off x="2489040" y="1051560"/>
              <a:ext cx="286200" cy="145440"/>
              <a:chOff x="2489040" y="1051560"/>
              <a:chExt cx="286200" cy="145440"/>
            </a:xfrm>
          </p:grpSpPr>
          <p:pic>
            <p:nvPicPr>
              <p:cNvPr id="137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5280" cy="1454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38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6280" cy="145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139" name="object 61"/>
            <p:cNvGrpSpPr/>
            <p:nvPr/>
          </p:nvGrpSpPr>
          <p:grpSpPr>
            <a:xfrm>
              <a:off x="1556640" y="1284480"/>
              <a:ext cx="1468800" cy="183240"/>
              <a:chOff x="1556640" y="1284480"/>
              <a:chExt cx="1468800" cy="183240"/>
            </a:xfrm>
          </p:grpSpPr>
          <p:pic>
            <p:nvPicPr>
              <p:cNvPr id="140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38600" cy="150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41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59840" cy="150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42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5680" cy="1832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43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59840" cy="150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44" name="object 66"/>
              <p:cNvSpPr/>
              <p:nvPr/>
            </p:nvSpPr>
            <p:spPr>
              <a:xfrm>
                <a:off x="2494080" y="1290960"/>
                <a:ext cx="133920" cy="145080"/>
              </a:xfrm>
              <a:custGeom>
                <a:avLst/>
                <a:gdLst>
                  <a:gd name="textAreaLeft" fmla="*/ 0 w 133920"/>
                  <a:gd name="textAreaRight" fmla="*/ 138600 w 133920"/>
                  <a:gd name="textAreaTop" fmla="*/ 0 h 145080"/>
                  <a:gd name="textAreaBottom" fmla="*/ 149760 h 14508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pic>
            <p:nvPicPr>
              <p:cNvPr id="145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5600" cy="1767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46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3800" cy="145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147" name="Прямоугольник: скругленные углы 2"/>
          <p:cNvSpPr/>
          <p:nvPr/>
        </p:nvSpPr>
        <p:spPr>
          <a:xfrm>
            <a:off x="6140520" y="9593640"/>
            <a:ext cx="870120" cy="8539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48" name="Овал 3"/>
          <p:cNvSpPr/>
          <p:nvPr/>
        </p:nvSpPr>
        <p:spPr>
          <a:xfrm>
            <a:off x="6047640" y="7937640"/>
            <a:ext cx="810720" cy="810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149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6880" cy="51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0" name="Рисунок 7" descr=""/>
          <p:cNvPicPr/>
          <p:nvPr/>
        </p:nvPicPr>
        <p:blipFill>
          <a:blip r:embed="rId20"/>
          <a:stretch/>
        </p:blipFill>
        <p:spPr>
          <a:xfrm>
            <a:off x="6170400" y="9615240"/>
            <a:ext cx="810720" cy="810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1" name="object 44"/>
          <p:cNvSpPr/>
          <p:nvPr/>
        </p:nvSpPr>
        <p:spPr>
          <a:xfrm>
            <a:off x="3981600" y="7133040"/>
            <a:ext cx="329292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 16:30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152" name="Таблица 76"/>
          <p:cNvGraphicFramePr/>
          <p:nvPr/>
        </p:nvGraphicFramePr>
        <p:xfrm>
          <a:off x="316440" y="1762560"/>
          <a:ext cx="7008480" cy="5306040"/>
        </p:xfrm>
        <a:graphic>
          <a:graphicData uri="http://schemas.openxmlformats.org/drawingml/2006/table">
            <a:tbl>
              <a:tblPr/>
              <a:tblGrid>
                <a:gridCol w="920880"/>
                <a:gridCol w="5143680"/>
                <a:gridCol w="944280"/>
              </a:tblGrid>
              <a:tr h="59796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4327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01.09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b4c7dc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«Школьные годы чудесные», вечер воспоминаний, посвященный Дню знаний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b4c7dc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14:</a:t>
                      </a:r>
                      <a:r>
                        <a:rPr b="0" lang="ru-RU" sz="18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b4c7dc"/>
                    </a:solidFill>
                  </a:tcPr>
                </a:tc>
              </a:tr>
              <a:tr h="6555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03.09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Онлайн-лекция российского общества «Знание» на тему: «Голосуем сердцем — воспитываем примером: выборы в России»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6555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08.09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b4c7dc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Тематический час: «Язык есть исповедь народа», ко дню языков народов Российской Федерации, совместно с МБУК Уметская библиотека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b4c7dc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14:00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b4c7dc"/>
                    </a:solidFill>
                  </a:tcPr>
                </a:tc>
              </a:tr>
              <a:tr h="8751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1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15.09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6e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Консультирование по правовым, пенсионным и социальным вопросам, при участии представителя регионального отделения партии «Единая Россия»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6e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6ef"/>
                    </a:solidFill>
                  </a:tcPr>
                </a:tc>
              </a:tr>
              <a:tr h="4554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1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22.09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b4c7dc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Урок цифровой грамотности: «Осваиваем цифровой </a:t>
                      </a:r>
                      <a:r>
                        <a:rPr b="0" lang="en-US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ID </a:t>
                      </a: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в МАХ»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b4c7dc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14:00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b4c7dc"/>
                    </a:solidFill>
                  </a:tcPr>
                </a:tc>
              </a:tr>
              <a:tr h="5515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1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28.09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6e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Просмотр фильма из коллекции  «Русского географического общества»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6ef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ee6e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</TotalTime>
  <Application>LibreOffice/24.8.5.2$Linux_X86_64 LibreOffice_project/480$Build-2</Application>
  <AppVersion>15.0000</AppVersion>
  <Words>170</Words>
  <Paragraphs>37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2026-08-28T14:17:15Z</cp:lastPrinted>
  <dcterms:modified xsi:type="dcterms:W3CDTF">2026-08-28T14:17:18Z</dcterms:modified>
  <cp:revision>61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