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_rels/slideMaster26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8.xml.rels" ContentType="application/vnd.openxmlformats-package.relationships+xml"/>
  <Override PartName="/ppt/slideMasters/slideMaster14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6.xml" ContentType="application/vnd.openxmlformats-officedocument.presentationml.slideMaster+xml"/>
  <Override PartName="/ppt/presProps.xml" ContentType="application/vnd.openxmlformats-officedocument.presentationml.presPro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13.xml" ContentType="application/vnd.openxmlformats-officedocument.theme+xml"/>
  <Override PartName="/ppt/theme/theme3.xml" ContentType="application/vnd.openxmlformats-officedocument.theme+xml"/>
  <Override PartName="/ppt/theme/theme12.xml" ContentType="application/vnd.openxmlformats-officedocument.theme+xml"/>
  <Override PartName="/ppt/theme/theme2.xml" ContentType="application/vnd.openxmlformats-officedocument.theme+xml"/>
  <Override PartName="/ppt/theme/theme11.xml" ContentType="application/vnd.openxmlformats-officedocument.theme+xml"/>
  <Override PartName="/ppt/theme/theme1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28.xml" ContentType="application/vnd.openxmlformats-officedocument.theme+xml"/>
  <Override PartName="/ppt/theme/theme16.xml" ContentType="application/vnd.openxmlformats-officedocument.theme+xml"/>
  <Override PartName="/ppt/theme/theme27.xml" ContentType="application/vnd.openxmlformats-officedocument.theme+xml"/>
  <Override PartName="/ppt/theme/theme26.xml" ContentType="application/vnd.openxmlformats-officedocument.theme+xml"/>
  <Override PartName="/ppt/theme/theme25.xml" ContentType="application/vnd.openxmlformats-officedocument.theme+xml"/>
  <Override PartName="/ppt/theme/theme24.xml" ContentType="application/vnd.openxmlformats-officedocument.theme+xml"/>
  <Override PartName="/ppt/theme/theme23.xml" ContentType="application/vnd.openxmlformats-officedocument.theme+xml"/>
  <Override PartName="/ppt/theme/theme22.xml" ContentType="application/vnd.openxmlformats-officedocument.theme+xml"/>
  <Override PartName="/ppt/theme/theme21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18.xml" ContentType="application/vnd.openxmlformats-officedocument.theme+xml"/>
  <Override PartName="/ppt/theme/theme17.xml" ContentType="application/vnd.openxmlformats-officedocument.theme+xml"/>
  <Override PartName="/ppt/slideLayouts/slideLayout22.xml" ContentType="application/vnd.openxmlformats-officedocument.presentationml.slideLayout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4.xml.rels" ContentType="application/vnd.openxmlformats-package.relationships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17.png" ContentType="image/png"/>
  <Override PartName="/ppt/media/image8.png" ContentType="image/png"/>
  <Override PartName="/ppt/media/image12.png" ContentType="image/png"/>
  <Override PartName="/ppt/media/image3.png" ContentType="image/png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9" r:id="rId4"/>
    <p:sldMasterId id="2147483661" r:id="rId5"/>
    <p:sldMasterId id="2147483663" r:id="rId6"/>
    <p:sldMasterId id="2147483665" r:id="rId7"/>
    <p:sldMasterId id="2147483667" r:id="rId8"/>
    <p:sldMasterId id="2147483669" r:id="rId9"/>
    <p:sldMasterId id="2147483671" r:id="rId10"/>
    <p:sldMasterId id="2147483673" r:id="rId11"/>
    <p:sldMasterId id="2147483675" r:id="rId12"/>
    <p:sldMasterId id="2147483677" r:id="rId13"/>
    <p:sldMasterId id="2147483679" r:id="rId14"/>
    <p:sldMasterId id="2147483681" r:id="rId15"/>
    <p:sldMasterId id="2147483683" r:id="rId16"/>
    <p:sldMasterId id="2147483685" r:id="rId17"/>
    <p:sldMasterId id="2147483687" r:id="rId18"/>
    <p:sldMasterId id="2147483689" r:id="rId19"/>
    <p:sldMasterId id="2147483691" r:id="rId20"/>
    <p:sldMasterId id="2147483693" r:id="rId21"/>
    <p:sldMasterId id="2147483695" r:id="rId22"/>
    <p:sldMasterId id="2147483697" r:id="rId23"/>
    <p:sldMasterId id="2147483699" r:id="rId24"/>
    <p:sldMasterId id="2147483701" r:id="rId25"/>
    <p:sldMasterId id="2147483703" r:id="rId26"/>
    <p:sldMasterId id="2147483705" r:id="rId27"/>
    <p:sldMasterId id="2147483707" r:id="rId28"/>
  </p:sldMasterIdLst>
  <p:notesMasterIdLst>
    <p:notesMasterId r:id="rId29"/>
  </p:notesMasterIdLst>
  <p:sldIdLst>
    <p:sldId id="256" r:id="rId30"/>
    <p:sldId id="257" r:id="rId31"/>
    <p:sldId id="258" r:id="rId32"/>
    <p:sldId id="259" r:id="rId33"/>
    <p:sldId id="260" r:id="rId34"/>
    <p:sldId id="261" r:id="rId35"/>
    <p:sldId id="262" r:id="rId36"/>
    <p:sldId id="263" r:id="rId37"/>
    <p:sldId id="264" r:id="rId38"/>
    <p:sldId id="265" r:id="rId39"/>
    <p:sldId id="266" r:id="rId40"/>
  </p:sldIdLst>
  <p:sldSz cx="16256000" cy="9144000"/>
  <p:notesSz cx="9926638" cy="6797675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notesMaster" Target="notesMasters/notesMaster1.xml"/><Relationship Id="rId30" Type="http://schemas.openxmlformats.org/officeDocument/2006/relationships/slide" Target="slides/slide1.xml"/><Relationship Id="rId31" Type="http://schemas.openxmlformats.org/officeDocument/2006/relationships/slide" Target="slides/slide2.xml"/><Relationship Id="rId32" Type="http://schemas.openxmlformats.org/officeDocument/2006/relationships/slide" Target="slides/slide3.xml"/><Relationship Id="rId33" Type="http://schemas.openxmlformats.org/officeDocument/2006/relationships/slide" Target="slides/slide4.xml"/><Relationship Id="rId34" Type="http://schemas.openxmlformats.org/officeDocument/2006/relationships/slide" Target="slides/slide5.xml"/><Relationship Id="rId35" Type="http://schemas.openxmlformats.org/officeDocument/2006/relationships/slide" Target="slides/slide6.xml"/><Relationship Id="rId36" Type="http://schemas.openxmlformats.org/officeDocument/2006/relationships/slide" Target="slides/slide7.xml"/><Relationship Id="rId37" Type="http://schemas.openxmlformats.org/officeDocument/2006/relationships/slide" Target="slides/slide8.xml"/><Relationship Id="rId38" Type="http://schemas.openxmlformats.org/officeDocument/2006/relationships/slide" Target="slides/slide9.xml"/><Relationship Id="rId39" Type="http://schemas.openxmlformats.org/officeDocument/2006/relationships/slide" Target="slides/slide10.xml"/><Relationship Id="rId40" Type="http://schemas.openxmlformats.org/officeDocument/2006/relationships/slide" Target="slides/slide11.xml"/><Relationship Id="rId41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8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x-none" sz="1900" strike="noStrike" u="none">
                <a:solidFill>
                  <a:schemeClr val="dk1"/>
                </a:solidFill>
                <a:uFillTx/>
                <a:latin typeface="Calibri"/>
              </a:rPr>
              <a:t>Для перемещения страницы щёлкните мышью</a:t>
            </a: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Для правки формата примечаний щёлкните мышью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6" name="PlaceHolder 4"/>
          <p:cNvSpPr>
            <a:spLocks noGrp="1"/>
          </p:cNvSpPr>
          <p:nvPr>
            <p:ph type="dt" idx="8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7" name="PlaceHolder 5"/>
          <p:cNvSpPr>
            <a:spLocks noGrp="1"/>
          </p:cNvSpPr>
          <p:nvPr>
            <p:ph type="ftr" idx="8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8" name="PlaceHolder 6"/>
          <p:cNvSpPr>
            <a:spLocks noGrp="1"/>
          </p:cNvSpPr>
          <p:nvPr>
            <p:ph type="sldNum" idx="8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9194B814-FCAE-4482-9FA2-CCDFBFECF21D}" type="slidenum"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sldImg"/>
          </p:nvPr>
        </p:nvSpPr>
        <p:spPr>
          <a:xfrm>
            <a:off x="2697120" y="509760"/>
            <a:ext cx="4532040" cy="254916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992520" y="3228120"/>
            <a:ext cx="7940880" cy="3058920"/>
          </a:xfrm>
          <a:prstGeom prst="rect">
            <a:avLst/>
          </a:prstGeom>
          <a:noFill/>
          <a:ln w="0">
            <a:noFill/>
          </a:ln>
        </p:spPr>
        <p:txBody>
          <a:bodyPr lIns="91800" rIns="9180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85"/>
          </p:nvPr>
        </p:nvSpPr>
        <p:spPr>
          <a:xfrm>
            <a:off x="5623560" y="6456600"/>
            <a:ext cx="4301280" cy="339120"/>
          </a:xfrm>
          <a:prstGeom prst="rect">
            <a:avLst/>
          </a:prstGeom>
          <a:noFill/>
          <a:ln w="0">
            <a:noFill/>
          </a:ln>
        </p:spPr>
        <p:txBody>
          <a:bodyPr lIns="91800" rIns="91800" tIns="45720" bIns="45720" anchor="b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200" strike="noStrike" u="none">
                <a:solidFill>
                  <a:schemeClr val="dk1"/>
                </a:solidFill>
                <a:uFillTx/>
                <a:latin typeface="+mn-lt"/>
                <a:ea typeface="+mn-ea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221552CE-9595-4252-AB56-02BFF3E58541}" type="slidenum">
              <a:rPr b="0" lang="ru-RU" sz="1200" strike="noStrike" u="none">
                <a:solidFill>
                  <a:schemeClr val="dk1"/>
                </a:solidFill>
                <a:uFillTx/>
                <a:latin typeface="+mn-lt"/>
                <a:ea typeface="+mn-ea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12320" y="2256840"/>
            <a:ext cx="873900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05D3547-8051-47AC-A594-8779FE89A7A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0BCB3F1-F502-432A-823E-DA8134A3060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3712320" y="2256840"/>
            <a:ext cx="426456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8190360" y="2256840"/>
            <a:ext cx="426456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6678261-2540-44AF-BDEA-38922680CE0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30AE404-5195-4DFF-8158-63EC2C0DFDA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DBDEF25-EB1C-4E03-A86B-205C0C1C010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660F0FE-1297-4F6E-B044-5BC8CAE103B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3712320" y="2167200"/>
            <a:ext cx="8739000" cy="456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7188640-EDFF-4136-839C-AF88D5EACF3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712320" y="2256840"/>
            <a:ext cx="873900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E4D5172-89A3-4C48-A7AD-485BF1F2CF7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712320" y="2256840"/>
            <a:ext cx="873900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3AB91CD-7970-4D97-BE55-987A6287FA2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12320" y="2256840"/>
            <a:ext cx="873900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F49EBF4-262A-46C0-9460-71E4135501D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712320" y="2256840"/>
            <a:ext cx="873900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7884474-E124-4E63-8418-01499E2D398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3712320" y="2256840"/>
            <a:ext cx="873900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0E661441-8934-4B30-804D-604A5824DED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3712320" y="2167200"/>
            <a:ext cx="8739000" cy="456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884F4C77-7EFF-4BAD-92CA-9E921290C5C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CA47BFFE-036D-4912-8CEA-B667C35D2F3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005A4D56-AB4E-4407-810F-C8C7A41C574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3712320" y="2256840"/>
            <a:ext cx="873900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4C8AC65D-D5DE-44CD-9C6C-1744EBFCAA4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A8583A43-9156-4C9D-A329-7A3F0D94DFB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3712320" y="2256840"/>
            <a:ext cx="426456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8190360" y="2256840"/>
            <a:ext cx="426456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BDF82316-6CE3-45C5-A245-C1956217DB7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36A0C717-6D7C-4E28-B708-79808C7B273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6F28A8BF-3D54-4AD1-9F96-F00318455CB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EBE7F1F1-532D-4BC7-B5E7-AD6E6ACD7E2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84FF6CF0-02EE-423B-A594-845AA580551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743ECE9F-3444-4CC5-88AB-725F638F277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3712320" y="2167200"/>
            <a:ext cx="8739000" cy="456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BD056854-B1A3-4E1B-9E84-732377A0ABC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CC0C572A-2BD0-47DD-AE81-D5872E94C89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A27BF513-7183-461F-90BD-506784B2F30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3712320" y="2256840"/>
            <a:ext cx="873900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90517BC7-4064-494F-A490-A20975879A7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4EA5D5A3-5465-4E2C-9242-4A740DB9968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3712320" y="2256840"/>
            <a:ext cx="426456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8190360" y="2256840"/>
            <a:ext cx="426456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indent="0">
              <a:spcBef>
                <a:spcPts val="1417"/>
              </a:spcBef>
              <a:buNone/>
            </a:pP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4966CF00-708B-4511-882E-CACC3C16D3B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28AB7065-BAA0-408B-8A3D-8FA15DE16C5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056B7C01-E2FA-4783-931A-96925A47F08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0B5B7302-8969-42C7-808D-037B5446092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AF6767F2-E7F1-42FC-8E80-6027897073B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958B0E9A-5E2D-4455-BAF5-8B38086936A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10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11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12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13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1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15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16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7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8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9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20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21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22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23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24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25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26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7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8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9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30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31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32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33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3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67680" y="3387600"/>
            <a:ext cx="7120440" cy="2332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x-none" sz="5100" strike="noStrike" u="none">
                <a:solidFill>
                  <a:schemeClr val="dk1"/>
                </a:solidFill>
                <a:uFillTx/>
                <a:latin typeface="Calibri"/>
              </a:rPr>
              <a:t>Для правки текста заглавия щёлкните мышью</a:t>
            </a:r>
            <a:endParaRPr b="0" lang="x-none" sz="51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5527080" y="8503920"/>
            <a:ext cx="520164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2"/>
          </p:nvPr>
        </p:nvSpPr>
        <p:spPr>
          <a:xfrm>
            <a:off x="812880" y="8503920"/>
            <a:ext cx="373860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en-US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en-US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11704320" y="8503920"/>
            <a:ext cx="373860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x-none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F50A78FF-2F3C-42E6-8D27-32E4DA7E82E1}" type="slidenum">
              <a:rPr b="0" lang="x-none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812520" y="2139480"/>
            <a:ext cx="14630040" cy="530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2000" strike="noStrike" u="non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  <a:endParaRPr b="0" lang="x-non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2000" strike="noStrike" u="non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  <a:endParaRPr b="0" lang="x-non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2000" strike="noStrike" u="non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  <a:endParaRPr b="0" lang="x-none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x-none" sz="4100" strike="noStrike" u="none">
                <a:solidFill>
                  <a:schemeClr val="dk1"/>
                </a:solidFill>
                <a:uFillTx/>
                <a:latin typeface="Calibri"/>
              </a:rPr>
              <a:t>Для правки текста заглавия щёлкните мышью</a:t>
            </a:r>
            <a:endParaRPr b="0" lang="x-none" sz="41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12320" y="2256840"/>
            <a:ext cx="8739000" cy="27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5527080" y="8503920"/>
            <a:ext cx="520164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5"/>
          </p:nvPr>
        </p:nvSpPr>
        <p:spPr>
          <a:xfrm>
            <a:off x="812880" y="8503920"/>
            <a:ext cx="373860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en-US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en-US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11704320" y="8503920"/>
            <a:ext cx="373860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x-none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5CD24C29-AAFD-4EB5-921D-4EC47285BAA6}" type="slidenum">
              <a:rPr b="0" lang="x-none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x-none" sz="4100" strike="noStrike" u="none">
                <a:solidFill>
                  <a:schemeClr val="dk1"/>
                </a:solidFill>
                <a:uFillTx/>
                <a:latin typeface="Calibri"/>
              </a:rPr>
              <a:t>Для правки текста заглавия щёлкните мышью</a:t>
            </a:r>
            <a:endParaRPr b="0" lang="x-none" sz="41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12880" y="2103120"/>
            <a:ext cx="707112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8371800" y="2103120"/>
            <a:ext cx="707112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1800" strike="noStrike" u="non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  <a:endParaRPr b="0" lang="x-none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7"/>
          </p:nvPr>
        </p:nvSpPr>
        <p:spPr>
          <a:xfrm>
            <a:off x="5527080" y="8503920"/>
            <a:ext cx="520164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dt" idx="8"/>
          </p:nvPr>
        </p:nvSpPr>
        <p:spPr>
          <a:xfrm>
            <a:off x="812880" y="8503920"/>
            <a:ext cx="373860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en-US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en-US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6"/>
          <p:cNvSpPr>
            <a:spLocks noGrp="1"/>
          </p:cNvSpPr>
          <p:nvPr>
            <p:ph type="sldNum" idx="9"/>
          </p:nvPr>
        </p:nvSpPr>
        <p:spPr>
          <a:xfrm>
            <a:off x="11704320" y="8503920"/>
            <a:ext cx="373860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x-none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F63B5022-D580-4AA6-90C4-AFD74B9AEEE1}" type="slidenum">
              <a:rPr b="0" lang="x-none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2656880" cy="63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x-none" sz="4100" strike="noStrike" u="none">
                <a:solidFill>
                  <a:schemeClr val="dk1"/>
                </a:solidFill>
                <a:uFillTx/>
                <a:latin typeface="Calibri"/>
              </a:rPr>
              <a:t>Для правки текста заглавия щёлкните мышью</a:t>
            </a:r>
            <a:endParaRPr b="0" lang="x-none" sz="41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ftr" idx="10"/>
          </p:nvPr>
        </p:nvSpPr>
        <p:spPr>
          <a:xfrm>
            <a:off x="5527080" y="8503920"/>
            <a:ext cx="520164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dt" idx="11"/>
          </p:nvPr>
        </p:nvSpPr>
        <p:spPr>
          <a:xfrm>
            <a:off x="812880" y="8503920"/>
            <a:ext cx="373860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en-US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en-US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sldNum" idx="12"/>
          </p:nvPr>
        </p:nvSpPr>
        <p:spPr>
          <a:xfrm>
            <a:off x="11704320" y="8503920"/>
            <a:ext cx="373860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x-none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79F6E1FE-C142-4017-9579-F61A1F389EEB}" type="slidenum">
              <a:rPr b="0" lang="x-none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ftr" idx="13"/>
          </p:nvPr>
        </p:nvSpPr>
        <p:spPr>
          <a:xfrm>
            <a:off x="5527080" y="8503920"/>
            <a:ext cx="520164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dt" idx="14"/>
          </p:nvPr>
        </p:nvSpPr>
        <p:spPr>
          <a:xfrm>
            <a:off x="812880" y="8503920"/>
            <a:ext cx="373860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en-US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en-US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sldNum" idx="15"/>
          </p:nvPr>
        </p:nvSpPr>
        <p:spPr>
          <a:xfrm>
            <a:off x="11704320" y="8503920"/>
            <a:ext cx="3738600" cy="29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x-none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EB1AFFF7-E9D1-4B40-A54A-D6D5506189F9}" type="slidenum">
              <a:rPr b="0" lang="x-none" sz="19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2031840" y="1496520"/>
            <a:ext cx="12191760" cy="318312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b">
            <a:noAutofit/>
          </a:bodyPr>
          <a:p>
            <a:pPr indent="0" algn="ctr" defTabSz="1216440">
              <a:lnSpc>
                <a:spcPct val="90000"/>
              </a:lnSpc>
              <a:buNone/>
            </a:pPr>
            <a:r>
              <a:rPr b="0" lang="ru-RU" sz="8000" strike="noStrike" u="none">
                <a:solidFill>
                  <a:schemeClr val="dk1"/>
                </a:solidFill>
                <a:uFillTx/>
                <a:latin typeface="Calibri Light"/>
              </a:rPr>
              <a:t>Образец заголовка</a:t>
            </a:r>
            <a:endParaRPr b="0" lang="x-none" sz="8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 idx="16"/>
          </p:nvPr>
        </p:nvSpPr>
        <p:spPr>
          <a:xfrm>
            <a:off x="111744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17"/>
          </p:nvPr>
        </p:nvSpPr>
        <p:spPr>
          <a:xfrm>
            <a:off x="5384880" y="8475120"/>
            <a:ext cx="54860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18"/>
          </p:nvPr>
        </p:nvSpPr>
        <p:spPr>
          <a:xfrm>
            <a:off x="1148076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EC1E9098-C42F-4D71-A026-DAEE57053210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117440" y="487080"/>
            <a:ext cx="14020560" cy="176688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p>
            <a:pPr indent="0" defTabSz="1216440">
              <a:lnSpc>
                <a:spcPct val="90000"/>
              </a:lnSpc>
              <a:buNone/>
            </a:pPr>
            <a:r>
              <a:rPr b="0" lang="ru-RU" sz="5900" strike="noStrike" u="none">
                <a:solidFill>
                  <a:schemeClr val="dk1"/>
                </a:solidFill>
                <a:uFillTx/>
                <a:latin typeface="Calibri Light"/>
              </a:rPr>
              <a:t>Образец заголовка</a:t>
            </a:r>
            <a:endParaRPr b="0" lang="x-none" sz="5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117440" y="2434320"/>
            <a:ext cx="14020560" cy="580140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t" vert="eaVert">
            <a:noAutofit/>
          </a:bodyPr>
          <a:p>
            <a:pPr marL="304200" indent="-304200" defTabSz="1216440">
              <a:lnSpc>
                <a:spcPct val="90000"/>
              </a:lnSpc>
              <a:spcBef>
                <a:spcPts val="1332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122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06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290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3708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dt" idx="19"/>
          </p:nvPr>
        </p:nvSpPr>
        <p:spPr>
          <a:xfrm>
            <a:off x="111744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ftr" idx="20"/>
          </p:nvPr>
        </p:nvSpPr>
        <p:spPr>
          <a:xfrm>
            <a:off x="5384880" y="8475120"/>
            <a:ext cx="54860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sldNum" idx="21"/>
          </p:nvPr>
        </p:nvSpPr>
        <p:spPr>
          <a:xfrm>
            <a:off x="1148076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118C0194-EAF5-410C-917B-CD81B6FD69E3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1633040" y="486720"/>
            <a:ext cx="3504960" cy="774864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 vert="eaVert">
            <a:noAutofit/>
          </a:bodyPr>
          <a:p>
            <a:pPr indent="0" defTabSz="1216440">
              <a:lnSpc>
                <a:spcPct val="90000"/>
              </a:lnSpc>
              <a:buNone/>
            </a:pPr>
            <a:r>
              <a:rPr b="0" lang="ru-RU" sz="5900" strike="noStrike" u="none">
                <a:solidFill>
                  <a:schemeClr val="dk1"/>
                </a:solidFill>
                <a:uFillTx/>
                <a:latin typeface="Calibri Light"/>
              </a:rPr>
              <a:t>Образец заголовка</a:t>
            </a:r>
            <a:endParaRPr b="0" lang="x-none" sz="5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1117440" y="486720"/>
            <a:ext cx="10312200" cy="774864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t" vert="eaVert">
            <a:noAutofit/>
          </a:bodyPr>
          <a:p>
            <a:pPr marL="304200" indent="-304200" defTabSz="1216440">
              <a:lnSpc>
                <a:spcPct val="90000"/>
              </a:lnSpc>
              <a:spcBef>
                <a:spcPts val="1332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122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06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290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3708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dt" idx="22"/>
          </p:nvPr>
        </p:nvSpPr>
        <p:spPr>
          <a:xfrm>
            <a:off x="111744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ftr" idx="23"/>
          </p:nvPr>
        </p:nvSpPr>
        <p:spPr>
          <a:xfrm>
            <a:off x="5384880" y="8475120"/>
            <a:ext cx="54860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sldNum" idx="24"/>
          </p:nvPr>
        </p:nvSpPr>
        <p:spPr>
          <a:xfrm>
            <a:off x="1148076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CBC58ADB-6E6F-4E40-9D81-DC9774DD3521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117440" y="487080"/>
            <a:ext cx="14020560" cy="176688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p>
            <a:pPr indent="0" defTabSz="1216440">
              <a:lnSpc>
                <a:spcPct val="90000"/>
              </a:lnSpc>
              <a:buNone/>
            </a:pPr>
            <a:r>
              <a:rPr b="0" lang="ru-RU" sz="5900" strike="noStrike" u="none">
                <a:solidFill>
                  <a:schemeClr val="dk1"/>
                </a:solidFill>
                <a:uFillTx/>
                <a:latin typeface="Calibri Light"/>
              </a:rPr>
              <a:t>Образец заголовка</a:t>
            </a:r>
            <a:endParaRPr b="0" lang="x-none" sz="5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117440" y="2434320"/>
            <a:ext cx="14020560" cy="580140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t">
            <a:noAutofit/>
          </a:bodyPr>
          <a:p>
            <a:pPr marL="304200" indent="-304200" defTabSz="1216440">
              <a:lnSpc>
                <a:spcPct val="90000"/>
              </a:lnSpc>
              <a:spcBef>
                <a:spcPts val="1332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122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06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290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3708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dt" idx="25"/>
          </p:nvPr>
        </p:nvSpPr>
        <p:spPr>
          <a:xfrm>
            <a:off x="111744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ftr" idx="26"/>
          </p:nvPr>
        </p:nvSpPr>
        <p:spPr>
          <a:xfrm>
            <a:off x="5384880" y="8475120"/>
            <a:ext cx="54860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sldNum" idx="27"/>
          </p:nvPr>
        </p:nvSpPr>
        <p:spPr>
          <a:xfrm>
            <a:off x="1148076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2630124E-4253-4A6C-BEF7-61D3AE2DE603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109160" y="2279880"/>
            <a:ext cx="14020560" cy="380340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b">
            <a:noAutofit/>
          </a:bodyPr>
          <a:p>
            <a:pPr indent="0" defTabSz="1216440">
              <a:lnSpc>
                <a:spcPct val="90000"/>
              </a:lnSpc>
              <a:buNone/>
            </a:pPr>
            <a:r>
              <a:rPr b="0" lang="ru-RU" sz="8000" strike="noStrike" u="none">
                <a:solidFill>
                  <a:schemeClr val="dk1"/>
                </a:solidFill>
                <a:uFillTx/>
                <a:latin typeface="Calibri Light"/>
              </a:rPr>
              <a:t>Образец заголовка</a:t>
            </a:r>
            <a:endParaRPr b="0" lang="x-none" sz="8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1109160" y="6119280"/>
            <a:ext cx="14020560" cy="199980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t">
            <a:noAutofit/>
          </a:bodyPr>
          <a:p>
            <a:pPr indent="0" defTabSz="1216440">
              <a:lnSpc>
                <a:spcPct val="90000"/>
              </a:lnSpc>
              <a:spcBef>
                <a:spcPts val="1332"/>
              </a:spcBef>
              <a:buNone/>
              <a:tabLst>
                <a:tab algn="l" pos="0"/>
              </a:tabLst>
            </a:pPr>
            <a:r>
              <a:rPr b="0" lang="ru-RU" sz="3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Образец текста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dt" idx="28"/>
          </p:nvPr>
        </p:nvSpPr>
        <p:spPr>
          <a:xfrm>
            <a:off x="111744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ftr" idx="29"/>
          </p:nvPr>
        </p:nvSpPr>
        <p:spPr>
          <a:xfrm>
            <a:off x="5384880" y="8475120"/>
            <a:ext cx="54860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sldNum" idx="30"/>
          </p:nvPr>
        </p:nvSpPr>
        <p:spPr>
          <a:xfrm>
            <a:off x="1148076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00C0CF3F-AE1E-4CF2-8601-4F7A180701FF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117440" y="487080"/>
            <a:ext cx="14020560" cy="176688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p>
            <a:pPr indent="0" defTabSz="1216440">
              <a:lnSpc>
                <a:spcPct val="90000"/>
              </a:lnSpc>
              <a:buNone/>
            </a:pPr>
            <a:r>
              <a:rPr b="0" lang="ru-RU" sz="5900" strike="noStrike" u="none">
                <a:solidFill>
                  <a:schemeClr val="dk1"/>
                </a:solidFill>
                <a:uFillTx/>
                <a:latin typeface="Calibri Light"/>
              </a:rPr>
              <a:t>Образец заголовка</a:t>
            </a:r>
            <a:endParaRPr b="0" lang="x-none" sz="5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1117440" y="2434320"/>
            <a:ext cx="6908400" cy="580140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t">
            <a:noAutofit/>
          </a:bodyPr>
          <a:p>
            <a:pPr marL="304200" indent="-304200" defTabSz="1216440">
              <a:lnSpc>
                <a:spcPct val="90000"/>
              </a:lnSpc>
              <a:spcBef>
                <a:spcPts val="1332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122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06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290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3708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8229600" y="2434320"/>
            <a:ext cx="6908400" cy="580140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t">
            <a:noAutofit/>
          </a:bodyPr>
          <a:p>
            <a:pPr marL="304200" indent="-304200" defTabSz="1216440">
              <a:lnSpc>
                <a:spcPct val="90000"/>
              </a:lnSpc>
              <a:spcBef>
                <a:spcPts val="1332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122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06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290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3708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dt" idx="31"/>
          </p:nvPr>
        </p:nvSpPr>
        <p:spPr>
          <a:xfrm>
            <a:off x="111744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ftr" idx="32"/>
          </p:nvPr>
        </p:nvSpPr>
        <p:spPr>
          <a:xfrm>
            <a:off x="5384880" y="8475120"/>
            <a:ext cx="54860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sldNum" idx="33"/>
          </p:nvPr>
        </p:nvSpPr>
        <p:spPr>
          <a:xfrm>
            <a:off x="1148076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9090D1AD-0B29-44A0-A527-BBAE5C7B3552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119600" y="487080"/>
            <a:ext cx="14020560" cy="176688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p>
            <a:pPr indent="0" defTabSz="1216440">
              <a:lnSpc>
                <a:spcPct val="90000"/>
              </a:lnSpc>
              <a:buNone/>
            </a:pPr>
            <a:r>
              <a:rPr b="0" lang="ru-RU" sz="5900" strike="noStrike" u="none">
                <a:solidFill>
                  <a:schemeClr val="dk1"/>
                </a:solidFill>
                <a:uFillTx/>
                <a:latin typeface="Calibri Light"/>
              </a:rPr>
              <a:t>Образец заголовка</a:t>
            </a:r>
            <a:endParaRPr b="0" lang="x-none" sz="5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1119960" y="2241720"/>
            <a:ext cx="6876720" cy="1098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b">
            <a:noAutofit/>
          </a:bodyPr>
          <a:p>
            <a:pPr indent="0" defTabSz="1216440">
              <a:lnSpc>
                <a:spcPct val="90000"/>
              </a:lnSpc>
              <a:spcBef>
                <a:spcPts val="1332"/>
              </a:spcBef>
              <a:buNone/>
              <a:tabLst>
                <a:tab algn="l" pos="0"/>
              </a:tabLst>
            </a:pPr>
            <a:r>
              <a:rPr b="1" lang="ru-RU" sz="32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1119960" y="3340080"/>
            <a:ext cx="6876720" cy="49125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t">
            <a:noAutofit/>
          </a:bodyPr>
          <a:p>
            <a:pPr marL="304200" indent="-304200" defTabSz="1216440">
              <a:lnSpc>
                <a:spcPct val="90000"/>
              </a:lnSpc>
              <a:spcBef>
                <a:spcPts val="1332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122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06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290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3708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8229600" y="2241720"/>
            <a:ext cx="6910560" cy="1098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b">
            <a:noAutofit/>
          </a:bodyPr>
          <a:p>
            <a:pPr indent="0" defTabSz="1216440">
              <a:lnSpc>
                <a:spcPct val="90000"/>
              </a:lnSpc>
              <a:spcBef>
                <a:spcPts val="1332"/>
              </a:spcBef>
              <a:buNone/>
              <a:tabLst>
                <a:tab algn="l" pos="0"/>
              </a:tabLst>
            </a:pPr>
            <a:r>
              <a:rPr b="1" lang="ru-RU" sz="32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8229600" y="3340080"/>
            <a:ext cx="6910560" cy="49125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t">
            <a:noAutofit/>
          </a:bodyPr>
          <a:p>
            <a:pPr marL="304200" indent="-304200" defTabSz="1216440">
              <a:lnSpc>
                <a:spcPct val="90000"/>
              </a:lnSpc>
              <a:spcBef>
                <a:spcPts val="1332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122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06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290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3708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dt" idx="34"/>
          </p:nvPr>
        </p:nvSpPr>
        <p:spPr>
          <a:xfrm>
            <a:off x="111744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ftr" idx="35"/>
          </p:nvPr>
        </p:nvSpPr>
        <p:spPr>
          <a:xfrm>
            <a:off x="5384880" y="8475120"/>
            <a:ext cx="54860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5" name="PlaceHolder 8"/>
          <p:cNvSpPr>
            <a:spLocks noGrp="1"/>
          </p:cNvSpPr>
          <p:nvPr>
            <p:ph type="sldNum" idx="36"/>
          </p:nvPr>
        </p:nvSpPr>
        <p:spPr>
          <a:xfrm>
            <a:off x="1148076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3833D2E5-E41D-41BC-8CC5-93DC12A6150D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117440" y="487080"/>
            <a:ext cx="14020560" cy="176688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p>
            <a:pPr indent="0" defTabSz="1216440">
              <a:lnSpc>
                <a:spcPct val="90000"/>
              </a:lnSpc>
              <a:buNone/>
            </a:pPr>
            <a:r>
              <a:rPr b="0" lang="ru-RU" sz="5900" strike="noStrike" u="none">
                <a:solidFill>
                  <a:schemeClr val="dk1"/>
                </a:solidFill>
                <a:uFillTx/>
                <a:latin typeface="Calibri Light"/>
              </a:rPr>
              <a:t>Образец заголовка</a:t>
            </a:r>
            <a:endParaRPr b="0" lang="x-none" sz="5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dt" idx="37"/>
          </p:nvPr>
        </p:nvSpPr>
        <p:spPr>
          <a:xfrm>
            <a:off x="111744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ftr" idx="38"/>
          </p:nvPr>
        </p:nvSpPr>
        <p:spPr>
          <a:xfrm>
            <a:off x="5384880" y="8475120"/>
            <a:ext cx="54860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sldNum" idx="39"/>
          </p:nvPr>
        </p:nvSpPr>
        <p:spPr>
          <a:xfrm>
            <a:off x="1148076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80DC5D7D-7295-4306-9A01-317149FBBC20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dt" idx="40"/>
          </p:nvPr>
        </p:nvSpPr>
        <p:spPr>
          <a:xfrm>
            <a:off x="111744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ftr" idx="41"/>
          </p:nvPr>
        </p:nvSpPr>
        <p:spPr>
          <a:xfrm>
            <a:off x="5384880" y="8475120"/>
            <a:ext cx="54860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sldNum" idx="42"/>
          </p:nvPr>
        </p:nvSpPr>
        <p:spPr>
          <a:xfrm>
            <a:off x="1148076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BDC511EC-FB3C-4D1A-816F-1D21EEF3E25B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119960" y="609480"/>
            <a:ext cx="5242680" cy="2133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b">
            <a:noAutofit/>
          </a:bodyPr>
          <a:p>
            <a:pPr indent="0" defTabSz="1216440">
              <a:lnSpc>
                <a:spcPct val="90000"/>
              </a:lnSpc>
              <a:buNone/>
            </a:pPr>
            <a:r>
              <a:rPr b="0" lang="ru-RU" sz="4300" strike="noStrike" u="none">
                <a:solidFill>
                  <a:schemeClr val="dk1"/>
                </a:solidFill>
                <a:uFillTx/>
                <a:latin typeface="Calibri Light"/>
              </a:rPr>
              <a:t>Образец заголовка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910920" y="1316520"/>
            <a:ext cx="8229240" cy="649764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t">
            <a:noAutofit/>
          </a:bodyPr>
          <a:p>
            <a:pPr marL="304200" indent="-304200" defTabSz="1216440">
              <a:lnSpc>
                <a:spcPct val="90000"/>
              </a:lnSpc>
              <a:spcBef>
                <a:spcPts val="1332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43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122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06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2904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37080" indent="-304200" defTabSz="1216440">
              <a:lnSpc>
                <a:spcPct val="90000"/>
              </a:lnSpc>
              <a:spcBef>
                <a:spcPts val="666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1119960" y="2743200"/>
            <a:ext cx="5242680" cy="50817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t">
            <a:noAutofit/>
          </a:bodyPr>
          <a:p>
            <a:pPr indent="0" defTabSz="1216440">
              <a:lnSpc>
                <a:spcPct val="90000"/>
              </a:lnSpc>
              <a:spcBef>
                <a:spcPts val="1332"/>
              </a:spcBef>
              <a:buNone/>
              <a:tabLst>
                <a:tab algn="l" pos="0"/>
              </a:tabLst>
            </a:pPr>
            <a:r>
              <a:rPr b="0" lang="ru-RU" sz="21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21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dt" idx="43"/>
          </p:nvPr>
        </p:nvSpPr>
        <p:spPr>
          <a:xfrm>
            <a:off x="111744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ftr" idx="44"/>
          </p:nvPr>
        </p:nvSpPr>
        <p:spPr>
          <a:xfrm>
            <a:off x="5384880" y="8475120"/>
            <a:ext cx="54860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9" name="PlaceHolder 6"/>
          <p:cNvSpPr>
            <a:spLocks noGrp="1"/>
          </p:cNvSpPr>
          <p:nvPr>
            <p:ph type="sldNum" idx="45"/>
          </p:nvPr>
        </p:nvSpPr>
        <p:spPr>
          <a:xfrm>
            <a:off x="1148076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8E396A1F-5D1D-4157-84BC-C118C91BE808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1119960" y="609480"/>
            <a:ext cx="5242680" cy="2133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b">
            <a:noAutofit/>
          </a:bodyPr>
          <a:p>
            <a:pPr indent="0" defTabSz="1216440">
              <a:lnSpc>
                <a:spcPct val="90000"/>
              </a:lnSpc>
              <a:buNone/>
            </a:pPr>
            <a:r>
              <a:rPr b="0" lang="ru-RU" sz="4300" strike="noStrike" u="none">
                <a:solidFill>
                  <a:schemeClr val="dk1"/>
                </a:solidFill>
                <a:uFillTx/>
                <a:latin typeface="Calibri Light"/>
              </a:rPr>
              <a:t>Образец заголовка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910920" y="1316520"/>
            <a:ext cx="8229240" cy="6497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1119960" y="2743200"/>
            <a:ext cx="5242680" cy="50817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t">
            <a:noAutofit/>
          </a:bodyPr>
          <a:p>
            <a:pPr indent="0" defTabSz="1216440">
              <a:lnSpc>
                <a:spcPct val="90000"/>
              </a:lnSpc>
              <a:spcBef>
                <a:spcPts val="1332"/>
              </a:spcBef>
              <a:buNone/>
              <a:tabLst>
                <a:tab algn="l" pos="0"/>
              </a:tabLst>
            </a:pPr>
            <a:r>
              <a:rPr b="0" lang="ru-RU" sz="21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21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dt" idx="46"/>
          </p:nvPr>
        </p:nvSpPr>
        <p:spPr>
          <a:xfrm>
            <a:off x="111744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4" name="PlaceHolder 5"/>
          <p:cNvSpPr>
            <a:spLocks noGrp="1"/>
          </p:cNvSpPr>
          <p:nvPr>
            <p:ph type="ftr" idx="47"/>
          </p:nvPr>
        </p:nvSpPr>
        <p:spPr>
          <a:xfrm>
            <a:off x="5384880" y="8475120"/>
            <a:ext cx="54860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5" name="PlaceHolder 6"/>
          <p:cNvSpPr>
            <a:spLocks noGrp="1"/>
          </p:cNvSpPr>
          <p:nvPr>
            <p:ph type="sldNum" idx="48"/>
          </p:nvPr>
        </p:nvSpPr>
        <p:spPr>
          <a:xfrm>
            <a:off x="11480760" y="8475120"/>
            <a:ext cx="3657240" cy="486360"/>
          </a:xfrm>
          <a:prstGeom prst="rect">
            <a:avLst/>
          </a:prstGeom>
          <a:noFill/>
          <a:ln w="0">
            <a:noFill/>
          </a:ln>
        </p:spPr>
        <p:txBody>
          <a:bodyPr lIns="121680" rIns="12168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2FA2C3BE-5010-4739-AF44-4C624D8656CD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1219320" y="2840400"/>
            <a:ext cx="13817160" cy="195984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p>
            <a:pPr indent="0" algn="ctr" defTabSz="1219320">
              <a:lnSpc>
                <a:spcPct val="100000"/>
              </a:lnSpc>
              <a:buNone/>
            </a:pPr>
            <a:r>
              <a:rPr b="0" lang="ru-RU" sz="59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x-none" sz="5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dt" idx="49"/>
          </p:nvPr>
        </p:nvSpPr>
        <p:spPr>
          <a:xfrm>
            <a:off x="81288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ftr" idx="50"/>
          </p:nvPr>
        </p:nvSpPr>
        <p:spPr>
          <a:xfrm>
            <a:off x="5554080" y="8475120"/>
            <a:ext cx="514728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51"/>
          </p:nvPr>
        </p:nvSpPr>
        <p:spPr>
          <a:xfrm>
            <a:off x="1164996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F2716F6A-C3C7-4A04-842F-4661C3263928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12880" y="366120"/>
            <a:ext cx="14630040" cy="152352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p>
            <a:pPr indent="0" algn="ctr" defTabSz="1219320">
              <a:lnSpc>
                <a:spcPct val="100000"/>
              </a:lnSpc>
              <a:buNone/>
            </a:pPr>
            <a:r>
              <a:rPr b="0" lang="ru-RU" sz="59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x-none" sz="5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812880" y="2133720"/>
            <a:ext cx="14630040" cy="603432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t" vert="eaVert">
            <a:noAutofit/>
          </a:bodyPr>
          <a:p>
            <a:pPr marL="457200" indent="-457200" defTabSz="1219320">
              <a:lnSpc>
                <a:spcPct val="100000"/>
              </a:lnSpc>
              <a:spcBef>
                <a:spcPts val="85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43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90720" indent="-380880" defTabSz="1219320">
              <a:lnSpc>
                <a:spcPct val="100000"/>
              </a:lnSpc>
              <a:spcBef>
                <a:spcPts val="74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3880" indent="-304920" defTabSz="12193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33720" indent="-304920" defTabSz="1219320">
              <a:lnSpc>
                <a:spcPct val="100000"/>
              </a:lnSpc>
              <a:spcBef>
                <a:spcPts val="54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43200" indent="-304920" defTabSz="1219320">
              <a:lnSpc>
                <a:spcPct val="100000"/>
              </a:lnSpc>
              <a:spcBef>
                <a:spcPts val="541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dt" idx="52"/>
          </p:nvPr>
        </p:nvSpPr>
        <p:spPr>
          <a:xfrm>
            <a:off x="81288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ftr" idx="53"/>
          </p:nvPr>
        </p:nvSpPr>
        <p:spPr>
          <a:xfrm>
            <a:off x="5554080" y="8475120"/>
            <a:ext cx="514728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sldNum" idx="54"/>
          </p:nvPr>
        </p:nvSpPr>
        <p:spPr>
          <a:xfrm>
            <a:off x="1164996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AC888D4B-59A9-4433-85F1-D54F89B2E5BE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15714000" y="366120"/>
            <a:ext cx="4876560" cy="78015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 vert="eaVert">
            <a:noAutofit/>
          </a:bodyPr>
          <a:p>
            <a:pPr indent="0" algn="ctr" defTabSz="1219320">
              <a:lnSpc>
                <a:spcPct val="100000"/>
              </a:lnSpc>
              <a:buNone/>
            </a:pPr>
            <a:r>
              <a:rPr b="0" lang="ru-RU" sz="59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x-none" sz="5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1083600" y="366120"/>
            <a:ext cx="14358960" cy="78015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t" vert="eaVert">
            <a:noAutofit/>
          </a:bodyPr>
          <a:p>
            <a:pPr marL="457200" indent="-457200" defTabSz="1219320">
              <a:lnSpc>
                <a:spcPct val="100000"/>
              </a:lnSpc>
              <a:spcBef>
                <a:spcPts val="85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43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90720" indent="-380880" defTabSz="1219320">
              <a:lnSpc>
                <a:spcPct val="100000"/>
              </a:lnSpc>
              <a:spcBef>
                <a:spcPts val="74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3880" indent="-304920" defTabSz="12193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33720" indent="-304920" defTabSz="1219320">
              <a:lnSpc>
                <a:spcPct val="100000"/>
              </a:lnSpc>
              <a:spcBef>
                <a:spcPts val="54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43200" indent="-304920" defTabSz="1219320">
              <a:lnSpc>
                <a:spcPct val="100000"/>
              </a:lnSpc>
              <a:spcBef>
                <a:spcPts val="541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dt" idx="55"/>
          </p:nvPr>
        </p:nvSpPr>
        <p:spPr>
          <a:xfrm>
            <a:off x="81288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56"/>
          </p:nvPr>
        </p:nvSpPr>
        <p:spPr>
          <a:xfrm>
            <a:off x="5554080" y="8475120"/>
            <a:ext cx="514728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57"/>
          </p:nvPr>
        </p:nvSpPr>
        <p:spPr>
          <a:xfrm>
            <a:off x="1164996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2B567608-4041-47A4-843E-41F17E9292CA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812880" y="366120"/>
            <a:ext cx="14630040" cy="152352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p>
            <a:pPr indent="0" algn="ctr" defTabSz="1219320">
              <a:lnSpc>
                <a:spcPct val="100000"/>
              </a:lnSpc>
              <a:buNone/>
            </a:pPr>
            <a:r>
              <a:rPr b="0" lang="ru-RU" sz="59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x-none" sz="5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812880" y="2133720"/>
            <a:ext cx="14630040" cy="603432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t">
            <a:noAutofit/>
          </a:bodyPr>
          <a:p>
            <a:pPr marL="457200" indent="-457200" defTabSz="1219320">
              <a:lnSpc>
                <a:spcPct val="100000"/>
              </a:lnSpc>
              <a:spcBef>
                <a:spcPts val="85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43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90720" indent="-380880" defTabSz="1219320">
              <a:lnSpc>
                <a:spcPct val="100000"/>
              </a:lnSpc>
              <a:spcBef>
                <a:spcPts val="74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3880" indent="-304920" defTabSz="12193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33720" indent="-304920" defTabSz="1219320">
              <a:lnSpc>
                <a:spcPct val="100000"/>
              </a:lnSpc>
              <a:spcBef>
                <a:spcPts val="54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43200" indent="-304920" defTabSz="1219320">
              <a:lnSpc>
                <a:spcPct val="100000"/>
              </a:lnSpc>
              <a:spcBef>
                <a:spcPts val="541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dt" idx="58"/>
          </p:nvPr>
        </p:nvSpPr>
        <p:spPr>
          <a:xfrm>
            <a:off x="81288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ftr" idx="59"/>
          </p:nvPr>
        </p:nvSpPr>
        <p:spPr>
          <a:xfrm>
            <a:off x="5554080" y="8475120"/>
            <a:ext cx="514728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 type="sldNum" idx="60"/>
          </p:nvPr>
        </p:nvSpPr>
        <p:spPr>
          <a:xfrm>
            <a:off x="1164996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13837E93-26EB-4609-BF32-17D076CF12A7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1284120" y="5875920"/>
            <a:ext cx="13817160" cy="181584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t">
            <a:noAutofit/>
          </a:bodyPr>
          <a:p>
            <a:pPr indent="0" defTabSz="1219320">
              <a:lnSpc>
                <a:spcPct val="100000"/>
              </a:lnSpc>
              <a:buNone/>
            </a:pPr>
            <a:r>
              <a:rPr b="1" lang="ru-RU" sz="5300" strike="noStrike" u="none" cap="all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x-none" sz="53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1284120" y="3875760"/>
            <a:ext cx="13817160" cy="199980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b">
            <a:noAutofit/>
          </a:bodyPr>
          <a:p>
            <a:pPr indent="0" defTabSz="1219320">
              <a:lnSpc>
                <a:spcPct val="100000"/>
              </a:lnSpc>
              <a:spcBef>
                <a:spcPts val="541"/>
              </a:spcBef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Образец текста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dt" idx="61"/>
          </p:nvPr>
        </p:nvSpPr>
        <p:spPr>
          <a:xfrm>
            <a:off x="81288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ftr" idx="62"/>
          </p:nvPr>
        </p:nvSpPr>
        <p:spPr>
          <a:xfrm>
            <a:off x="5554080" y="8475120"/>
            <a:ext cx="514728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sldNum" idx="63"/>
          </p:nvPr>
        </p:nvSpPr>
        <p:spPr>
          <a:xfrm>
            <a:off x="1164996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3AD082CE-CB33-4BF3-8B4B-87930775FD97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812880" y="366120"/>
            <a:ext cx="14630040" cy="152352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p>
            <a:pPr indent="0" algn="ctr" defTabSz="1219320">
              <a:lnSpc>
                <a:spcPct val="100000"/>
              </a:lnSpc>
              <a:buNone/>
            </a:pPr>
            <a:r>
              <a:rPr b="0" lang="ru-RU" sz="59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x-none" sz="5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1083600" y="2133720"/>
            <a:ext cx="9617760" cy="603432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t">
            <a:noAutofit/>
          </a:bodyPr>
          <a:p>
            <a:pPr marL="457200" indent="-457200" defTabSz="1219320">
              <a:lnSpc>
                <a:spcPct val="100000"/>
              </a:lnSpc>
              <a:spcBef>
                <a:spcPts val="74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90720" indent="-380880" defTabSz="12193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3880" indent="-304920" defTabSz="1219320">
              <a:lnSpc>
                <a:spcPct val="100000"/>
              </a:lnSpc>
              <a:spcBef>
                <a:spcPts val="5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33720" indent="-304920" defTabSz="12193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43200" indent="-304920" defTabSz="12193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10972800" y="2133720"/>
            <a:ext cx="9617760" cy="603432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t">
            <a:noAutofit/>
          </a:bodyPr>
          <a:p>
            <a:pPr marL="457200" indent="-457200" defTabSz="1219320">
              <a:lnSpc>
                <a:spcPct val="100000"/>
              </a:lnSpc>
              <a:spcBef>
                <a:spcPts val="74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90720" indent="-380880" defTabSz="12193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3880" indent="-304920" defTabSz="1219320">
              <a:lnSpc>
                <a:spcPct val="100000"/>
              </a:lnSpc>
              <a:spcBef>
                <a:spcPts val="5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33720" indent="-304920" defTabSz="12193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43200" indent="-304920" defTabSz="12193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dt" idx="64"/>
          </p:nvPr>
        </p:nvSpPr>
        <p:spPr>
          <a:xfrm>
            <a:off x="81288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8" name="PlaceHolder 5"/>
          <p:cNvSpPr>
            <a:spLocks noGrp="1"/>
          </p:cNvSpPr>
          <p:nvPr>
            <p:ph type="ftr" idx="65"/>
          </p:nvPr>
        </p:nvSpPr>
        <p:spPr>
          <a:xfrm>
            <a:off x="5554080" y="8475120"/>
            <a:ext cx="514728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9" name="PlaceHolder 6"/>
          <p:cNvSpPr>
            <a:spLocks noGrp="1"/>
          </p:cNvSpPr>
          <p:nvPr>
            <p:ph type="sldNum" idx="66"/>
          </p:nvPr>
        </p:nvSpPr>
        <p:spPr>
          <a:xfrm>
            <a:off x="1164996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BB74B387-DF5B-450A-A35E-CE991FCEA6E3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812880" y="366120"/>
            <a:ext cx="14630040" cy="152352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p>
            <a:pPr indent="0" algn="ctr" defTabSz="1219320">
              <a:lnSpc>
                <a:spcPct val="100000"/>
              </a:lnSpc>
              <a:buNone/>
            </a:pPr>
            <a:r>
              <a:rPr b="0" lang="ru-RU" sz="59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x-none" sz="5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812880" y="2046960"/>
            <a:ext cx="7182360" cy="85248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b">
            <a:noAutofit/>
          </a:bodyPr>
          <a:p>
            <a:pPr indent="0" defTabSz="121932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32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812880" y="2899800"/>
            <a:ext cx="7182360" cy="526788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t">
            <a:noAutofit/>
          </a:bodyPr>
          <a:p>
            <a:pPr marL="457200" indent="-457200" defTabSz="12193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90720" indent="-380880" defTabSz="1219320">
              <a:lnSpc>
                <a:spcPct val="100000"/>
              </a:lnSpc>
              <a:spcBef>
                <a:spcPts val="54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3880" indent="-304920" defTabSz="12193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33720" indent="-304920" defTabSz="121932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1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1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43200" indent="-304920" defTabSz="121932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1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1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8257680" y="2046960"/>
            <a:ext cx="7184880" cy="85248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b">
            <a:noAutofit/>
          </a:bodyPr>
          <a:p>
            <a:pPr indent="0" defTabSz="121932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32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body"/>
          </p:nvPr>
        </p:nvSpPr>
        <p:spPr>
          <a:xfrm>
            <a:off x="8257680" y="2899800"/>
            <a:ext cx="7184880" cy="526788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t">
            <a:noAutofit/>
          </a:bodyPr>
          <a:p>
            <a:pPr marL="457200" indent="-457200" defTabSz="12193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90720" indent="-380880" defTabSz="1219320">
              <a:lnSpc>
                <a:spcPct val="100000"/>
              </a:lnSpc>
              <a:spcBef>
                <a:spcPts val="54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3880" indent="-304920" defTabSz="12193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33720" indent="-304920" defTabSz="121932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1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1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43200" indent="-304920" defTabSz="121932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1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1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dt" idx="67"/>
          </p:nvPr>
        </p:nvSpPr>
        <p:spPr>
          <a:xfrm>
            <a:off x="81288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ftr" idx="68"/>
          </p:nvPr>
        </p:nvSpPr>
        <p:spPr>
          <a:xfrm>
            <a:off x="5554080" y="8475120"/>
            <a:ext cx="514728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0" name="PlaceHolder 8"/>
          <p:cNvSpPr>
            <a:spLocks noGrp="1"/>
          </p:cNvSpPr>
          <p:nvPr>
            <p:ph type="sldNum" idx="69"/>
          </p:nvPr>
        </p:nvSpPr>
        <p:spPr>
          <a:xfrm>
            <a:off x="1164996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16BF666A-B3A9-4EF6-9FB3-8F5919967852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812880" y="366120"/>
            <a:ext cx="14630040" cy="152352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p>
            <a:pPr indent="0" algn="ctr" defTabSz="1219320">
              <a:lnSpc>
                <a:spcPct val="100000"/>
              </a:lnSpc>
              <a:buNone/>
            </a:pPr>
            <a:r>
              <a:rPr b="0" lang="ru-RU" sz="59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x-none" sz="5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dt" idx="70"/>
          </p:nvPr>
        </p:nvSpPr>
        <p:spPr>
          <a:xfrm>
            <a:off x="81288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ftr" idx="71"/>
          </p:nvPr>
        </p:nvSpPr>
        <p:spPr>
          <a:xfrm>
            <a:off x="5554080" y="8475120"/>
            <a:ext cx="514728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sldNum" idx="72"/>
          </p:nvPr>
        </p:nvSpPr>
        <p:spPr>
          <a:xfrm>
            <a:off x="1164996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20C73F0F-C665-4C9F-BC96-D7BC0044B60A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dt" idx="73"/>
          </p:nvPr>
        </p:nvSpPr>
        <p:spPr>
          <a:xfrm>
            <a:off x="81288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ftr" idx="74"/>
          </p:nvPr>
        </p:nvSpPr>
        <p:spPr>
          <a:xfrm>
            <a:off x="5554080" y="8475120"/>
            <a:ext cx="514728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sldNum" idx="75"/>
          </p:nvPr>
        </p:nvSpPr>
        <p:spPr>
          <a:xfrm>
            <a:off x="1164996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3BE62803-654F-4B8E-A4C5-D9728DD0C4B5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title"/>
          </p:nvPr>
        </p:nvSpPr>
        <p:spPr>
          <a:xfrm>
            <a:off x="812520" y="364680"/>
            <a:ext cx="14630040" cy="152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x-none" sz="1900" strike="noStrike" u="none">
                <a:solidFill>
                  <a:schemeClr val="dk1"/>
                </a:solidFill>
                <a:uFillTx/>
                <a:latin typeface="Calibri"/>
              </a:rPr>
              <a:t>Для правки текста заглавия щёлкните мышью</a:t>
            </a: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 type="body"/>
          </p:nvPr>
        </p:nvSpPr>
        <p:spPr>
          <a:xfrm>
            <a:off x="812520" y="2139480"/>
            <a:ext cx="14630040" cy="530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32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27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2700" strike="noStrike" u="non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2000" strike="noStrike" u="non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  <a:endParaRPr b="0" lang="x-non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2000" strike="noStrike" u="non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  <a:endParaRPr b="0" lang="x-none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2000" strike="noStrike" u="non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  <a:endParaRPr b="0" lang="x-none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812880" y="363960"/>
            <a:ext cx="5347800" cy="154908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b">
            <a:noAutofit/>
          </a:bodyPr>
          <a:p>
            <a:pPr indent="0" defTabSz="1219320">
              <a:lnSpc>
                <a:spcPct val="100000"/>
              </a:lnSpc>
              <a:buNone/>
            </a:pPr>
            <a:r>
              <a:rPr b="1" lang="ru-RU" sz="27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355800" y="363960"/>
            <a:ext cx="9087120" cy="780372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t">
            <a:noAutofit/>
          </a:bodyPr>
          <a:p>
            <a:pPr marL="457200" indent="-457200" defTabSz="1219320">
              <a:lnSpc>
                <a:spcPct val="100000"/>
              </a:lnSpc>
              <a:spcBef>
                <a:spcPts val="85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43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990720" indent="-380880" defTabSz="1219320">
              <a:lnSpc>
                <a:spcPct val="100000"/>
              </a:lnSpc>
              <a:spcBef>
                <a:spcPts val="74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37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x-none" sz="3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523880" indent="-304920" defTabSz="12193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2133720" indent="-304920" defTabSz="1219320">
              <a:lnSpc>
                <a:spcPct val="100000"/>
              </a:lnSpc>
              <a:spcBef>
                <a:spcPts val="54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743200" indent="-304920" defTabSz="1219320">
              <a:lnSpc>
                <a:spcPct val="100000"/>
              </a:lnSpc>
              <a:spcBef>
                <a:spcPts val="541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7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812880" y="1913400"/>
            <a:ext cx="5347800" cy="625428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t">
            <a:noAutofit/>
          </a:bodyPr>
          <a:p>
            <a:pPr indent="0" defTabSz="1219320">
              <a:lnSpc>
                <a:spcPct val="100000"/>
              </a:lnSpc>
              <a:spcBef>
                <a:spcPts val="380"/>
              </a:spcBef>
              <a:buNone/>
              <a:tabLst>
                <a:tab algn="l" pos="0"/>
              </a:tabLst>
            </a:pPr>
            <a:r>
              <a:rPr b="0" lang="ru-RU" sz="19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dt" idx="76"/>
          </p:nvPr>
        </p:nvSpPr>
        <p:spPr>
          <a:xfrm>
            <a:off x="81288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 type="ftr" idx="77"/>
          </p:nvPr>
        </p:nvSpPr>
        <p:spPr>
          <a:xfrm>
            <a:off x="5554080" y="8475120"/>
            <a:ext cx="514728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 type="sldNum" idx="78"/>
          </p:nvPr>
        </p:nvSpPr>
        <p:spPr>
          <a:xfrm>
            <a:off x="1164996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78D0E873-0A6C-4261-9214-55C02EC508DD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3186360" y="6400800"/>
            <a:ext cx="9753120" cy="75528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b">
            <a:noAutofit/>
          </a:bodyPr>
          <a:p>
            <a:pPr indent="0" defTabSz="1219320">
              <a:lnSpc>
                <a:spcPct val="100000"/>
              </a:lnSpc>
              <a:buNone/>
            </a:pPr>
            <a:r>
              <a:rPr b="1" lang="ru-RU" sz="27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x-none" sz="27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3186360" y="817200"/>
            <a:ext cx="9753120" cy="5486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x-none" sz="4300" strike="noStrike" u="non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  <a:endParaRPr b="0" lang="x-none" sz="43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3186360" y="7156440"/>
            <a:ext cx="9753120" cy="107280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t">
            <a:noAutofit/>
          </a:bodyPr>
          <a:p>
            <a:pPr indent="0" defTabSz="1219320">
              <a:lnSpc>
                <a:spcPct val="100000"/>
              </a:lnSpc>
              <a:spcBef>
                <a:spcPts val="380"/>
              </a:spcBef>
              <a:buNone/>
              <a:tabLst>
                <a:tab algn="l" pos="0"/>
              </a:tabLst>
            </a:pPr>
            <a:r>
              <a:rPr b="0" lang="ru-RU" sz="19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x-none" sz="19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dt" idx="79"/>
          </p:nvPr>
        </p:nvSpPr>
        <p:spPr>
          <a:xfrm>
            <a:off x="81288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defTabSz="912600">
              <a:lnSpc>
                <a:spcPct val="100000"/>
              </a:lnSpc>
              <a:buNone/>
            </a:pPr>
            <a:r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 </a:t>
            </a:r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ftr" idx="80"/>
          </p:nvPr>
        </p:nvSpPr>
        <p:spPr>
          <a:xfrm>
            <a:off x="5554080" y="8475120"/>
            <a:ext cx="514728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sldNum" idx="81"/>
          </p:nvPr>
        </p:nvSpPr>
        <p:spPr>
          <a:xfrm>
            <a:off x="11649960" y="8475120"/>
            <a:ext cx="3792600" cy="486360"/>
          </a:xfrm>
          <a:prstGeom prst="rect">
            <a:avLst/>
          </a:prstGeom>
          <a:noFill/>
          <a:ln w="0">
            <a:noFill/>
          </a:ln>
        </p:spPr>
        <p:txBody>
          <a:bodyPr lIns="122040" rIns="122040" tIns="60840" bIns="60840" anchor="ctr">
            <a:noAutofit/>
          </a:bodyPr>
          <a:lstStyle>
            <a:lvl1pPr indent="0" algn="r" defTabSz="912600">
              <a:lnSpc>
                <a:spcPct val="100000"/>
              </a:lnSpc>
              <a:buNone/>
              <a:defRPr b="0" lang="ru-RU" sz="1600" strike="noStrike" u="none">
                <a:solidFill>
                  <a:srgbClr val="8b8b8b"/>
                </a:solidFill>
                <a:uFillTx/>
                <a:latin typeface="Calibri"/>
              </a:defRPr>
            </a:lvl1pPr>
          </a:lstStyle>
          <a:p>
            <a:pPr indent="0" algn="r" defTabSz="912600">
              <a:lnSpc>
                <a:spcPct val="100000"/>
              </a:lnSpc>
              <a:buNone/>
            </a:pPr>
            <a:fld id="{FE105A9C-A990-41DC-A337-BB8EED15B8DE}" type="slidenum">
              <a:rPr b="0" lang="ru-RU" sz="1600" strike="noStrike" u="none">
                <a:solidFill>
                  <a:srgbClr val="8b8b8b"/>
                </a:solidFill>
                <a:uFillTx/>
                <a:latin typeface="Calibri"/>
              </a:rPr>
              <a:t>1</a:t>
            </a:fld>
            <a:endParaRPr b="0" lang="ru-RU" sz="16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Layout" Target="../slideLayouts/slideLayout9.xml"/><Relationship Id="rId1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2.png"/><Relationship Id="rId13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slideLayout" Target="../slideLayouts/slideLayout1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slideLayout" Target="../slideLayouts/slideLayout1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hyperlink" Target="http://10.79.24.12/" TargetMode="External"/><Relationship Id="rId2" Type="http://schemas.openxmlformats.org/officeDocument/2006/relationships/hyperlink" Target="http://10.79.24.12/" TargetMode="External"/><Relationship Id="rId3" Type="http://schemas.openxmlformats.org/officeDocument/2006/relationships/image" Target="../media/image17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image" Target="../media/image9.png"/><Relationship Id="rId13" Type="http://schemas.openxmlformats.org/officeDocument/2006/relationships/image" Target="../media/image10.png"/><Relationship Id="rId14" Type="http://schemas.openxmlformats.org/officeDocument/2006/relationships/slideLayout" Target="../slideLayouts/slideLayout1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Layout" Target="../slideLayouts/slideLayout1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"/>
          <p:cNvSpPr txBox="1"/>
          <p:nvPr/>
        </p:nvSpPr>
        <p:spPr>
          <a:xfrm>
            <a:off x="2079360" y="2520000"/>
            <a:ext cx="12860640" cy="4451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1" lang="ru-RU" sz="4200" strike="noStrike" u="none">
                <a:solidFill>
                  <a:schemeClr val="dk2"/>
                </a:solidFill>
                <a:uFillTx/>
                <a:latin typeface="Montserrat-Medium"/>
              </a:rPr>
              <a:t>Определение тарифа </a:t>
            </a:r>
            <a:endParaRPr b="0" lang="ru-RU" sz="4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/>
            <a:r>
              <a:rPr b="1" lang="ru-RU" sz="4200" strike="noStrike" u="none">
                <a:solidFill>
                  <a:schemeClr val="dk2"/>
                </a:solidFill>
                <a:uFillTx/>
                <a:latin typeface="Montserrat-Medium"/>
              </a:rPr>
              <a:t>страховых взносов на обязательное социальное страхование от несчастных случаев на производстве и профессиональных заболеваний  сельскохозяйственными производителями</a:t>
            </a:r>
            <a:endParaRPr b="0" lang="ru-RU" sz="4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roup 45"/>
          <p:cNvGrpSpPr/>
          <p:nvPr/>
        </p:nvGrpSpPr>
        <p:grpSpPr>
          <a:xfrm>
            <a:off x="279360" y="304920"/>
            <a:ext cx="914040" cy="1074960"/>
            <a:chOff x="279360" y="304920"/>
            <a:chExt cx="914040" cy="1074960"/>
          </a:xfrm>
        </p:grpSpPr>
        <p:pic>
          <p:nvPicPr>
            <p:cNvPr id="181" name="object 3" descr=""/>
            <p:cNvPicPr/>
            <p:nvPr/>
          </p:nvPicPr>
          <p:blipFill>
            <a:blip r:embed="rId1"/>
            <a:stretch/>
          </p:blipFill>
          <p:spPr>
            <a:xfrm>
              <a:off x="281520" y="1177560"/>
              <a:ext cx="16308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82" name="object 4" descr=""/>
            <p:cNvPicPr/>
            <p:nvPr/>
          </p:nvPicPr>
          <p:blipFill>
            <a:blip r:embed="rId2"/>
            <a:stretch/>
          </p:blipFill>
          <p:spPr>
            <a:xfrm>
              <a:off x="466920" y="1178640"/>
              <a:ext cx="340920" cy="89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3" name="object 5"/>
            <p:cNvSpPr/>
            <p:nvPr/>
          </p:nvSpPr>
          <p:spPr>
            <a:xfrm>
              <a:off x="836640" y="1178640"/>
              <a:ext cx="61920" cy="77040"/>
            </a:xfrm>
            <a:custGeom>
              <a:avLst/>
              <a:gdLst>
                <a:gd name="textAreaLeft" fmla="*/ 0 w 61920"/>
                <a:gd name="textAreaRight" fmla="*/ 62280 w 6192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184" name="object 6" descr=""/>
            <p:cNvPicPr/>
            <p:nvPr/>
          </p:nvPicPr>
          <p:blipFill>
            <a:blip r:embed="rId3"/>
            <a:stretch/>
          </p:blipFill>
          <p:spPr>
            <a:xfrm>
              <a:off x="919080" y="1178640"/>
              <a:ext cx="6588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85" name="object 7" descr=""/>
            <p:cNvPicPr/>
            <p:nvPr/>
          </p:nvPicPr>
          <p:blipFill>
            <a:blip r:embed="rId4"/>
            <a:stretch/>
          </p:blipFill>
          <p:spPr>
            <a:xfrm>
              <a:off x="1013760" y="1178640"/>
              <a:ext cx="8496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6" name="object 8"/>
            <p:cNvSpPr/>
            <p:nvPr/>
          </p:nvSpPr>
          <p:spPr>
            <a:xfrm>
              <a:off x="1127160" y="1178640"/>
              <a:ext cx="66240" cy="77040"/>
            </a:xfrm>
            <a:custGeom>
              <a:avLst/>
              <a:gdLst>
                <a:gd name="textAreaLeft" fmla="*/ 0 w 66240"/>
                <a:gd name="textAreaRight" fmla="*/ 66600 w 6624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187" name="object 9" descr=""/>
            <p:cNvPicPr/>
            <p:nvPr/>
          </p:nvPicPr>
          <p:blipFill>
            <a:blip r:embed="rId5"/>
            <a:stretch/>
          </p:blipFill>
          <p:spPr>
            <a:xfrm>
              <a:off x="279360" y="1289520"/>
              <a:ext cx="188280" cy="82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88" name="object 10" descr=""/>
            <p:cNvPicPr/>
            <p:nvPr/>
          </p:nvPicPr>
          <p:blipFill>
            <a:blip r:embed="rId6"/>
            <a:stretch/>
          </p:blipFill>
          <p:spPr>
            <a:xfrm>
              <a:off x="489960" y="1292040"/>
              <a:ext cx="163800" cy="87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89" name="object 11" descr=""/>
            <p:cNvPicPr/>
            <p:nvPr/>
          </p:nvPicPr>
          <p:blipFill>
            <a:blip r:embed="rId7"/>
            <a:stretch/>
          </p:blipFill>
          <p:spPr>
            <a:xfrm>
              <a:off x="702000" y="1291320"/>
              <a:ext cx="31896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90" name="object 12" descr=""/>
            <p:cNvPicPr/>
            <p:nvPr/>
          </p:nvPicPr>
          <p:blipFill>
            <a:blip r:embed="rId8"/>
            <a:stretch/>
          </p:blipFill>
          <p:spPr>
            <a:xfrm>
              <a:off x="104112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91" name="object 13" descr=""/>
            <p:cNvPicPr/>
            <p:nvPr/>
          </p:nvPicPr>
          <p:blipFill>
            <a:blip r:embed="rId9"/>
            <a:stretch/>
          </p:blipFill>
          <p:spPr>
            <a:xfrm>
              <a:off x="112716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92" name="object 14"/>
            <p:cNvSpPr/>
            <p:nvPr/>
          </p:nvSpPr>
          <p:spPr>
            <a:xfrm>
              <a:off x="1134000" y="1156680"/>
              <a:ext cx="54360" cy="7920"/>
            </a:xfrm>
            <a:custGeom>
              <a:avLst/>
              <a:gdLst>
                <a:gd name="textAreaLeft" fmla="*/ 0 w 54360"/>
                <a:gd name="textAreaRight" fmla="*/ 54720 w 54360"/>
                <a:gd name="textAreaTop" fmla="*/ 0 h 7920"/>
                <a:gd name="textAreaBottom" fmla="*/ 8280 h 7920"/>
              </a:gdLst>
              <a:ahLst/>
              <a:rect l="textAreaLeft" t="textAreaTop" r="textAreaRight" b="textAreaBottom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193" name="object 15" descr=""/>
            <p:cNvPicPr/>
            <p:nvPr/>
          </p:nvPicPr>
          <p:blipFill>
            <a:blip r:embed="rId10"/>
            <a:stretch/>
          </p:blipFill>
          <p:spPr>
            <a:xfrm>
              <a:off x="288360" y="304920"/>
              <a:ext cx="895320" cy="7689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94" name="TextBox 1"/>
          <p:cNvSpPr/>
          <p:nvPr/>
        </p:nvSpPr>
        <p:spPr>
          <a:xfrm>
            <a:off x="2479680" y="304920"/>
            <a:ext cx="1242972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1" lang="ru-RU" sz="2400" strike="noStrike" u="none">
                <a:solidFill>
                  <a:srgbClr val="c00000"/>
                </a:solidFill>
                <a:uFillTx/>
                <a:latin typeface="Calibri"/>
              </a:rPr>
              <a:t>Особенности применения сельскохозяйственными товаропроизводителями 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2600">
              <a:lnSpc>
                <a:spcPct val="100000"/>
              </a:lnSpc>
            </a:pPr>
            <a:r>
              <a:rPr b="1" lang="ru-RU" sz="2400" strike="noStrike" u="none">
                <a:solidFill>
                  <a:srgbClr val="c00000"/>
                </a:solidFill>
                <a:uFillTx/>
                <a:latin typeface="Calibri"/>
              </a:rPr>
              <a:t>вида экономической деятельности «Смешанное сельское хозяйство»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5" name="TextBox 12"/>
          <p:cNvSpPr/>
          <p:nvPr/>
        </p:nvSpPr>
        <p:spPr>
          <a:xfrm>
            <a:off x="5984280" y="7187760"/>
            <a:ext cx="5743800" cy="57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1" lang="ru-RU" sz="32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Страховой тариф </a:t>
            </a:r>
            <a:r>
              <a:rPr b="1" lang="ru-RU" sz="3200" strike="noStrike" u="none">
                <a:solidFill>
                  <a:srgbClr val="c00000"/>
                </a:solidFill>
                <a:uFillTx/>
                <a:latin typeface="Calibri"/>
              </a:rPr>
              <a:t>0,6%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6" name="Прямоугольник 2"/>
          <p:cNvSpPr/>
          <p:nvPr/>
        </p:nvSpPr>
        <p:spPr>
          <a:xfrm>
            <a:off x="4061880" y="1534320"/>
            <a:ext cx="8572320" cy="518040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 defTabSz="912600">
              <a:lnSpc>
                <a:spcPct val="100000"/>
              </a:lnSpc>
            </a:pPr>
            <a:r>
              <a:rPr b="1" i="1" lang="ru-RU" sz="28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Смешанное сельское хозяйство (код по ОКВЭД2 </a:t>
            </a:r>
            <a:r>
              <a:rPr b="1" i="1" lang="ru-RU" sz="24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01.50</a:t>
            </a:r>
            <a:r>
              <a:rPr b="1" lang="ru-RU" sz="24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)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7" name="Стрелка вниз 3"/>
          <p:cNvSpPr/>
          <p:nvPr/>
        </p:nvSpPr>
        <p:spPr>
          <a:xfrm>
            <a:off x="7594560" y="2209680"/>
            <a:ext cx="484200" cy="380520"/>
          </a:xfrm>
          <a:prstGeom prst="downArrow">
            <a:avLst>
              <a:gd name="adj1" fmla="val 50000"/>
              <a:gd name="adj2" fmla="val 50000"/>
            </a:avLst>
          </a:prstGeom>
          <a:noFill/>
          <a:ln w="19050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2600">
              <a:lnSpc>
                <a:spcPct val="100000"/>
              </a:lnSpc>
            </a:pPr>
            <a:endParaRPr b="0" lang="ru-RU" sz="19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98" name="Прямоугольник 6"/>
          <p:cNvSpPr/>
          <p:nvPr/>
        </p:nvSpPr>
        <p:spPr>
          <a:xfrm>
            <a:off x="1043640" y="2971800"/>
            <a:ext cx="7693920" cy="179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marL="285120" indent="-285120" defTabSz="912600">
              <a:lnSpc>
                <a:spcPct val="100000"/>
              </a:lnSpc>
              <a:buClr>
                <a:srgbClr val="c00000"/>
              </a:buClr>
              <a:buSzPct val="200000"/>
              <a:buFont typeface="Wingdings" charset="2"/>
              <a:buChar char=""/>
            </a:pPr>
            <a:r>
              <a:rPr b="1" lang="ru-RU" sz="2800" strike="noStrike" u="none">
                <a:solidFill>
                  <a:schemeClr val="dk2"/>
                </a:solidFill>
                <a:uFillTx/>
                <a:latin typeface="Calibri"/>
              </a:rPr>
              <a:t>Включает в себя растениеводство в сочетании с животноводством без специализированного производства культур или животных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9" name="Прямоугольник 36"/>
          <p:cNvSpPr/>
          <p:nvPr/>
        </p:nvSpPr>
        <p:spPr>
          <a:xfrm>
            <a:off x="8663400" y="2971800"/>
            <a:ext cx="7160400" cy="13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marL="285120" indent="-285120" defTabSz="912600">
              <a:lnSpc>
                <a:spcPct val="100000"/>
              </a:lnSpc>
              <a:buClr>
                <a:srgbClr val="c00000"/>
              </a:buClr>
              <a:buSzPct val="200000"/>
              <a:buFont typeface="Wingdings" charset="2"/>
              <a:buChar char=""/>
            </a:pPr>
            <a:r>
              <a:rPr b="1" lang="ru-RU" sz="2800" strike="noStrike" u="none">
                <a:solidFill>
                  <a:schemeClr val="dk2"/>
                </a:solidFill>
                <a:uFillTx/>
                <a:latin typeface="Calibri"/>
              </a:rPr>
              <a:t>Размер сельскохозяйственной деятельности не является определяющим фактором.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0" name="Прямоугольник 37"/>
          <p:cNvSpPr/>
          <p:nvPr/>
        </p:nvSpPr>
        <p:spPr>
          <a:xfrm>
            <a:off x="2946600" y="4930920"/>
            <a:ext cx="11505960" cy="13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marL="285120" indent="-285120" defTabSz="912600">
              <a:lnSpc>
                <a:spcPct val="100000"/>
              </a:lnSpc>
              <a:buClr>
                <a:srgbClr val="c00000"/>
              </a:buClr>
              <a:buSzPct val="200000"/>
              <a:buFont typeface="Wingdings" charset="2"/>
              <a:buChar char=""/>
            </a:pPr>
            <a:r>
              <a:rPr b="1" lang="ru-RU" sz="2800" strike="noStrike" u="none">
                <a:solidFill>
                  <a:schemeClr val="dk2"/>
                </a:solidFill>
                <a:uFillTx/>
                <a:latin typeface="Calibri"/>
              </a:rPr>
              <a:t>Применяется если </a:t>
            </a:r>
            <a:r>
              <a:rPr b="1" i="1" lang="ru-RU" sz="2800" strike="noStrike" u="none">
                <a:solidFill>
                  <a:srgbClr val="c00000"/>
                </a:solidFill>
                <a:uFillTx/>
                <a:latin typeface="Calibri"/>
              </a:rPr>
              <a:t>валовая прибыль</a:t>
            </a:r>
            <a:r>
              <a:rPr b="1" lang="ru-RU" sz="2800" strike="noStrike" u="none">
                <a:solidFill>
                  <a:schemeClr val="dk2"/>
                </a:solidFill>
                <a:uFillTx/>
                <a:latin typeface="Calibri"/>
              </a:rPr>
              <a:t> от растениеводства или животноводства составляет </a:t>
            </a:r>
            <a:r>
              <a:rPr b="1" lang="ru-RU" sz="2800" strike="noStrike" u="none">
                <a:solidFill>
                  <a:srgbClr val="c00000"/>
                </a:solidFill>
                <a:uFillTx/>
                <a:latin typeface="Calibri"/>
              </a:rPr>
              <a:t>менее 66% </a:t>
            </a:r>
            <a:r>
              <a:rPr b="1" lang="ru-RU" sz="2800" strike="noStrike" u="none">
                <a:solidFill>
                  <a:schemeClr val="dk2"/>
                </a:solidFill>
                <a:uFillTx/>
                <a:latin typeface="Calibri"/>
              </a:rPr>
              <a:t>от общей суммы валовой прибыли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1" name="Прямоугольник 8"/>
          <p:cNvSpPr/>
          <p:nvPr/>
        </p:nvSpPr>
        <p:spPr>
          <a:xfrm>
            <a:off x="5642280" y="6389280"/>
            <a:ext cx="6188400" cy="57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1" lang="ru-RU" sz="3200" strike="noStrike" u="none">
                <a:solidFill>
                  <a:srgbClr val="c00000"/>
                </a:solidFill>
                <a:uFillTx/>
                <a:latin typeface="Calibri"/>
              </a:rPr>
              <a:t>5 класс </a:t>
            </a:r>
            <a:r>
              <a:rPr b="1" lang="ru-RU" sz="32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профессионального риска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Прямоугольник 3"/>
          <p:cNvSpPr/>
          <p:nvPr/>
        </p:nvSpPr>
        <p:spPr>
          <a:xfrm>
            <a:off x="2223000" y="3297960"/>
            <a:ext cx="4952520" cy="837720"/>
          </a:xfrm>
          <a:prstGeom prst="rect">
            <a:avLst/>
          </a:prstGeom>
          <a:noFill/>
          <a:ln>
            <a:solidFill>
              <a:srgbClr val="000000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2600">
              <a:lnSpc>
                <a:spcPct val="100000"/>
              </a:lnSpc>
            </a:pPr>
            <a:r>
              <a:rPr b="1" lang="ru-RU" sz="20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например:</a:t>
            </a:r>
            <a:endParaRPr b="0" lang="ru-RU" sz="2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3" name="TextBox 5"/>
          <p:cNvSpPr/>
          <p:nvPr/>
        </p:nvSpPr>
        <p:spPr>
          <a:xfrm>
            <a:off x="1844280" y="4136040"/>
            <a:ext cx="5866920" cy="405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defTabSz="912600">
              <a:lnSpc>
                <a:spcPct val="100000"/>
              </a:lnSpc>
            </a:pPr>
            <a:r>
              <a:rPr b="1" lang="ru-RU" sz="20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01.41 Разведение молочного крупного рогатого скота, производство сырого молока – 19 класс, тариф 2,5%;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2600">
              <a:lnSpc>
                <a:spcPct val="100000"/>
              </a:lnSpc>
            </a:pPr>
            <a:r>
              <a:rPr b="1" lang="ru-RU" sz="20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01.45.1 Разведение овец и коз – 25 класс, тариф 4,5%;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2600">
              <a:lnSpc>
                <a:spcPct val="100000"/>
              </a:lnSpc>
            </a:pPr>
            <a:r>
              <a:rPr b="1" lang="ru-RU" sz="20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01.46 Разведение свиней – 11 класс, тариф 1,2% ;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2600">
              <a:lnSpc>
                <a:spcPct val="100000"/>
              </a:lnSpc>
            </a:pPr>
            <a:r>
              <a:rPr b="1" lang="ru-RU" sz="20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01.47.11 Выращивание сельскохозяйственной птицы на мясо – 7 класс, тариф 0,8%</a:t>
            </a: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	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2600">
              <a:lnSpc>
                <a:spcPct val="100000"/>
              </a:lnSpc>
            </a:pPr>
            <a:r>
              <a:rPr b="1" lang="ru-RU" sz="2000" strike="noStrike" u="none">
                <a:solidFill>
                  <a:schemeClr val="dk2">
                    <a:lumMod val="50000"/>
                  </a:schemeClr>
                </a:solidFill>
                <a:uFillTx/>
                <a:latin typeface="Calibri"/>
              </a:rPr>
              <a:t> 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4" name="Прямоугольник 8"/>
          <p:cNvSpPr/>
          <p:nvPr/>
        </p:nvSpPr>
        <p:spPr>
          <a:xfrm>
            <a:off x="9651960" y="3279960"/>
            <a:ext cx="5257440" cy="837720"/>
          </a:xfrm>
          <a:prstGeom prst="rect">
            <a:avLst/>
          </a:prstGeom>
          <a:noFill/>
          <a:ln>
            <a:solidFill>
              <a:srgbClr val="000000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2600">
              <a:lnSpc>
                <a:spcPct val="100000"/>
              </a:lnSpc>
            </a:pPr>
            <a:r>
              <a:rPr b="1" lang="ru-RU" sz="20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например:</a:t>
            </a:r>
            <a:endParaRPr b="0" lang="ru-RU" sz="2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5" name="TextBox 10"/>
          <p:cNvSpPr/>
          <p:nvPr/>
        </p:nvSpPr>
        <p:spPr>
          <a:xfrm>
            <a:off x="9423360" y="4156920"/>
            <a:ext cx="6095520" cy="192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defTabSz="912600">
              <a:lnSpc>
                <a:spcPct val="100000"/>
              </a:lnSpc>
            </a:pPr>
            <a:r>
              <a:rPr b="1" lang="ru-RU" sz="20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01.11.13 Выращивание ржи – 17 класс, тариф 2,1%;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2600">
              <a:lnSpc>
                <a:spcPct val="100000"/>
              </a:lnSpc>
            </a:pPr>
            <a:r>
              <a:rPr b="1" lang="ru-RU" sz="20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01.13.1 Выращивание овощей – 6 класс, тариф 0,7%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2600">
              <a:lnSpc>
                <a:spcPct val="100000"/>
              </a:lnSpc>
            </a:pPr>
            <a:r>
              <a:rPr b="1" lang="ru-RU" sz="20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01.25.1 Выращивание прочих плодовых и ягодных культур – 12 класс, тариф 1,3%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6" name="TextBox 16"/>
          <p:cNvSpPr/>
          <p:nvPr/>
        </p:nvSpPr>
        <p:spPr>
          <a:xfrm>
            <a:off x="2479680" y="914400"/>
            <a:ext cx="12429720" cy="22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just" defTabSz="912600">
              <a:lnSpc>
                <a:spcPct val="100000"/>
              </a:lnSpc>
            </a:pPr>
            <a:r>
              <a:rPr b="1" i="1" lang="ru-RU" sz="2400" strike="noStrike" u="none">
                <a:solidFill>
                  <a:srgbClr val="c00000"/>
                </a:solidFill>
                <a:uFillTx/>
                <a:latin typeface="Calibri"/>
              </a:rPr>
              <a:t>Если валовая прибыль</a:t>
            </a:r>
            <a:r>
              <a:rPr b="1" lang="ru-RU" sz="2400" strike="noStrike" u="none">
                <a:solidFill>
                  <a:schemeClr val="dk2">
                    <a:lumMod val="50000"/>
                  </a:schemeClr>
                </a:solidFill>
                <a:uFillTx/>
                <a:latin typeface="Calibri"/>
              </a:rPr>
              <a:t> </a:t>
            </a:r>
            <a:r>
              <a:rPr b="1" lang="ru-RU" sz="24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от растениеводства или животноводства составляет </a:t>
            </a:r>
            <a:r>
              <a:rPr b="1" i="1" lang="ru-RU" sz="2400" strike="noStrike" u="none">
                <a:solidFill>
                  <a:srgbClr val="c00000"/>
                </a:solidFill>
                <a:uFillTx/>
                <a:latin typeface="Calibri"/>
              </a:rPr>
              <a:t>66% и более</a:t>
            </a:r>
            <a:r>
              <a:rPr b="1" lang="ru-RU" sz="2400" strike="noStrike" u="none">
                <a:solidFill>
                  <a:schemeClr val="dk2">
                    <a:lumMod val="50000"/>
                  </a:schemeClr>
                </a:solidFill>
                <a:uFillTx/>
                <a:latin typeface="Calibri"/>
              </a:rPr>
              <a:t> </a:t>
            </a:r>
            <a:r>
              <a:rPr b="1" lang="ru-RU" sz="24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от общей суммы прибыли, то </a:t>
            </a:r>
            <a:r>
              <a:rPr b="1" i="1" lang="ru-RU" sz="2400" strike="noStrike" u="none">
                <a:solidFill>
                  <a:srgbClr val="c00000"/>
                </a:solidFill>
                <a:uFillTx/>
                <a:latin typeface="Calibri"/>
              </a:rPr>
              <a:t>сельхозпроизводитель должен выбрать</a:t>
            </a:r>
            <a:r>
              <a:rPr b="1" lang="ru-RU" sz="2400" strike="noStrike" u="none">
                <a:solidFill>
                  <a:schemeClr val="dk2">
                    <a:lumMod val="50000"/>
                  </a:schemeClr>
                </a:solidFill>
                <a:uFillTx/>
                <a:latin typeface="Calibri"/>
              </a:rPr>
              <a:t> </a:t>
            </a:r>
            <a:r>
              <a:rPr b="1" lang="ru-RU" sz="24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основной вид экономической деятельности в соответствии с методическими рекомендациями, утвержденными Приказом Минэкономразвития от 29.12.2022 № 758, Приказом Федеральной службы государственной статистики от 31.12.2014 № 742, а </a:t>
            </a:r>
            <a:r>
              <a:rPr b="1" i="1" lang="ru-RU" sz="2400" strike="noStrike" u="none">
                <a:solidFill>
                  <a:srgbClr val="c00000"/>
                </a:solidFill>
                <a:uFillTx/>
                <a:latin typeface="Calibri"/>
              </a:rPr>
              <a:t>не смешанное сельское хозяйство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07" name="Рисунок 17" descr=""/>
          <p:cNvPicPr/>
          <p:nvPr/>
        </p:nvPicPr>
        <p:blipFill>
          <a:blip r:embed="rId1"/>
          <a:stretch/>
        </p:blipFill>
        <p:spPr>
          <a:xfrm>
            <a:off x="1307880" y="1143000"/>
            <a:ext cx="1142640" cy="1106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08" name="Group 45"/>
          <p:cNvGrpSpPr/>
          <p:nvPr/>
        </p:nvGrpSpPr>
        <p:grpSpPr>
          <a:xfrm>
            <a:off x="279360" y="304920"/>
            <a:ext cx="914040" cy="1074960"/>
            <a:chOff x="279360" y="304920"/>
            <a:chExt cx="914040" cy="1074960"/>
          </a:xfrm>
        </p:grpSpPr>
        <p:pic>
          <p:nvPicPr>
            <p:cNvPr id="209" name="object 3" descr=""/>
            <p:cNvPicPr/>
            <p:nvPr/>
          </p:nvPicPr>
          <p:blipFill>
            <a:blip r:embed="rId2"/>
            <a:stretch/>
          </p:blipFill>
          <p:spPr>
            <a:xfrm>
              <a:off x="281520" y="1177560"/>
              <a:ext cx="16308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10" name="object 4" descr=""/>
            <p:cNvPicPr/>
            <p:nvPr/>
          </p:nvPicPr>
          <p:blipFill>
            <a:blip r:embed="rId3"/>
            <a:stretch/>
          </p:blipFill>
          <p:spPr>
            <a:xfrm>
              <a:off x="466920" y="1178640"/>
              <a:ext cx="340920" cy="89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11" name="object 5"/>
            <p:cNvSpPr/>
            <p:nvPr/>
          </p:nvSpPr>
          <p:spPr>
            <a:xfrm>
              <a:off x="836640" y="1178640"/>
              <a:ext cx="61920" cy="77040"/>
            </a:xfrm>
            <a:custGeom>
              <a:avLst/>
              <a:gdLst>
                <a:gd name="textAreaLeft" fmla="*/ 0 w 61920"/>
                <a:gd name="textAreaRight" fmla="*/ 62280 w 6192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12" name="object 6" descr=""/>
            <p:cNvPicPr/>
            <p:nvPr/>
          </p:nvPicPr>
          <p:blipFill>
            <a:blip r:embed="rId4"/>
            <a:stretch/>
          </p:blipFill>
          <p:spPr>
            <a:xfrm>
              <a:off x="919080" y="1178640"/>
              <a:ext cx="6588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13" name="object 7" descr=""/>
            <p:cNvPicPr/>
            <p:nvPr/>
          </p:nvPicPr>
          <p:blipFill>
            <a:blip r:embed="rId5"/>
            <a:stretch/>
          </p:blipFill>
          <p:spPr>
            <a:xfrm>
              <a:off x="1013760" y="1178640"/>
              <a:ext cx="8496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14" name="object 8"/>
            <p:cNvSpPr/>
            <p:nvPr/>
          </p:nvSpPr>
          <p:spPr>
            <a:xfrm>
              <a:off x="1127160" y="1178640"/>
              <a:ext cx="66240" cy="77040"/>
            </a:xfrm>
            <a:custGeom>
              <a:avLst/>
              <a:gdLst>
                <a:gd name="textAreaLeft" fmla="*/ 0 w 66240"/>
                <a:gd name="textAreaRight" fmla="*/ 66600 w 6624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15" name="object 9" descr=""/>
            <p:cNvPicPr/>
            <p:nvPr/>
          </p:nvPicPr>
          <p:blipFill>
            <a:blip r:embed="rId6"/>
            <a:stretch/>
          </p:blipFill>
          <p:spPr>
            <a:xfrm>
              <a:off x="279360" y="1289520"/>
              <a:ext cx="188280" cy="82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16" name="object 10" descr=""/>
            <p:cNvPicPr/>
            <p:nvPr/>
          </p:nvPicPr>
          <p:blipFill>
            <a:blip r:embed="rId7"/>
            <a:stretch/>
          </p:blipFill>
          <p:spPr>
            <a:xfrm>
              <a:off x="489960" y="1292040"/>
              <a:ext cx="163800" cy="87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17" name="object 11" descr=""/>
            <p:cNvPicPr/>
            <p:nvPr/>
          </p:nvPicPr>
          <p:blipFill>
            <a:blip r:embed="rId8"/>
            <a:stretch/>
          </p:blipFill>
          <p:spPr>
            <a:xfrm>
              <a:off x="702000" y="1291320"/>
              <a:ext cx="31896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18" name="object 12" descr=""/>
            <p:cNvPicPr/>
            <p:nvPr/>
          </p:nvPicPr>
          <p:blipFill>
            <a:blip r:embed="rId9"/>
            <a:stretch/>
          </p:blipFill>
          <p:spPr>
            <a:xfrm>
              <a:off x="104112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19" name="object 13" descr=""/>
            <p:cNvPicPr/>
            <p:nvPr/>
          </p:nvPicPr>
          <p:blipFill>
            <a:blip r:embed="rId10"/>
            <a:stretch/>
          </p:blipFill>
          <p:spPr>
            <a:xfrm>
              <a:off x="112716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20" name="object 14"/>
            <p:cNvSpPr/>
            <p:nvPr/>
          </p:nvSpPr>
          <p:spPr>
            <a:xfrm>
              <a:off x="1134000" y="1156680"/>
              <a:ext cx="54360" cy="7920"/>
            </a:xfrm>
            <a:custGeom>
              <a:avLst/>
              <a:gdLst>
                <a:gd name="textAreaLeft" fmla="*/ 0 w 54360"/>
                <a:gd name="textAreaRight" fmla="*/ 54720 w 54360"/>
                <a:gd name="textAreaTop" fmla="*/ 0 h 7920"/>
                <a:gd name="textAreaBottom" fmla="*/ 8280 h 7920"/>
              </a:gdLst>
              <a:ahLst/>
              <a:rect l="textAreaLeft" t="textAreaTop" r="textAreaRight" b="textAreaBottom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21" name="object 15" descr=""/>
            <p:cNvPicPr/>
            <p:nvPr/>
          </p:nvPicPr>
          <p:blipFill>
            <a:blip r:embed="rId11"/>
            <a:stretch/>
          </p:blipFill>
          <p:spPr>
            <a:xfrm>
              <a:off x="288360" y="304920"/>
              <a:ext cx="895320" cy="76896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222" name="Picture 2" descr=""/>
          <p:cNvPicPr/>
          <p:nvPr/>
        </p:nvPicPr>
        <p:blipFill>
          <a:blip r:embed="rId12"/>
          <a:stretch/>
        </p:blipFill>
        <p:spPr>
          <a:xfrm>
            <a:off x="1844280" y="7740360"/>
            <a:ext cx="13844160" cy="107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3" name="Прямоугольник 1"/>
          <p:cNvSpPr/>
          <p:nvPr/>
        </p:nvSpPr>
        <p:spPr>
          <a:xfrm>
            <a:off x="2223000" y="7740360"/>
            <a:ext cx="12686400" cy="95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0" lang="ru-RU" sz="1900" strike="noStrike" u="none">
                <a:solidFill>
                  <a:schemeClr val="dk1"/>
                </a:solidFill>
                <a:uFillTx/>
                <a:latin typeface="Calibri"/>
              </a:rPr>
              <a:t>Приказ Министерства труда и социальной защиты РФ </a:t>
            </a: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2600">
              <a:lnSpc>
                <a:spcPct val="100000"/>
              </a:lnSpc>
            </a:pPr>
            <a:r>
              <a:rPr b="0" lang="ru-RU" sz="1900" strike="noStrike" u="none">
                <a:solidFill>
                  <a:schemeClr val="dk1"/>
                </a:solidFill>
                <a:uFillTx/>
                <a:latin typeface="Calibri"/>
              </a:rPr>
              <a:t>от 30 декабря 2016 г. N 851н</a:t>
            </a:r>
            <a:br>
              <a:rPr sz="1900"/>
            </a:br>
            <a:r>
              <a:rPr b="0" lang="ru-RU" sz="1900" strike="noStrike" u="none">
                <a:solidFill>
                  <a:schemeClr val="dk1"/>
                </a:solidFill>
                <a:uFillTx/>
                <a:latin typeface="Calibri"/>
              </a:rPr>
              <a:t>"Об утверждении Классификации видов экономической деятельности по классам профессионального риска"</a:t>
            </a: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1799280" y="577080"/>
            <a:ext cx="14024520" cy="541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3200" strike="noStrike" u="none">
                <a:solidFill>
                  <a:srgbClr val="002060"/>
                </a:solidFill>
                <a:uFillTx/>
                <a:latin typeface="Calibri"/>
              </a:rPr>
              <a:t>*В качестве критерия (параметра) при определении ОВД для коммерческих организаций </a:t>
            </a:r>
            <a:r>
              <a:rPr b="0" lang="ru-RU" sz="3200" strike="noStrike" u="none">
                <a:solidFill>
                  <a:srgbClr val="c00000"/>
                </a:solidFill>
                <a:uFillTx/>
                <a:latin typeface="Calibri"/>
              </a:rPr>
              <a:t>рекомендуется использовать:</a:t>
            </a:r>
            <a:br>
              <a:rPr sz="3200"/>
            </a:br>
            <a:br>
              <a:rPr sz="3200"/>
            </a:br>
            <a:r>
              <a:rPr b="1" lang="ru-RU" sz="3200" strike="noStrike" u="none">
                <a:solidFill>
                  <a:srgbClr val="c00000"/>
                </a:solidFill>
                <a:uFillTx/>
                <a:latin typeface="Calibri"/>
              </a:rPr>
              <a:t>оборот товаров или выполненных работ, оказанных услуг (выручка) </a:t>
            </a:r>
            <a:r>
              <a:rPr b="0" lang="ru-RU" sz="3200" strike="noStrike" u="none">
                <a:solidFill>
                  <a:srgbClr val="c00000"/>
                </a:solidFill>
                <a:uFillTx/>
                <a:latin typeface="Calibri"/>
              </a:rPr>
              <a:t>по соответствующему виду экономической деятельности в процентах от соответствующего показателя по организации в целом (за исключением отдельных категорий).</a:t>
            </a:r>
            <a:br>
              <a:rPr sz="3200"/>
            </a:br>
            <a:br>
              <a:rPr sz="3200"/>
            </a:br>
            <a:r>
              <a:rPr b="0" lang="ru-RU" sz="3200" strike="noStrike" u="none">
                <a:solidFill>
                  <a:srgbClr val="002060"/>
                </a:solidFill>
                <a:uFillTx/>
                <a:latin typeface="Calibri"/>
              </a:rPr>
              <a:t>Под оборотом товаров или выполненных работ (оказанных услуг) организации рекомендуется понимать объем полученных средств, вырученных от реализации товаров, работ, услуг за определенный период;</a:t>
            </a:r>
            <a:endParaRPr b="0" lang="x-none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grpSp>
        <p:nvGrpSpPr>
          <p:cNvPr id="225" name="Group 45"/>
          <p:cNvGrpSpPr/>
          <p:nvPr/>
        </p:nvGrpSpPr>
        <p:grpSpPr>
          <a:xfrm>
            <a:off x="279360" y="304920"/>
            <a:ext cx="914040" cy="1074960"/>
            <a:chOff x="279360" y="304920"/>
            <a:chExt cx="914040" cy="1074960"/>
          </a:xfrm>
        </p:grpSpPr>
        <p:pic>
          <p:nvPicPr>
            <p:cNvPr id="226" name="object 3" descr=""/>
            <p:cNvPicPr/>
            <p:nvPr/>
          </p:nvPicPr>
          <p:blipFill>
            <a:blip r:embed="rId1"/>
            <a:stretch/>
          </p:blipFill>
          <p:spPr>
            <a:xfrm>
              <a:off x="281520" y="1177560"/>
              <a:ext cx="16308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27" name="object 4" descr=""/>
            <p:cNvPicPr/>
            <p:nvPr/>
          </p:nvPicPr>
          <p:blipFill>
            <a:blip r:embed="rId2"/>
            <a:stretch/>
          </p:blipFill>
          <p:spPr>
            <a:xfrm>
              <a:off x="466920" y="1178640"/>
              <a:ext cx="340920" cy="89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28" name="object 5"/>
            <p:cNvSpPr/>
            <p:nvPr/>
          </p:nvSpPr>
          <p:spPr>
            <a:xfrm>
              <a:off x="836640" y="1178640"/>
              <a:ext cx="61920" cy="77040"/>
            </a:xfrm>
            <a:custGeom>
              <a:avLst/>
              <a:gdLst>
                <a:gd name="textAreaLeft" fmla="*/ 0 w 61920"/>
                <a:gd name="textAreaRight" fmla="*/ 62280 w 6192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29" name="object 6" descr=""/>
            <p:cNvPicPr/>
            <p:nvPr/>
          </p:nvPicPr>
          <p:blipFill>
            <a:blip r:embed="rId3"/>
            <a:stretch/>
          </p:blipFill>
          <p:spPr>
            <a:xfrm>
              <a:off x="919080" y="1178640"/>
              <a:ext cx="6588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30" name="object 7" descr=""/>
            <p:cNvPicPr/>
            <p:nvPr/>
          </p:nvPicPr>
          <p:blipFill>
            <a:blip r:embed="rId4"/>
            <a:stretch/>
          </p:blipFill>
          <p:spPr>
            <a:xfrm>
              <a:off x="1013760" y="1178640"/>
              <a:ext cx="8496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31" name="object 8"/>
            <p:cNvSpPr/>
            <p:nvPr/>
          </p:nvSpPr>
          <p:spPr>
            <a:xfrm>
              <a:off x="1127160" y="1178640"/>
              <a:ext cx="66240" cy="77040"/>
            </a:xfrm>
            <a:custGeom>
              <a:avLst/>
              <a:gdLst>
                <a:gd name="textAreaLeft" fmla="*/ 0 w 66240"/>
                <a:gd name="textAreaRight" fmla="*/ 66600 w 6624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32" name="object 9" descr=""/>
            <p:cNvPicPr/>
            <p:nvPr/>
          </p:nvPicPr>
          <p:blipFill>
            <a:blip r:embed="rId5"/>
            <a:stretch/>
          </p:blipFill>
          <p:spPr>
            <a:xfrm>
              <a:off x="279360" y="1289520"/>
              <a:ext cx="188280" cy="82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33" name="object 10" descr=""/>
            <p:cNvPicPr/>
            <p:nvPr/>
          </p:nvPicPr>
          <p:blipFill>
            <a:blip r:embed="rId6"/>
            <a:stretch/>
          </p:blipFill>
          <p:spPr>
            <a:xfrm>
              <a:off x="489960" y="1292040"/>
              <a:ext cx="163800" cy="87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34" name="object 11" descr=""/>
            <p:cNvPicPr/>
            <p:nvPr/>
          </p:nvPicPr>
          <p:blipFill>
            <a:blip r:embed="rId7"/>
            <a:stretch/>
          </p:blipFill>
          <p:spPr>
            <a:xfrm>
              <a:off x="702000" y="1291320"/>
              <a:ext cx="31896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35" name="object 12" descr=""/>
            <p:cNvPicPr/>
            <p:nvPr/>
          </p:nvPicPr>
          <p:blipFill>
            <a:blip r:embed="rId8"/>
            <a:stretch/>
          </p:blipFill>
          <p:spPr>
            <a:xfrm>
              <a:off x="104112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36" name="object 13" descr=""/>
            <p:cNvPicPr/>
            <p:nvPr/>
          </p:nvPicPr>
          <p:blipFill>
            <a:blip r:embed="rId9"/>
            <a:stretch/>
          </p:blipFill>
          <p:spPr>
            <a:xfrm>
              <a:off x="112716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37" name="object 14"/>
            <p:cNvSpPr/>
            <p:nvPr/>
          </p:nvSpPr>
          <p:spPr>
            <a:xfrm>
              <a:off x="1134000" y="1156680"/>
              <a:ext cx="54360" cy="7920"/>
            </a:xfrm>
            <a:custGeom>
              <a:avLst/>
              <a:gdLst>
                <a:gd name="textAreaLeft" fmla="*/ 0 w 54360"/>
                <a:gd name="textAreaRight" fmla="*/ 54720 w 54360"/>
                <a:gd name="textAreaTop" fmla="*/ 0 h 7920"/>
                <a:gd name="textAreaBottom" fmla="*/ 8280 h 7920"/>
              </a:gdLst>
              <a:ahLst/>
              <a:rect l="textAreaLeft" t="textAreaTop" r="textAreaRight" b="textAreaBottom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38" name="object 15" descr=""/>
            <p:cNvPicPr/>
            <p:nvPr/>
          </p:nvPicPr>
          <p:blipFill>
            <a:blip r:embed="rId10"/>
            <a:stretch/>
          </p:blipFill>
          <p:spPr>
            <a:xfrm>
              <a:off x="288360" y="304920"/>
              <a:ext cx="895320" cy="7689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39" name="Прямоугольник 2"/>
          <p:cNvSpPr/>
          <p:nvPr/>
        </p:nvSpPr>
        <p:spPr>
          <a:xfrm>
            <a:off x="1879560" y="6172200"/>
            <a:ext cx="12496320" cy="124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0" lang="ru-RU" sz="1900" strike="noStrike" u="none">
                <a:solidFill>
                  <a:srgbClr val="c00000"/>
                </a:solidFill>
                <a:uFillTx/>
                <a:latin typeface="Calibri"/>
              </a:rPr>
              <a:t>*Приказ Министерства экономического развития РФ от 29 декабря 2022 г. N 758</a:t>
            </a: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2600">
              <a:lnSpc>
                <a:spcPct val="100000"/>
              </a:lnSpc>
            </a:pPr>
            <a:r>
              <a:rPr b="0" lang="ru-RU" sz="1900" strike="noStrike" u="none">
                <a:solidFill>
                  <a:srgbClr val="c00000"/>
                </a:solidFill>
                <a:uFillTx/>
                <a:latin typeface="Calibri"/>
              </a:rPr>
              <a:t>"Об утверждении методических рекомендаций по определению видов экономической деятельности хозяйствующих субъектов в соответствии с Общероссийским классификатором видов экономической деятельности (ОКВЭД) для формирования государственных реестров"</a:t>
            </a: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2031840" y="228600"/>
            <a:ext cx="12656880" cy="1477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1" lang="ru-RU" sz="4100" strike="noStrike" u="none">
                <a:solidFill>
                  <a:schemeClr val="dk2"/>
                </a:solidFill>
                <a:uFillTx/>
                <a:latin typeface="Calibri"/>
              </a:rPr>
              <a:t>Пример определения основного ВЭД</a:t>
            </a:r>
            <a:br>
              <a:rPr sz="4100"/>
            </a:br>
            <a:br>
              <a:rPr sz="1400"/>
            </a:br>
            <a:endParaRPr b="0" lang="x-none" sz="41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/>
          </p:nvPr>
        </p:nvSpPr>
        <p:spPr>
          <a:xfrm>
            <a:off x="1803240" y="1174320"/>
            <a:ext cx="12572640" cy="36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2400" strike="noStrike" u="none">
                <a:solidFill>
                  <a:schemeClr val="accent1">
                    <a:lumMod val="50000"/>
                  </a:schemeClr>
                </a:solidFill>
                <a:uFillTx/>
                <a:latin typeface="Calibri"/>
              </a:rPr>
              <a:t>Организация в отчетном году осуществляла следующие виды экономической деятельности:</a:t>
            </a:r>
            <a:endParaRPr b="0" lang="x-none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242" name="Picture 1" descr=""/>
          <p:cNvPicPr/>
          <p:nvPr/>
        </p:nvPicPr>
        <p:blipFill>
          <a:blip r:embed="rId1"/>
          <a:stretch/>
        </p:blipFill>
        <p:spPr>
          <a:xfrm>
            <a:off x="1574640" y="1600200"/>
            <a:ext cx="12344040" cy="479628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43" name="Group 45"/>
          <p:cNvGrpSpPr/>
          <p:nvPr/>
        </p:nvGrpSpPr>
        <p:grpSpPr>
          <a:xfrm>
            <a:off x="279360" y="304920"/>
            <a:ext cx="914040" cy="1074960"/>
            <a:chOff x="279360" y="304920"/>
            <a:chExt cx="914040" cy="1074960"/>
          </a:xfrm>
        </p:grpSpPr>
        <p:pic>
          <p:nvPicPr>
            <p:cNvPr id="244" name="object 3" descr=""/>
            <p:cNvPicPr/>
            <p:nvPr/>
          </p:nvPicPr>
          <p:blipFill>
            <a:blip r:embed="rId2"/>
            <a:stretch/>
          </p:blipFill>
          <p:spPr>
            <a:xfrm>
              <a:off x="281520" y="1177560"/>
              <a:ext cx="16308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45" name="object 4" descr=""/>
            <p:cNvPicPr/>
            <p:nvPr/>
          </p:nvPicPr>
          <p:blipFill>
            <a:blip r:embed="rId3"/>
            <a:stretch/>
          </p:blipFill>
          <p:spPr>
            <a:xfrm>
              <a:off x="466920" y="1178640"/>
              <a:ext cx="340920" cy="89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46" name="object 5"/>
            <p:cNvSpPr/>
            <p:nvPr/>
          </p:nvSpPr>
          <p:spPr>
            <a:xfrm>
              <a:off x="836640" y="1178640"/>
              <a:ext cx="61920" cy="77040"/>
            </a:xfrm>
            <a:custGeom>
              <a:avLst/>
              <a:gdLst>
                <a:gd name="textAreaLeft" fmla="*/ 0 w 61920"/>
                <a:gd name="textAreaRight" fmla="*/ 62280 w 6192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47" name="object 6" descr=""/>
            <p:cNvPicPr/>
            <p:nvPr/>
          </p:nvPicPr>
          <p:blipFill>
            <a:blip r:embed="rId4"/>
            <a:stretch/>
          </p:blipFill>
          <p:spPr>
            <a:xfrm>
              <a:off x="919080" y="1178640"/>
              <a:ext cx="6588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48" name="object 7" descr=""/>
            <p:cNvPicPr/>
            <p:nvPr/>
          </p:nvPicPr>
          <p:blipFill>
            <a:blip r:embed="rId5"/>
            <a:stretch/>
          </p:blipFill>
          <p:spPr>
            <a:xfrm>
              <a:off x="1013760" y="1178640"/>
              <a:ext cx="8496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49" name="object 8"/>
            <p:cNvSpPr/>
            <p:nvPr/>
          </p:nvSpPr>
          <p:spPr>
            <a:xfrm>
              <a:off x="1127160" y="1178640"/>
              <a:ext cx="66240" cy="77040"/>
            </a:xfrm>
            <a:custGeom>
              <a:avLst/>
              <a:gdLst>
                <a:gd name="textAreaLeft" fmla="*/ 0 w 66240"/>
                <a:gd name="textAreaRight" fmla="*/ 66600 w 6624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50" name="object 9" descr=""/>
            <p:cNvPicPr/>
            <p:nvPr/>
          </p:nvPicPr>
          <p:blipFill>
            <a:blip r:embed="rId6"/>
            <a:stretch/>
          </p:blipFill>
          <p:spPr>
            <a:xfrm>
              <a:off x="279360" y="1289520"/>
              <a:ext cx="188280" cy="82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51" name="object 10" descr=""/>
            <p:cNvPicPr/>
            <p:nvPr/>
          </p:nvPicPr>
          <p:blipFill>
            <a:blip r:embed="rId7"/>
            <a:stretch/>
          </p:blipFill>
          <p:spPr>
            <a:xfrm>
              <a:off x="489960" y="1292040"/>
              <a:ext cx="163800" cy="87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52" name="object 11" descr=""/>
            <p:cNvPicPr/>
            <p:nvPr/>
          </p:nvPicPr>
          <p:blipFill>
            <a:blip r:embed="rId8"/>
            <a:stretch/>
          </p:blipFill>
          <p:spPr>
            <a:xfrm>
              <a:off x="702000" y="1291320"/>
              <a:ext cx="31896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53" name="object 12" descr=""/>
            <p:cNvPicPr/>
            <p:nvPr/>
          </p:nvPicPr>
          <p:blipFill>
            <a:blip r:embed="rId9"/>
            <a:stretch/>
          </p:blipFill>
          <p:spPr>
            <a:xfrm>
              <a:off x="104112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54" name="object 13" descr=""/>
            <p:cNvPicPr/>
            <p:nvPr/>
          </p:nvPicPr>
          <p:blipFill>
            <a:blip r:embed="rId10"/>
            <a:stretch/>
          </p:blipFill>
          <p:spPr>
            <a:xfrm>
              <a:off x="112716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55" name="object 14"/>
            <p:cNvSpPr/>
            <p:nvPr/>
          </p:nvSpPr>
          <p:spPr>
            <a:xfrm>
              <a:off x="1134000" y="1156680"/>
              <a:ext cx="54360" cy="7920"/>
            </a:xfrm>
            <a:custGeom>
              <a:avLst/>
              <a:gdLst>
                <a:gd name="textAreaLeft" fmla="*/ 0 w 54360"/>
                <a:gd name="textAreaRight" fmla="*/ 54720 w 54360"/>
                <a:gd name="textAreaTop" fmla="*/ 0 h 7920"/>
                <a:gd name="textAreaBottom" fmla="*/ 8280 h 7920"/>
              </a:gdLst>
              <a:ahLst/>
              <a:rect l="textAreaLeft" t="textAreaTop" r="textAreaRight" b="textAreaBottom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56" name="object 15" descr=""/>
            <p:cNvPicPr/>
            <p:nvPr/>
          </p:nvPicPr>
          <p:blipFill>
            <a:blip r:embed="rId11"/>
            <a:stretch/>
          </p:blipFill>
          <p:spPr>
            <a:xfrm>
              <a:off x="288360" y="304920"/>
              <a:ext cx="895320" cy="7689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57" name="Прямоугольник 19"/>
          <p:cNvSpPr/>
          <p:nvPr/>
        </p:nvSpPr>
        <p:spPr>
          <a:xfrm>
            <a:off x="1574640" y="6629400"/>
            <a:ext cx="13639320" cy="155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0" lang="ru-RU" sz="2400" strike="noStrike" u="none">
                <a:solidFill>
                  <a:schemeClr val="accent5">
                    <a:lumMod val="50000"/>
                  </a:schemeClr>
                </a:solidFill>
                <a:uFillTx/>
                <a:latin typeface="Calibri"/>
              </a:rPr>
              <a:t>Определяем основной вид экономической деятельности организации. Поскольку ни для одного вида деятельности значение критерия не превышает 50%, то определяем для каждого из разделов значение критерия путем сложения значений критериев по входящим в эти секции видам экономической деятельности.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2" descr=""/>
          <p:cNvPicPr/>
          <p:nvPr/>
        </p:nvPicPr>
        <p:blipFill>
          <a:blip r:embed="rId1"/>
          <a:stretch/>
        </p:blipFill>
        <p:spPr>
          <a:xfrm>
            <a:off x="2162880" y="914400"/>
            <a:ext cx="12953520" cy="2793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9" name="Прямоугольник 5"/>
          <p:cNvSpPr/>
          <p:nvPr/>
        </p:nvSpPr>
        <p:spPr>
          <a:xfrm>
            <a:off x="2162880" y="4267080"/>
            <a:ext cx="124203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0" lang="ru-RU" sz="2400" strike="noStrike" u="none">
                <a:solidFill>
                  <a:schemeClr val="accent5">
                    <a:lumMod val="50000"/>
                  </a:schemeClr>
                </a:solidFill>
                <a:uFillTx/>
                <a:latin typeface="Calibri"/>
              </a:rPr>
              <a:t>Основным разделом является раздел С "Обрабатывающие производства", которому соответствует наибольшее значение критерия - 51%.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260" name="Group 45"/>
          <p:cNvGrpSpPr/>
          <p:nvPr/>
        </p:nvGrpSpPr>
        <p:grpSpPr>
          <a:xfrm>
            <a:off x="279360" y="304920"/>
            <a:ext cx="914040" cy="1074960"/>
            <a:chOff x="279360" y="304920"/>
            <a:chExt cx="914040" cy="1074960"/>
          </a:xfrm>
        </p:grpSpPr>
        <p:pic>
          <p:nvPicPr>
            <p:cNvPr id="261" name="object 3" descr=""/>
            <p:cNvPicPr/>
            <p:nvPr/>
          </p:nvPicPr>
          <p:blipFill>
            <a:blip r:embed="rId2"/>
            <a:stretch/>
          </p:blipFill>
          <p:spPr>
            <a:xfrm>
              <a:off x="281520" y="1177560"/>
              <a:ext cx="16308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62" name="object 4" descr=""/>
            <p:cNvPicPr/>
            <p:nvPr/>
          </p:nvPicPr>
          <p:blipFill>
            <a:blip r:embed="rId3"/>
            <a:stretch/>
          </p:blipFill>
          <p:spPr>
            <a:xfrm>
              <a:off x="466920" y="1178640"/>
              <a:ext cx="340920" cy="89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3" name="object 5"/>
            <p:cNvSpPr/>
            <p:nvPr/>
          </p:nvSpPr>
          <p:spPr>
            <a:xfrm>
              <a:off x="836640" y="1178640"/>
              <a:ext cx="61920" cy="77040"/>
            </a:xfrm>
            <a:custGeom>
              <a:avLst/>
              <a:gdLst>
                <a:gd name="textAreaLeft" fmla="*/ 0 w 61920"/>
                <a:gd name="textAreaRight" fmla="*/ 62280 w 6192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64" name="object 6" descr=""/>
            <p:cNvPicPr/>
            <p:nvPr/>
          </p:nvPicPr>
          <p:blipFill>
            <a:blip r:embed="rId4"/>
            <a:stretch/>
          </p:blipFill>
          <p:spPr>
            <a:xfrm>
              <a:off x="919080" y="1178640"/>
              <a:ext cx="6588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65" name="object 7" descr=""/>
            <p:cNvPicPr/>
            <p:nvPr/>
          </p:nvPicPr>
          <p:blipFill>
            <a:blip r:embed="rId5"/>
            <a:stretch/>
          </p:blipFill>
          <p:spPr>
            <a:xfrm>
              <a:off x="1013760" y="1178640"/>
              <a:ext cx="8496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6" name="object 8"/>
            <p:cNvSpPr/>
            <p:nvPr/>
          </p:nvSpPr>
          <p:spPr>
            <a:xfrm>
              <a:off x="1127160" y="1178640"/>
              <a:ext cx="66240" cy="77040"/>
            </a:xfrm>
            <a:custGeom>
              <a:avLst/>
              <a:gdLst>
                <a:gd name="textAreaLeft" fmla="*/ 0 w 66240"/>
                <a:gd name="textAreaRight" fmla="*/ 66600 w 6624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67" name="object 9" descr=""/>
            <p:cNvPicPr/>
            <p:nvPr/>
          </p:nvPicPr>
          <p:blipFill>
            <a:blip r:embed="rId6"/>
            <a:stretch/>
          </p:blipFill>
          <p:spPr>
            <a:xfrm>
              <a:off x="279360" y="1289520"/>
              <a:ext cx="188280" cy="82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68" name="object 10" descr=""/>
            <p:cNvPicPr/>
            <p:nvPr/>
          </p:nvPicPr>
          <p:blipFill>
            <a:blip r:embed="rId7"/>
            <a:stretch/>
          </p:blipFill>
          <p:spPr>
            <a:xfrm>
              <a:off x="489960" y="1292040"/>
              <a:ext cx="163800" cy="87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69" name="object 11" descr=""/>
            <p:cNvPicPr/>
            <p:nvPr/>
          </p:nvPicPr>
          <p:blipFill>
            <a:blip r:embed="rId8"/>
            <a:stretch/>
          </p:blipFill>
          <p:spPr>
            <a:xfrm>
              <a:off x="702000" y="1291320"/>
              <a:ext cx="31896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70" name="object 12" descr=""/>
            <p:cNvPicPr/>
            <p:nvPr/>
          </p:nvPicPr>
          <p:blipFill>
            <a:blip r:embed="rId9"/>
            <a:stretch/>
          </p:blipFill>
          <p:spPr>
            <a:xfrm>
              <a:off x="104112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71" name="object 13" descr=""/>
            <p:cNvPicPr/>
            <p:nvPr/>
          </p:nvPicPr>
          <p:blipFill>
            <a:blip r:embed="rId10"/>
            <a:stretch/>
          </p:blipFill>
          <p:spPr>
            <a:xfrm>
              <a:off x="112716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72" name="object 14"/>
            <p:cNvSpPr/>
            <p:nvPr/>
          </p:nvSpPr>
          <p:spPr>
            <a:xfrm>
              <a:off x="1134000" y="1156680"/>
              <a:ext cx="54360" cy="7920"/>
            </a:xfrm>
            <a:custGeom>
              <a:avLst/>
              <a:gdLst>
                <a:gd name="textAreaLeft" fmla="*/ 0 w 54360"/>
                <a:gd name="textAreaRight" fmla="*/ 54720 w 54360"/>
                <a:gd name="textAreaTop" fmla="*/ 0 h 7920"/>
                <a:gd name="textAreaBottom" fmla="*/ 8280 h 7920"/>
              </a:gdLst>
              <a:ahLst/>
              <a:rect l="textAreaLeft" t="textAreaTop" r="textAreaRight" b="textAreaBottom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73" name="object 15" descr=""/>
            <p:cNvPicPr/>
            <p:nvPr/>
          </p:nvPicPr>
          <p:blipFill>
            <a:blip r:embed="rId11"/>
            <a:stretch/>
          </p:blipFill>
          <p:spPr>
            <a:xfrm>
              <a:off x="288360" y="304920"/>
              <a:ext cx="895320" cy="76896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3"/>
          <p:cNvSpPr/>
          <p:nvPr/>
        </p:nvSpPr>
        <p:spPr>
          <a:xfrm>
            <a:off x="1346040" y="533520"/>
            <a:ext cx="136393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0" lang="ru-RU" sz="2400" strike="noStrike" u="none">
                <a:solidFill>
                  <a:schemeClr val="accent5">
                    <a:lumMod val="50000"/>
                  </a:schemeClr>
                </a:solidFill>
                <a:uFillTx/>
                <a:latin typeface="Calibri"/>
              </a:rPr>
              <a:t>Формируем перечень входящих в основной раздел классов и соответствующие им значения критерия</a:t>
            </a: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.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75" name="Picture 2" descr=""/>
          <p:cNvPicPr/>
          <p:nvPr/>
        </p:nvPicPr>
        <p:blipFill>
          <a:blip r:embed="rId1"/>
          <a:stretch/>
        </p:blipFill>
        <p:spPr>
          <a:xfrm>
            <a:off x="2031840" y="995040"/>
            <a:ext cx="12572640" cy="279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6" name="Прямоугольник 2"/>
          <p:cNvSpPr/>
          <p:nvPr/>
        </p:nvSpPr>
        <p:spPr>
          <a:xfrm>
            <a:off x="1117440" y="3794760"/>
            <a:ext cx="1424916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0" lang="ru-RU" sz="2400" strike="noStrike" u="none">
                <a:solidFill>
                  <a:schemeClr val="accent5">
                    <a:lumMod val="50000"/>
                  </a:schemeClr>
                </a:solidFill>
                <a:uFillTx/>
                <a:latin typeface="Calibri"/>
              </a:rPr>
              <a:t>Основным классом будет класс 10 "Производство пищевых продуктов", которому соответствует наибольшее значение критерия - 50%.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2600">
              <a:lnSpc>
                <a:spcPct val="100000"/>
              </a:lnSpc>
            </a:pP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2600">
              <a:lnSpc>
                <a:spcPct val="100000"/>
              </a:lnSpc>
            </a:pPr>
            <a:r>
              <a:rPr b="0" lang="ru-RU" sz="2400" strike="noStrike" u="none">
                <a:solidFill>
                  <a:schemeClr val="accent5">
                    <a:lumMod val="50000"/>
                  </a:schemeClr>
                </a:solidFill>
                <a:uFillTx/>
                <a:latin typeface="Calibri"/>
              </a:rPr>
              <a:t>Определяем перечень подклассов, относящихся к основному классу и соответствующие им значения критерия.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77" name="Picture 3" descr=""/>
          <p:cNvPicPr/>
          <p:nvPr/>
        </p:nvPicPr>
        <p:blipFill>
          <a:blip r:embed="rId2"/>
          <a:stretch/>
        </p:blipFill>
        <p:spPr>
          <a:xfrm>
            <a:off x="2062800" y="5647320"/>
            <a:ext cx="12542040" cy="30391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78" name="Group 45"/>
          <p:cNvGrpSpPr/>
          <p:nvPr/>
        </p:nvGrpSpPr>
        <p:grpSpPr>
          <a:xfrm>
            <a:off x="279360" y="304920"/>
            <a:ext cx="914040" cy="1074960"/>
            <a:chOff x="279360" y="304920"/>
            <a:chExt cx="914040" cy="1074960"/>
          </a:xfrm>
        </p:grpSpPr>
        <p:pic>
          <p:nvPicPr>
            <p:cNvPr id="279" name="object 3" descr=""/>
            <p:cNvPicPr/>
            <p:nvPr/>
          </p:nvPicPr>
          <p:blipFill>
            <a:blip r:embed="rId3"/>
            <a:stretch/>
          </p:blipFill>
          <p:spPr>
            <a:xfrm>
              <a:off x="281520" y="1177560"/>
              <a:ext cx="16308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0" name="object 4" descr=""/>
            <p:cNvPicPr/>
            <p:nvPr/>
          </p:nvPicPr>
          <p:blipFill>
            <a:blip r:embed="rId4"/>
            <a:stretch/>
          </p:blipFill>
          <p:spPr>
            <a:xfrm>
              <a:off x="466920" y="1178640"/>
              <a:ext cx="340920" cy="89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1" name="object 5"/>
            <p:cNvSpPr/>
            <p:nvPr/>
          </p:nvSpPr>
          <p:spPr>
            <a:xfrm>
              <a:off x="836640" y="1178640"/>
              <a:ext cx="61920" cy="77040"/>
            </a:xfrm>
            <a:custGeom>
              <a:avLst/>
              <a:gdLst>
                <a:gd name="textAreaLeft" fmla="*/ 0 w 61920"/>
                <a:gd name="textAreaRight" fmla="*/ 62280 w 6192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82" name="object 6" descr=""/>
            <p:cNvPicPr/>
            <p:nvPr/>
          </p:nvPicPr>
          <p:blipFill>
            <a:blip r:embed="rId5"/>
            <a:stretch/>
          </p:blipFill>
          <p:spPr>
            <a:xfrm>
              <a:off x="919080" y="1178640"/>
              <a:ext cx="6588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3" name="object 7" descr=""/>
            <p:cNvPicPr/>
            <p:nvPr/>
          </p:nvPicPr>
          <p:blipFill>
            <a:blip r:embed="rId6"/>
            <a:stretch/>
          </p:blipFill>
          <p:spPr>
            <a:xfrm>
              <a:off x="1013760" y="1178640"/>
              <a:ext cx="8496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4" name="object 8"/>
            <p:cNvSpPr/>
            <p:nvPr/>
          </p:nvSpPr>
          <p:spPr>
            <a:xfrm>
              <a:off x="1127160" y="1178640"/>
              <a:ext cx="66240" cy="77040"/>
            </a:xfrm>
            <a:custGeom>
              <a:avLst/>
              <a:gdLst>
                <a:gd name="textAreaLeft" fmla="*/ 0 w 66240"/>
                <a:gd name="textAreaRight" fmla="*/ 66600 w 6624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85" name="object 9" descr=""/>
            <p:cNvPicPr/>
            <p:nvPr/>
          </p:nvPicPr>
          <p:blipFill>
            <a:blip r:embed="rId7"/>
            <a:stretch/>
          </p:blipFill>
          <p:spPr>
            <a:xfrm>
              <a:off x="279360" y="1289520"/>
              <a:ext cx="188280" cy="82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6" name="object 10" descr=""/>
            <p:cNvPicPr/>
            <p:nvPr/>
          </p:nvPicPr>
          <p:blipFill>
            <a:blip r:embed="rId8"/>
            <a:stretch/>
          </p:blipFill>
          <p:spPr>
            <a:xfrm>
              <a:off x="489960" y="1292040"/>
              <a:ext cx="163800" cy="87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7" name="object 11" descr=""/>
            <p:cNvPicPr/>
            <p:nvPr/>
          </p:nvPicPr>
          <p:blipFill>
            <a:blip r:embed="rId9"/>
            <a:stretch/>
          </p:blipFill>
          <p:spPr>
            <a:xfrm>
              <a:off x="702000" y="1291320"/>
              <a:ext cx="31896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8" name="object 12" descr=""/>
            <p:cNvPicPr/>
            <p:nvPr/>
          </p:nvPicPr>
          <p:blipFill>
            <a:blip r:embed="rId10"/>
            <a:stretch/>
          </p:blipFill>
          <p:spPr>
            <a:xfrm>
              <a:off x="104112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9" name="object 13" descr=""/>
            <p:cNvPicPr/>
            <p:nvPr/>
          </p:nvPicPr>
          <p:blipFill>
            <a:blip r:embed="rId11"/>
            <a:stretch/>
          </p:blipFill>
          <p:spPr>
            <a:xfrm>
              <a:off x="112716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90" name="object 14"/>
            <p:cNvSpPr/>
            <p:nvPr/>
          </p:nvSpPr>
          <p:spPr>
            <a:xfrm>
              <a:off x="1134000" y="1156680"/>
              <a:ext cx="54360" cy="7920"/>
            </a:xfrm>
            <a:custGeom>
              <a:avLst/>
              <a:gdLst>
                <a:gd name="textAreaLeft" fmla="*/ 0 w 54360"/>
                <a:gd name="textAreaRight" fmla="*/ 54720 w 54360"/>
                <a:gd name="textAreaTop" fmla="*/ 0 h 7920"/>
                <a:gd name="textAreaBottom" fmla="*/ 8280 h 7920"/>
              </a:gdLst>
              <a:ahLst/>
              <a:rect l="textAreaLeft" t="textAreaTop" r="textAreaRight" b="textAreaBottom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91" name="object 15" descr=""/>
            <p:cNvPicPr/>
            <p:nvPr/>
          </p:nvPicPr>
          <p:blipFill>
            <a:blip r:embed="rId12"/>
            <a:stretch/>
          </p:blipFill>
          <p:spPr>
            <a:xfrm>
              <a:off x="288360" y="304920"/>
              <a:ext cx="895320" cy="76896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Прямоугольник 3"/>
          <p:cNvSpPr/>
          <p:nvPr/>
        </p:nvSpPr>
        <p:spPr>
          <a:xfrm>
            <a:off x="1128240" y="710280"/>
            <a:ext cx="13563360" cy="155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0" lang="ru-RU" sz="2400" strike="noStrike" u="none">
                <a:solidFill>
                  <a:schemeClr val="accent5">
                    <a:lumMod val="50000"/>
                  </a:schemeClr>
                </a:solidFill>
                <a:uFillTx/>
                <a:latin typeface="Calibri"/>
              </a:rPr>
              <a:t>Основным является </a:t>
            </a:r>
            <a:r>
              <a:rPr b="0" lang="ru-RU" sz="2400" strike="noStrike" u="sng">
                <a:solidFill>
                  <a:schemeClr val="accent5">
                    <a:lumMod val="50000"/>
                  </a:schemeClr>
                </a:solidFill>
                <a:uFillTx/>
                <a:latin typeface="Calibri"/>
                <a:hlinkClick r:id="rId1"/>
              </a:rPr>
              <a:t>подкласс 10.7</a:t>
            </a:r>
            <a:r>
              <a:rPr b="0" lang="ru-RU" sz="2400" strike="noStrike" u="none">
                <a:solidFill>
                  <a:schemeClr val="accent5">
                    <a:lumMod val="50000"/>
                  </a:schemeClr>
                </a:solidFill>
                <a:uFillTx/>
                <a:latin typeface="Calibri"/>
              </a:rPr>
              <a:t> "Производство хлебобулочных и мучных кондитерских изделий", которому соответствует наибольшее значение критерия - 26%.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2600">
              <a:lnSpc>
                <a:spcPct val="100000"/>
              </a:lnSpc>
            </a:pPr>
            <a:r>
              <a:rPr b="0" lang="ru-RU" sz="2400" strike="noStrike" u="none">
                <a:solidFill>
                  <a:schemeClr val="accent5">
                    <a:lumMod val="50000"/>
                  </a:schemeClr>
                </a:solidFill>
                <a:uFillTx/>
                <a:latin typeface="Calibri"/>
              </a:rPr>
              <a:t>Далее формируем перечень групп, относящихся к основному подклассу и соответствующие им значения критерия.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3" name="Прямоугольник 4"/>
          <p:cNvSpPr/>
          <p:nvPr/>
        </p:nvSpPr>
        <p:spPr>
          <a:xfrm>
            <a:off x="2031840" y="5715000"/>
            <a:ext cx="1302984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0" lang="ru-RU" sz="2400" strike="noStrike" u="none">
                <a:solidFill>
                  <a:schemeClr val="accent5">
                    <a:lumMod val="50000"/>
                  </a:schemeClr>
                </a:solidFill>
                <a:uFillTx/>
                <a:latin typeface="Calibri"/>
              </a:rPr>
              <a:t>Основной группой является </a:t>
            </a:r>
            <a:r>
              <a:rPr b="0" lang="ru-RU" sz="2400" strike="noStrike" u="sng">
                <a:solidFill>
                  <a:schemeClr val="accent5">
                    <a:lumMod val="50000"/>
                  </a:schemeClr>
                </a:solidFill>
                <a:uFillTx/>
                <a:latin typeface="Calibri"/>
                <a:hlinkClick r:id="rId2"/>
              </a:rPr>
              <a:t>группа 10.73</a:t>
            </a:r>
            <a:r>
              <a:rPr b="0" lang="ru-RU" sz="2400" strike="noStrike" u="none">
                <a:solidFill>
                  <a:schemeClr val="accent5">
                    <a:lumMod val="50000"/>
                  </a:schemeClr>
                </a:solidFill>
                <a:uFillTx/>
                <a:latin typeface="Calibri"/>
              </a:rPr>
              <a:t> "Производство макаронных изделий, кускуса и аналогичных мучных изделий".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94" name="Picture 2" descr=""/>
          <p:cNvPicPr/>
          <p:nvPr/>
        </p:nvPicPr>
        <p:blipFill>
          <a:blip r:embed="rId3"/>
          <a:stretch/>
        </p:blipFill>
        <p:spPr>
          <a:xfrm>
            <a:off x="2870280" y="2743200"/>
            <a:ext cx="11201040" cy="18475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95" name="Group 45"/>
          <p:cNvGrpSpPr/>
          <p:nvPr/>
        </p:nvGrpSpPr>
        <p:grpSpPr>
          <a:xfrm>
            <a:off x="279360" y="304920"/>
            <a:ext cx="914040" cy="1074960"/>
            <a:chOff x="279360" y="304920"/>
            <a:chExt cx="914040" cy="1074960"/>
          </a:xfrm>
        </p:grpSpPr>
        <p:pic>
          <p:nvPicPr>
            <p:cNvPr id="296" name="object 3" descr=""/>
            <p:cNvPicPr/>
            <p:nvPr/>
          </p:nvPicPr>
          <p:blipFill>
            <a:blip r:embed="rId4"/>
            <a:stretch/>
          </p:blipFill>
          <p:spPr>
            <a:xfrm>
              <a:off x="281520" y="1177560"/>
              <a:ext cx="16308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97" name="object 4" descr=""/>
            <p:cNvPicPr/>
            <p:nvPr/>
          </p:nvPicPr>
          <p:blipFill>
            <a:blip r:embed="rId5"/>
            <a:stretch/>
          </p:blipFill>
          <p:spPr>
            <a:xfrm>
              <a:off x="466920" y="1178640"/>
              <a:ext cx="340920" cy="89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98" name="object 5"/>
            <p:cNvSpPr/>
            <p:nvPr/>
          </p:nvSpPr>
          <p:spPr>
            <a:xfrm>
              <a:off x="836640" y="1178640"/>
              <a:ext cx="61920" cy="77040"/>
            </a:xfrm>
            <a:custGeom>
              <a:avLst/>
              <a:gdLst>
                <a:gd name="textAreaLeft" fmla="*/ 0 w 61920"/>
                <a:gd name="textAreaRight" fmla="*/ 62280 w 6192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299" name="object 6" descr=""/>
            <p:cNvPicPr/>
            <p:nvPr/>
          </p:nvPicPr>
          <p:blipFill>
            <a:blip r:embed="rId6"/>
            <a:stretch/>
          </p:blipFill>
          <p:spPr>
            <a:xfrm>
              <a:off x="919080" y="1178640"/>
              <a:ext cx="6588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0" name="object 7" descr=""/>
            <p:cNvPicPr/>
            <p:nvPr/>
          </p:nvPicPr>
          <p:blipFill>
            <a:blip r:embed="rId7"/>
            <a:stretch/>
          </p:blipFill>
          <p:spPr>
            <a:xfrm>
              <a:off x="1013760" y="1178640"/>
              <a:ext cx="8496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01" name="object 8"/>
            <p:cNvSpPr/>
            <p:nvPr/>
          </p:nvSpPr>
          <p:spPr>
            <a:xfrm>
              <a:off x="1127160" y="1178640"/>
              <a:ext cx="66240" cy="77040"/>
            </a:xfrm>
            <a:custGeom>
              <a:avLst/>
              <a:gdLst>
                <a:gd name="textAreaLeft" fmla="*/ 0 w 66240"/>
                <a:gd name="textAreaRight" fmla="*/ 66600 w 6624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302" name="object 9" descr=""/>
            <p:cNvPicPr/>
            <p:nvPr/>
          </p:nvPicPr>
          <p:blipFill>
            <a:blip r:embed="rId8"/>
            <a:stretch/>
          </p:blipFill>
          <p:spPr>
            <a:xfrm>
              <a:off x="279360" y="1289520"/>
              <a:ext cx="188280" cy="82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3" name="object 10" descr=""/>
            <p:cNvPicPr/>
            <p:nvPr/>
          </p:nvPicPr>
          <p:blipFill>
            <a:blip r:embed="rId9"/>
            <a:stretch/>
          </p:blipFill>
          <p:spPr>
            <a:xfrm>
              <a:off x="489960" y="1292040"/>
              <a:ext cx="163800" cy="87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4" name="object 11" descr=""/>
            <p:cNvPicPr/>
            <p:nvPr/>
          </p:nvPicPr>
          <p:blipFill>
            <a:blip r:embed="rId10"/>
            <a:stretch/>
          </p:blipFill>
          <p:spPr>
            <a:xfrm>
              <a:off x="702000" y="1291320"/>
              <a:ext cx="31896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5" name="object 12" descr=""/>
            <p:cNvPicPr/>
            <p:nvPr/>
          </p:nvPicPr>
          <p:blipFill>
            <a:blip r:embed="rId11"/>
            <a:stretch/>
          </p:blipFill>
          <p:spPr>
            <a:xfrm>
              <a:off x="104112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6" name="object 13" descr=""/>
            <p:cNvPicPr/>
            <p:nvPr/>
          </p:nvPicPr>
          <p:blipFill>
            <a:blip r:embed="rId12"/>
            <a:stretch/>
          </p:blipFill>
          <p:spPr>
            <a:xfrm>
              <a:off x="1127160" y="129204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07" name="object 14"/>
            <p:cNvSpPr/>
            <p:nvPr/>
          </p:nvSpPr>
          <p:spPr>
            <a:xfrm>
              <a:off x="1134000" y="1156680"/>
              <a:ext cx="54360" cy="7920"/>
            </a:xfrm>
            <a:custGeom>
              <a:avLst/>
              <a:gdLst>
                <a:gd name="textAreaLeft" fmla="*/ 0 w 54360"/>
                <a:gd name="textAreaRight" fmla="*/ 54720 w 54360"/>
                <a:gd name="textAreaTop" fmla="*/ 0 h 7920"/>
                <a:gd name="textAreaBottom" fmla="*/ 8280 h 7920"/>
              </a:gdLst>
              <a:ahLst/>
              <a:rect l="textAreaLeft" t="textAreaTop" r="textAreaRight" b="textAreaBottom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600">
                <a:lnSpc>
                  <a:spcPct val="100000"/>
                </a:lnSpc>
              </a:pPr>
              <a:endParaRPr b="0" lang="x-none" sz="1900" strike="noStrike" u="none">
                <a:solidFill>
                  <a:schemeClr val="dk1"/>
                </a:solidFill>
                <a:uFillTx/>
                <a:latin typeface="Calibri"/>
              </a:endParaRPr>
            </a:p>
          </p:txBody>
        </p:sp>
        <p:pic>
          <p:nvPicPr>
            <p:cNvPr id="308" name="object 15" descr=""/>
            <p:cNvPicPr/>
            <p:nvPr/>
          </p:nvPicPr>
          <p:blipFill>
            <a:blip r:embed="rId13"/>
            <a:stretch/>
          </p:blipFill>
          <p:spPr>
            <a:xfrm>
              <a:off x="288360" y="304920"/>
              <a:ext cx="895320" cy="76896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619;p13"/>
          <p:cNvSpPr/>
          <p:nvPr/>
        </p:nvSpPr>
        <p:spPr>
          <a:xfrm>
            <a:off x="2334600" y="298080"/>
            <a:ext cx="11750400" cy="131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56240" rIns="156240" tIns="78120" bIns="78120" anchor="ctr">
            <a:noAutofit/>
          </a:bodyPr>
          <a:p>
            <a:pPr algn="ctr" defTabSz="1216440">
              <a:lnSpc>
                <a:spcPct val="90000"/>
              </a:lnSpc>
            </a:pPr>
            <a:r>
              <a:rPr b="1" lang="ru-RU" sz="3200" strike="noStrike" u="none">
                <a:solidFill>
                  <a:srgbClr val="2f5597"/>
                </a:solidFill>
                <a:uFillTx/>
                <a:latin typeface="Arial"/>
              </a:rPr>
              <a:t>Представление страхователем уточненных сведений (ст. 24 Закона № 125-ФЗ )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0" name="Google Shape;619;p13"/>
          <p:cNvSpPr/>
          <p:nvPr/>
        </p:nvSpPr>
        <p:spPr>
          <a:xfrm>
            <a:off x="1355040" y="1658520"/>
            <a:ext cx="14020560" cy="353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56240" rIns="156240" tIns="78120" bIns="78120" anchor="ctr">
            <a:noAutofit/>
          </a:bodyPr>
          <a:p>
            <a:pPr algn="just" defTabSz="1216440">
              <a:lnSpc>
                <a:spcPct val="100000"/>
              </a:lnSpc>
              <a:spcBef>
                <a:spcPts val="799"/>
              </a:spcBef>
              <a:spcAft>
                <a:spcPts val="799"/>
              </a:spcAft>
            </a:pPr>
            <a:r>
              <a:rPr b="1" i="1" lang="ru-RU" sz="2100" strike="noStrike" u="none">
                <a:solidFill>
                  <a:srgbClr val="2f5597"/>
                </a:solidFill>
                <a:uFillTx/>
                <a:latin typeface="Arial"/>
              </a:rPr>
              <a:t>  </a:t>
            </a:r>
            <a:r>
              <a:rPr b="1" i="1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При обнаружении </a:t>
            </a:r>
            <a:r>
              <a:rPr b="0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страхователем в поданных им в ТОФ сведениях о начисленных СВ:</a:t>
            </a: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80160" indent="-380160" algn="just" defTabSz="1216440">
              <a:lnSpc>
                <a:spcPct val="100000"/>
              </a:lnSpc>
              <a:spcBef>
                <a:spcPts val="799"/>
              </a:spcBef>
              <a:spcAft>
                <a:spcPts val="799"/>
              </a:spcAft>
              <a:buClr>
                <a:srgbClr val="2f5597"/>
              </a:buClr>
              <a:buFont typeface="OpenSymbol"/>
              <a:buChar char="-"/>
            </a:pPr>
            <a:r>
              <a:rPr b="0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факта </a:t>
            </a:r>
            <a:r>
              <a:rPr b="1" i="1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не отражения или неполноты отражения </a:t>
            </a:r>
            <a:r>
              <a:rPr b="0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сведений, </a:t>
            </a:r>
            <a:r>
              <a:rPr b="1" i="1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ошибок, приводящих к занижению суммы СВ</a:t>
            </a:r>
            <a:r>
              <a:rPr b="0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, страхователь </a:t>
            </a:r>
            <a:r>
              <a:rPr b="0" lang="ru-RU" sz="1900" strike="noStrike" u="none">
                <a:solidFill>
                  <a:srgbClr val="c00000"/>
                </a:solidFill>
                <a:uFillTx/>
                <a:latin typeface="Arial Narrow"/>
              </a:rPr>
              <a:t>обязан</a:t>
            </a:r>
            <a:r>
              <a:rPr b="0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 внести необходимые изменения в сведения и представить в ТОФ уточненные сведения.</a:t>
            </a: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80160" indent="-380160" algn="just" defTabSz="1216440">
              <a:lnSpc>
                <a:spcPct val="100000"/>
              </a:lnSpc>
              <a:spcBef>
                <a:spcPts val="799"/>
              </a:spcBef>
              <a:spcAft>
                <a:spcPts val="799"/>
              </a:spcAft>
              <a:buClr>
                <a:srgbClr val="2f5597"/>
              </a:buClr>
              <a:buFont typeface="OpenSymbol"/>
              <a:buChar char="-"/>
            </a:pPr>
            <a:r>
              <a:rPr b="1" i="1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недостоверных сведений</a:t>
            </a:r>
            <a:r>
              <a:rPr b="0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, а также </a:t>
            </a:r>
            <a:r>
              <a:rPr b="1" i="1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ошибок, не приводящих к занижению суммы СВ</a:t>
            </a:r>
            <a:r>
              <a:rPr b="0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, подлежащей уплате, страхователь </a:t>
            </a:r>
            <a:r>
              <a:rPr b="0" lang="ru-RU" sz="1900" strike="noStrike" u="none">
                <a:solidFill>
                  <a:srgbClr val="c00000"/>
                </a:solidFill>
                <a:uFillTx/>
                <a:latin typeface="Arial Narrow"/>
              </a:rPr>
              <a:t>вправе</a:t>
            </a:r>
            <a:r>
              <a:rPr b="0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 внести необходимые изменения в сведения и представить в ТОФ уточненные сведения. </a:t>
            </a: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1216440">
              <a:lnSpc>
                <a:spcPct val="100000"/>
              </a:lnSpc>
              <a:spcBef>
                <a:spcPts val="799"/>
              </a:spcBef>
              <a:spcAft>
                <a:spcPts val="799"/>
              </a:spcAft>
            </a:pPr>
            <a:r>
              <a:rPr b="0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   </a:t>
            </a:r>
            <a:r>
              <a:rPr b="0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Уточненные сведения, представленные после истечения установленного срока подачи сведений, не считаются представленными с нарушением срока.</a:t>
            </a: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1216440">
              <a:lnSpc>
                <a:spcPct val="100000"/>
              </a:lnSpc>
              <a:spcBef>
                <a:spcPts val="799"/>
              </a:spcBef>
              <a:spcAft>
                <a:spcPts val="799"/>
              </a:spcAft>
            </a:pPr>
            <a:r>
              <a:rPr b="0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   </a:t>
            </a:r>
            <a:r>
              <a:rPr b="0" lang="ru-RU" sz="1900" strike="noStrike" u="none">
                <a:solidFill>
                  <a:srgbClr val="2f5597"/>
                </a:solidFill>
                <a:uFillTx/>
                <a:latin typeface="Arial Narrow"/>
              </a:rPr>
              <a:t>Если уточненные сведения представляются в ТОФ до истечения срока подачи сведений о начисленных СВ, они считаются поданными в день подачи уточненных сведений.</a:t>
            </a: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311" name="Group 40"/>
          <p:cNvGrpSpPr/>
          <p:nvPr/>
        </p:nvGrpSpPr>
        <p:grpSpPr>
          <a:xfrm>
            <a:off x="92880" y="92880"/>
            <a:ext cx="1018080" cy="1207080"/>
            <a:chOff x="92880" y="92880"/>
            <a:chExt cx="1018080" cy="1207080"/>
          </a:xfrm>
        </p:grpSpPr>
        <p:pic>
          <p:nvPicPr>
            <p:cNvPr id="312" name="object 5" descr=""/>
            <p:cNvPicPr/>
            <p:nvPr/>
          </p:nvPicPr>
          <p:blipFill>
            <a:blip r:embed="rId1"/>
            <a:stretch/>
          </p:blipFill>
          <p:spPr>
            <a:xfrm>
              <a:off x="95400" y="1072800"/>
              <a:ext cx="181440" cy="87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3" name="object 6" descr=""/>
            <p:cNvPicPr/>
            <p:nvPr/>
          </p:nvPicPr>
          <p:blipFill>
            <a:blip r:embed="rId2"/>
            <a:stretch/>
          </p:blipFill>
          <p:spPr>
            <a:xfrm>
              <a:off x="302040" y="1073880"/>
              <a:ext cx="379440" cy="1008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14" name="object 7"/>
            <p:cNvSpPr/>
            <p:nvPr/>
          </p:nvSpPr>
          <p:spPr>
            <a:xfrm>
              <a:off x="713520" y="1073880"/>
              <a:ext cx="68760" cy="86760"/>
            </a:xfrm>
            <a:custGeom>
              <a:avLst/>
              <a:gdLst>
                <a:gd name="textAreaLeft" fmla="*/ 0 w 68760"/>
                <a:gd name="textAreaRight" fmla="*/ 69120 w 68760"/>
                <a:gd name="textAreaTop" fmla="*/ 0 h 86760"/>
                <a:gd name="textAreaBottom" fmla="*/ 87120 h 86760"/>
              </a:gdLst>
              <a:ahLst/>
              <a:rect l="textAreaLeft" t="textAreaTop" r="textAreaRight" b="textAreaBottom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1216440">
                <a:lnSpc>
                  <a:spcPct val="100000"/>
                </a:lnSpc>
              </a:pPr>
              <a:endParaRPr b="0" lang="x-none" sz="1900" strike="noStrike" u="none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315" name="object 8" descr=""/>
            <p:cNvPicPr/>
            <p:nvPr/>
          </p:nvPicPr>
          <p:blipFill>
            <a:blip r:embed="rId3"/>
            <a:stretch/>
          </p:blipFill>
          <p:spPr>
            <a:xfrm>
              <a:off x="805320" y="1073880"/>
              <a:ext cx="73440" cy="86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6" name="object 9" descr=""/>
            <p:cNvPicPr/>
            <p:nvPr/>
          </p:nvPicPr>
          <p:blipFill>
            <a:blip r:embed="rId4"/>
            <a:stretch/>
          </p:blipFill>
          <p:spPr>
            <a:xfrm>
              <a:off x="910800" y="1073880"/>
              <a:ext cx="94320" cy="86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17" name="object 10"/>
            <p:cNvSpPr/>
            <p:nvPr/>
          </p:nvSpPr>
          <p:spPr>
            <a:xfrm>
              <a:off x="1037160" y="1073880"/>
              <a:ext cx="73800" cy="86760"/>
            </a:xfrm>
            <a:custGeom>
              <a:avLst/>
              <a:gdLst>
                <a:gd name="textAreaLeft" fmla="*/ 0 w 73800"/>
                <a:gd name="textAreaRight" fmla="*/ 74160 w 73800"/>
                <a:gd name="textAreaTop" fmla="*/ 0 h 86760"/>
                <a:gd name="textAreaBottom" fmla="*/ 87120 h 86760"/>
              </a:gdLst>
              <a:ahLst/>
              <a:rect l="textAreaLeft" t="textAreaTop" r="textAreaRight" b="textAreaBottom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1216440">
                <a:lnSpc>
                  <a:spcPct val="100000"/>
                </a:lnSpc>
              </a:pPr>
              <a:endParaRPr b="0" lang="x-none" sz="1900" strike="noStrike" u="none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318" name="object 11" descr=""/>
            <p:cNvPicPr/>
            <p:nvPr/>
          </p:nvPicPr>
          <p:blipFill>
            <a:blip r:embed="rId5"/>
            <a:stretch/>
          </p:blipFill>
          <p:spPr>
            <a:xfrm>
              <a:off x="92880" y="1198080"/>
              <a:ext cx="209520" cy="925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9" name="object 12" descr=""/>
            <p:cNvPicPr/>
            <p:nvPr/>
          </p:nvPicPr>
          <p:blipFill>
            <a:blip r:embed="rId6"/>
            <a:stretch/>
          </p:blipFill>
          <p:spPr>
            <a:xfrm>
              <a:off x="327600" y="1201320"/>
              <a:ext cx="182520" cy="98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0" name="object 13" descr=""/>
            <p:cNvPicPr/>
            <p:nvPr/>
          </p:nvPicPr>
          <p:blipFill>
            <a:blip r:embed="rId7"/>
            <a:stretch/>
          </p:blipFill>
          <p:spPr>
            <a:xfrm>
              <a:off x="563760" y="1200600"/>
              <a:ext cx="355320" cy="87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1" name="object 14" descr=""/>
            <p:cNvPicPr/>
            <p:nvPr/>
          </p:nvPicPr>
          <p:blipFill>
            <a:blip r:embed="rId8"/>
            <a:stretch/>
          </p:blipFill>
          <p:spPr>
            <a:xfrm>
              <a:off x="941040" y="1201320"/>
              <a:ext cx="73800" cy="86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2" name="object 15" descr=""/>
            <p:cNvPicPr/>
            <p:nvPr/>
          </p:nvPicPr>
          <p:blipFill>
            <a:blip r:embed="rId9"/>
            <a:stretch/>
          </p:blipFill>
          <p:spPr>
            <a:xfrm>
              <a:off x="1037160" y="1201320"/>
              <a:ext cx="73800" cy="86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23" name="object 16"/>
            <p:cNvSpPr/>
            <p:nvPr/>
          </p:nvSpPr>
          <p:spPr>
            <a:xfrm>
              <a:off x="1044360" y="1049400"/>
              <a:ext cx="60480" cy="9000"/>
            </a:xfrm>
            <a:custGeom>
              <a:avLst/>
              <a:gdLst>
                <a:gd name="textAreaLeft" fmla="*/ 0 w 60480"/>
                <a:gd name="textAreaRight" fmla="*/ 60840 w 60480"/>
                <a:gd name="textAreaTop" fmla="*/ 0 h 9000"/>
                <a:gd name="textAreaBottom" fmla="*/ 9360 h 9000"/>
              </a:gdLst>
              <a:ahLst/>
              <a:rect l="textAreaLeft" t="textAreaTop" r="textAreaRight" b="textAreaBottom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1216440">
                <a:lnSpc>
                  <a:spcPct val="100000"/>
                </a:lnSpc>
              </a:pPr>
              <a:endParaRPr b="0" lang="x-none" sz="1900" strike="noStrike" u="none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324" name="object 17" descr=""/>
            <p:cNvPicPr/>
            <p:nvPr/>
          </p:nvPicPr>
          <p:blipFill>
            <a:blip r:embed="rId10"/>
            <a:stretch/>
          </p:blipFill>
          <p:spPr>
            <a:xfrm>
              <a:off x="103320" y="92880"/>
              <a:ext cx="997200" cy="8632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25" name="Прямоугольник 19"/>
          <p:cNvSpPr/>
          <p:nvPr/>
        </p:nvSpPr>
        <p:spPr>
          <a:xfrm>
            <a:off x="1141200" y="5594760"/>
            <a:ext cx="14137560" cy="245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1680" rIns="121680" tIns="60840" bIns="60840" anchor="t">
            <a:spAutoFit/>
          </a:bodyPr>
          <a:p>
            <a:pPr defTabSz="1216440">
              <a:lnSpc>
                <a:spcPct val="100000"/>
              </a:lnSpc>
            </a:pPr>
            <a:r>
              <a:rPr b="0" lang="ru-RU" sz="1900" strike="noStrike" u="none">
                <a:solidFill>
                  <a:srgbClr val="2f5597"/>
                </a:solidFill>
                <a:uFillTx/>
                <a:latin typeface="Arial"/>
              </a:rPr>
              <a:t>Если уточненные сведения представляются в ТОФ после истечения срока подачи сведений и срока уплаты СВ, то </a:t>
            </a:r>
            <a:r>
              <a:rPr b="1" i="1" lang="ru-RU" sz="1900" strike="noStrike" u="none">
                <a:solidFill>
                  <a:srgbClr val="ff0000"/>
                </a:solidFill>
                <a:uFillTx/>
                <a:latin typeface="Arial"/>
              </a:rPr>
              <a:t>страхователь освобождается от ответственности </a:t>
            </a:r>
            <a:r>
              <a:rPr b="0" lang="ru-RU" sz="1900" strike="noStrike" u="none">
                <a:solidFill>
                  <a:srgbClr val="2f5597"/>
                </a:solidFill>
                <a:uFillTx/>
                <a:latin typeface="Arial"/>
              </a:rPr>
              <a:t>в случаях:</a:t>
            </a: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1216440">
              <a:lnSpc>
                <a:spcPct val="100000"/>
              </a:lnSpc>
              <a:spcBef>
                <a:spcPts val="799"/>
              </a:spcBef>
              <a:spcAft>
                <a:spcPts val="799"/>
              </a:spcAft>
            </a:pPr>
            <a:r>
              <a:rPr b="0" lang="ru-RU" sz="1900" strike="noStrike" u="none">
                <a:solidFill>
                  <a:srgbClr val="2f5597"/>
                </a:solidFill>
                <a:uFillTx/>
                <a:latin typeface="Arial"/>
              </a:rPr>
              <a:t>1) представления уточнений до момента, когда страхователь узнал об обнаружении ТОФ нарушений приводящих                    </a:t>
            </a:r>
            <a:r>
              <a:rPr b="0" lang="ru-RU" sz="1900" strike="noStrike" u="none">
                <a:solidFill>
                  <a:srgbClr val="ff0000"/>
                </a:solidFill>
                <a:uFillTx/>
                <a:latin typeface="Arial"/>
              </a:rPr>
              <a:t>к занижению подлежащей уплате суммы СВ</a:t>
            </a:r>
            <a:r>
              <a:rPr b="0" lang="ru-RU" sz="1900" strike="noStrike" u="none">
                <a:solidFill>
                  <a:srgbClr val="2f5597"/>
                </a:solidFill>
                <a:uFillTx/>
                <a:latin typeface="Arial"/>
              </a:rPr>
              <a:t>, либо о назначении ВП за данный период, при условии, что до представления уточненных сведений он </a:t>
            </a:r>
            <a:r>
              <a:rPr b="0" lang="ru-RU" sz="1900" strike="noStrike" u="none">
                <a:solidFill>
                  <a:srgbClr val="ff0000"/>
                </a:solidFill>
                <a:uFillTx/>
                <a:latin typeface="Arial"/>
              </a:rPr>
              <a:t>уплатил недостающую сумму СВ и пени</a:t>
            </a:r>
            <a:r>
              <a:rPr b="0" lang="ru-RU" sz="1900" strike="noStrike" u="none">
                <a:solidFill>
                  <a:srgbClr val="2f5597"/>
                </a:solidFill>
                <a:uFillTx/>
                <a:latin typeface="Arial"/>
              </a:rPr>
              <a:t>;</a:t>
            </a: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1216440">
              <a:lnSpc>
                <a:spcPct val="100000"/>
              </a:lnSpc>
              <a:spcBef>
                <a:spcPts val="799"/>
              </a:spcBef>
              <a:spcAft>
                <a:spcPts val="799"/>
              </a:spcAft>
            </a:pPr>
            <a:r>
              <a:rPr b="0" lang="ru-RU" sz="1900" strike="noStrike" u="none">
                <a:solidFill>
                  <a:srgbClr val="2f5597"/>
                </a:solidFill>
                <a:uFillTx/>
                <a:latin typeface="Arial"/>
              </a:rPr>
              <a:t>2) представления уточненных сведений после проведения ВП за соответствующий расчетный период, по результатам которой не были обнаружены нарушения, приводящие к занижению подлежащей уплате суммы СВ.</a:t>
            </a: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Group 40"/>
          <p:cNvGrpSpPr/>
          <p:nvPr/>
        </p:nvGrpSpPr>
        <p:grpSpPr>
          <a:xfrm>
            <a:off x="431640" y="152280"/>
            <a:ext cx="914040" cy="1075320"/>
            <a:chOff x="431640" y="152280"/>
            <a:chExt cx="914040" cy="1075320"/>
          </a:xfrm>
        </p:grpSpPr>
        <p:pic>
          <p:nvPicPr>
            <p:cNvPr id="327" name="object 5" descr=""/>
            <p:cNvPicPr/>
            <p:nvPr/>
          </p:nvPicPr>
          <p:blipFill>
            <a:blip r:embed="rId1"/>
            <a:stretch/>
          </p:blipFill>
          <p:spPr>
            <a:xfrm>
              <a:off x="433800" y="1025280"/>
              <a:ext cx="16308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8" name="object 6" descr=""/>
            <p:cNvPicPr/>
            <p:nvPr/>
          </p:nvPicPr>
          <p:blipFill>
            <a:blip r:embed="rId2"/>
            <a:stretch/>
          </p:blipFill>
          <p:spPr>
            <a:xfrm>
              <a:off x="619560" y="1026000"/>
              <a:ext cx="340920" cy="89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29" name="object 7"/>
            <p:cNvSpPr/>
            <p:nvPr/>
          </p:nvSpPr>
          <p:spPr>
            <a:xfrm>
              <a:off x="988920" y="1026000"/>
              <a:ext cx="61920" cy="77040"/>
            </a:xfrm>
            <a:custGeom>
              <a:avLst/>
              <a:gdLst>
                <a:gd name="textAreaLeft" fmla="*/ 0 w 61920"/>
                <a:gd name="textAreaRight" fmla="*/ 62280 w 6192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240">
                <a:lnSpc>
                  <a:spcPct val="100000"/>
                </a:lnSpc>
              </a:pPr>
              <a:endParaRPr b="0" lang="x-none" sz="1900" strike="noStrike" u="none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330" name="object 8" descr=""/>
            <p:cNvPicPr/>
            <p:nvPr/>
          </p:nvPicPr>
          <p:blipFill>
            <a:blip r:embed="rId3"/>
            <a:stretch/>
          </p:blipFill>
          <p:spPr>
            <a:xfrm>
              <a:off x="1071720" y="1026000"/>
              <a:ext cx="6588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31" name="object 9" descr=""/>
            <p:cNvPicPr/>
            <p:nvPr/>
          </p:nvPicPr>
          <p:blipFill>
            <a:blip r:embed="rId4"/>
            <a:stretch/>
          </p:blipFill>
          <p:spPr>
            <a:xfrm>
              <a:off x="1166040" y="1026000"/>
              <a:ext cx="8496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32" name="object 10"/>
            <p:cNvSpPr/>
            <p:nvPr/>
          </p:nvSpPr>
          <p:spPr>
            <a:xfrm>
              <a:off x="1279440" y="1026000"/>
              <a:ext cx="66240" cy="77040"/>
            </a:xfrm>
            <a:custGeom>
              <a:avLst/>
              <a:gdLst>
                <a:gd name="textAreaLeft" fmla="*/ 0 w 66240"/>
                <a:gd name="textAreaRight" fmla="*/ 66600 w 6624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240">
                <a:lnSpc>
                  <a:spcPct val="100000"/>
                </a:lnSpc>
              </a:pPr>
              <a:endParaRPr b="0" lang="x-none" sz="1900" strike="noStrike" u="none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333" name="object 11" descr=""/>
            <p:cNvPicPr/>
            <p:nvPr/>
          </p:nvPicPr>
          <p:blipFill>
            <a:blip r:embed="rId5"/>
            <a:stretch/>
          </p:blipFill>
          <p:spPr>
            <a:xfrm>
              <a:off x="431640" y="1136880"/>
              <a:ext cx="188280" cy="82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34" name="object 12" descr=""/>
            <p:cNvPicPr/>
            <p:nvPr/>
          </p:nvPicPr>
          <p:blipFill>
            <a:blip r:embed="rId6"/>
            <a:stretch/>
          </p:blipFill>
          <p:spPr>
            <a:xfrm>
              <a:off x="642600" y="1139760"/>
              <a:ext cx="163800" cy="87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35" name="object 13" descr=""/>
            <p:cNvPicPr/>
            <p:nvPr/>
          </p:nvPicPr>
          <p:blipFill>
            <a:blip r:embed="rId7"/>
            <a:stretch/>
          </p:blipFill>
          <p:spPr>
            <a:xfrm>
              <a:off x="854640" y="1139040"/>
              <a:ext cx="31896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36" name="object 14" descr=""/>
            <p:cNvPicPr/>
            <p:nvPr/>
          </p:nvPicPr>
          <p:blipFill>
            <a:blip r:embed="rId8"/>
            <a:stretch/>
          </p:blipFill>
          <p:spPr>
            <a:xfrm>
              <a:off x="1193400" y="113976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37" name="object 15" descr=""/>
            <p:cNvPicPr/>
            <p:nvPr/>
          </p:nvPicPr>
          <p:blipFill>
            <a:blip r:embed="rId9"/>
            <a:stretch/>
          </p:blipFill>
          <p:spPr>
            <a:xfrm>
              <a:off x="1279440" y="113976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38" name="object 16"/>
            <p:cNvSpPr/>
            <p:nvPr/>
          </p:nvSpPr>
          <p:spPr>
            <a:xfrm>
              <a:off x="1286280" y="1004400"/>
              <a:ext cx="54360" cy="7920"/>
            </a:xfrm>
            <a:custGeom>
              <a:avLst/>
              <a:gdLst>
                <a:gd name="textAreaLeft" fmla="*/ 0 w 54360"/>
                <a:gd name="textAreaRight" fmla="*/ 54720 w 54360"/>
                <a:gd name="textAreaTop" fmla="*/ 0 h 7920"/>
                <a:gd name="textAreaBottom" fmla="*/ 8280 h 7920"/>
              </a:gdLst>
              <a:ahLst/>
              <a:rect l="textAreaLeft" t="textAreaTop" r="textAreaRight" b="textAreaBottom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2240">
                <a:lnSpc>
                  <a:spcPct val="100000"/>
                </a:lnSpc>
              </a:pPr>
              <a:endParaRPr b="0" lang="x-none" sz="1900" strike="noStrike" u="none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339" name="object 17" descr=""/>
            <p:cNvPicPr/>
            <p:nvPr/>
          </p:nvPicPr>
          <p:blipFill>
            <a:blip r:embed="rId10"/>
            <a:stretch/>
          </p:blipFill>
          <p:spPr>
            <a:xfrm>
              <a:off x="441000" y="152280"/>
              <a:ext cx="895320" cy="7689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40" name="TextBox 1"/>
          <p:cNvSpPr/>
          <p:nvPr/>
        </p:nvSpPr>
        <p:spPr>
          <a:xfrm>
            <a:off x="1574640" y="457200"/>
            <a:ext cx="14172840" cy="66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1" lang="ru-RU" sz="2400" strike="noStrike" u="none">
                <a:solidFill>
                  <a:schemeClr val="dk2"/>
                </a:solidFill>
                <a:uFillTx/>
                <a:latin typeface="Calibri"/>
              </a:rPr>
              <a:t>Выделение структурных подразделений страхователя 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2600">
              <a:lnSpc>
                <a:spcPct val="100000"/>
              </a:lnSpc>
            </a:pPr>
            <a:r>
              <a:rPr b="1" lang="ru-RU" sz="2400" strike="noStrike" u="none">
                <a:solidFill>
                  <a:schemeClr val="dk2"/>
                </a:solidFill>
                <a:uFillTx/>
                <a:latin typeface="Calibri"/>
              </a:rPr>
              <a:t>в самостоятельные классификационные единицы (СКЕ)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2600">
              <a:lnSpc>
                <a:spcPct val="100000"/>
              </a:lnSpc>
            </a:pP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2360" indent="-342360" algn="just" defTabSz="912600">
              <a:lnSpc>
                <a:spcPct val="100000"/>
              </a:lnSpc>
              <a:buClr>
                <a:srgbClr val="17375e"/>
              </a:buClr>
              <a:buFont typeface="Wingdings" charset="2"/>
              <a:buChar char=""/>
            </a:pPr>
            <a:r>
              <a:rPr b="1" lang="ru-RU" sz="2000" strike="noStrike" u="none">
                <a:solidFill>
                  <a:srgbClr val="c00000"/>
                </a:solidFill>
                <a:uFillTx/>
                <a:latin typeface="Calibri"/>
              </a:rPr>
              <a:t>Представление не позднее 15 апреля</a:t>
            </a:r>
            <a:r>
              <a:rPr b="1" lang="ru-RU" sz="2000" strike="noStrike" u="none">
                <a:solidFill>
                  <a:schemeClr val="dk2"/>
                </a:solidFill>
                <a:uFillTx/>
                <a:latin typeface="Calibri"/>
              </a:rPr>
              <a:t> по месту своей регистрации </a:t>
            </a:r>
            <a:r>
              <a:rPr b="1" lang="ru-RU" sz="2000" strike="noStrike" u="none">
                <a:solidFill>
                  <a:srgbClr val="c00000"/>
                </a:solidFill>
                <a:uFillTx/>
                <a:latin typeface="Calibri"/>
              </a:rPr>
              <a:t>заявления</a:t>
            </a:r>
            <a:r>
              <a:rPr b="1" lang="ru-RU" sz="2000" strike="noStrike" u="none">
                <a:solidFill>
                  <a:schemeClr val="dk2"/>
                </a:solidFill>
                <a:uFillTx/>
                <a:latin typeface="Calibri"/>
              </a:rPr>
              <a:t> о выделении подразделений в СКЕ и необходимые документы </a:t>
            </a:r>
            <a:r>
              <a:rPr b="1" lang="ru-RU" sz="1900" strike="noStrike" u="none">
                <a:solidFill>
                  <a:schemeClr val="dk2"/>
                </a:solidFill>
                <a:uFillTx/>
                <a:latin typeface="Calibri"/>
              </a:rPr>
              <a:t>(пункт 5 Порядка, утвержденного приказом Минтруда России от 24 июля 2025 г. № 463н.)</a:t>
            </a: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2600">
              <a:lnSpc>
                <a:spcPct val="100000"/>
              </a:lnSpc>
            </a:pP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2360" indent="-342360" algn="just" defTabSz="912600">
              <a:lnSpc>
                <a:spcPct val="100000"/>
              </a:lnSpc>
              <a:buClr>
                <a:srgbClr val="17375e"/>
              </a:buClr>
              <a:buFont typeface="Wingdings" charset="2"/>
              <a:buChar char=""/>
            </a:pPr>
            <a:r>
              <a:rPr b="1" lang="ru-RU" sz="2000" strike="noStrike" u="none">
                <a:solidFill>
                  <a:srgbClr val="c00000"/>
                </a:solidFill>
                <a:uFillTx/>
                <a:latin typeface="Calibri"/>
              </a:rPr>
              <a:t>Соблюдение условий</a:t>
            </a:r>
            <a:r>
              <a:rPr b="1" lang="ru-RU" sz="2000" strike="noStrike" u="none">
                <a:solidFill>
                  <a:schemeClr val="dk2"/>
                </a:solidFill>
                <a:uFillTx/>
                <a:latin typeface="Calibri"/>
              </a:rPr>
              <a:t> для выделения в СКЕ: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711360" indent="-261360" algn="just" defTabSz="912600">
              <a:lnSpc>
                <a:spcPct val="100000"/>
              </a:lnSpc>
              <a:buClr>
                <a:srgbClr val="1f497d"/>
              </a:buClr>
              <a:buFont typeface="Arial"/>
              <a:buChar char="•"/>
            </a:pPr>
            <a:r>
              <a:rPr b="1" lang="ru-RU" sz="2000" strike="noStrike" u="none">
                <a:solidFill>
                  <a:schemeClr val="dk2"/>
                </a:solidFill>
                <a:uFillTx/>
                <a:latin typeface="Calibri"/>
              </a:rPr>
              <a:t>осуществление подразделениями видов экономической деятельности, которые не являются основным видом экономической деятельности страхователя и содержатся в ЕГРЮЛ; 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711360" indent="-261360" algn="just" defTabSz="912600">
              <a:lnSpc>
                <a:spcPct val="100000"/>
              </a:lnSpc>
              <a:buClr>
                <a:srgbClr val="1f497d"/>
              </a:buClr>
              <a:buFont typeface="Arial"/>
              <a:buChar char="•"/>
            </a:pPr>
            <a:r>
              <a:rPr b="1" lang="ru-RU" sz="2000" strike="noStrike" u="none">
                <a:solidFill>
                  <a:schemeClr val="dk2"/>
                </a:solidFill>
                <a:uFillTx/>
                <a:latin typeface="Calibri"/>
              </a:rPr>
              <a:t>ведение страхователем обособленного бухгалтерского учета по виду деятельности подразделения;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711360" indent="-261360" algn="just" defTabSz="912600">
              <a:lnSpc>
                <a:spcPct val="100000"/>
              </a:lnSpc>
              <a:buClr>
                <a:srgbClr val="1f497d"/>
              </a:buClr>
              <a:buFont typeface="Arial"/>
              <a:buChar char="•"/>
            </a:pPr>
            <a:r>
              <a:rPr b="1" lang="ru-RU" sz="2000" strike="noStrike" u="none">
                <a:solidFill>
                  <a:schemeClr val="dk2"/>
                </a:solidFill>
                <a:uFillTx/>
                <a:latin typeface="Calibri"/>
              </a:rPr>
              <a:t>отсутствие задолженности по уплате страховых взносов, пени и штрафов по ОСС от НС и ПЗ на день подачи заявления.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2600">
              <a:lnSpc>
                <a:spcPct val="100000"/>
              </a:lnSpc>
            </a:pPr>
            <a:r>
              <a:rPr b="1" lang="ru-RU" sz="2000" strike="noStrike" u="none">
                <a:solidFill>
                  <a:srgbClr val="990000"/>
                </a:solidFill>
                <a:uFillTx/>
                <a:latin typeface="Calibri"/>
              </a:rPr>
              <a:t>Страховой тариф устанавливается по каждой СКЕ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2600">
              <a:lnSpc>
                <a:spcPct val="100000"/>
              </a:lnSpc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2600">
              <a:lnSpc>
                <a:spcPct val="100000"/>
              </a:lnSpc>
            </a:pPr>
            <a:endParaRPr b="0" lang="ru-RU" sz="1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1" name="Прямоугольник 17"/>
          <p:cNvSpPr/>
          <p:nvPr/>
        </p:nvSpPr>
        <p:spPr>
          <a:xfrm>
            <a:off x="5354280" y="5181480"/>
            <a:ext cx="6933960" cy="456840"/>
          </a:xfrm>
          <a:prstGeom prst="rect">
            <a:avLst/>
          </a:prstGeom>
          <a:noFill/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2600">
              <a:lnSpc>
                <a:spcPct val="100000"/>
              </a:lnSpc>
            </a:pPr>
            <a:endParaRPr b="0" lang="ru-RU" sz="19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Прямоугольник 3"/>
          <p:cNvSpPr/>
          <p:nvPr/>
        </p:nvSpPr>
        <p:spPr>
          <a:xfrm>
            <a:off x="3984480" y="714240"/>
            <a:ext cx="6933960" cy="456840"/>
          </a:xfrm>
          <a:prstGeom prst="rect">
            <a:avLst/>
          </a:prstGeom>
          <a:noFill/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2600">
              <a:lnSpc>
                <a:spcPct val="100000"/>
              </a:lnSpc>
            </a:pPr>
            <a:endParaRPr b="0" lang="ru-RU" sz="19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grpSp>
        <p:nvGrpSpPr>
          <p:cNvPr id="343" name="Group 40"/>
          <p:cNvGrpSpPr/>
          <p:nvPr/>
        </p:nvGrpSpPr>
        <p:grpSpPr>
          <a:xfrm>
            <a:off x="431640" y="152280"/>
            <a:ext cx="914040" cy="1075320"/>
            <a:chOff x="431640" y="152280"/>
            <a:chExt cx="914040" cy="1075320"/>
          </a:xfrm>
        </p:grpSpPr>
        <p:pic>
          <p:nvPicPr>
            <p:cNvPr id="344" name="object 5" descr=""/>
            <p:cNvPicPr/>
            <p:nvPr/>
          </p:nvPicPr>
          <p:blipFill>
            <a:blip r:embed="rId1"/>
            <a:stretch/>
          </p:blipFill>
          <p:spPr>
            <a:xfrm>
              <a:off x="433800" y="1024920"/>
              <a:ext cx="16308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45" name="object 6" descr=""/>
            <p:cNvPicPr/>
            <p:nvPr/>
          </p:nvPicPr>
          <p:blipFill>
            <a:blip r:embed="rId2"/>
            <a:stretch/>
          </p:blipFill>
          <p:spPr>
            <a:xfrm>
              <a:off x="619560" y="1026000"/>
              <a:ext cx="340920" cy="89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46" name="object 7"/>
            <p:cNvSpPr/>
            <p:nvPr/>
          </p:nvSpPr>
          <p:spPr>
            <a:xfrm>
              <a:off x="988920" y="1026000"/>
              <a:ext cx="61920" cy="77040"/>
            </a:xfrm>
            <a:custGeom>
              <a:avLst/>
              <a:gdLst>
                <a:gd name="textAreaLeft" fmla="*/ 0 w 61920"/>
                <a:gd name="textAreaRight" fmla="*/ 62280 w 6192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x-none" sz="1900" strike="noStrike" u="none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347" name="object 8" descr=""/>
            <p:cNvPicPr/>
            <p:nvPr/>
          </p:nvPicPr>
          <p:blipFill>
            <a:blip r:embed="rId3"/>
            <a:stretch/>
          </p:blipFill>
          <p:spPr>
            <a:xfrm>
              <a:off x="1071720" y="1026000"/>
              <a:ext cx="6588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48" name="object 9" descr=""/>
            <p:cNvPicPr/>
            <p:nvPr/>
          </p:nvPicPr>
          <p:blipFill>
            <a:blip r:embed="rId4"/>
            <a:stretch/>
          </p:blipFill>
          <p:spPr>
            <a:xfrm>
              <a:off x="1166040" y="1026000"/>
              <a:ext cx="8496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49" name="object 10"/>
            <p:cNvSpPr/>
            <p:nvPr/>
          </p:nvSpPr>
          <p:spPr>
            <a:xfrm>
              <a:off x="1279440" y="1026000"/>
              <a:ext cx="66240" cy="77040"/>
            </a:xfrm>
            <a:custGeom>
              <a:avLst/>
              <a:gdLst>
                <a:gd name="textAreaLeft" fmla="*/ 0 w 66240"/>
                <a:gd name="textAreaRight" fmla="*/ 66600 w 66240"/>
                <a:gd name="textAreaTop" fmla="*/ 0 h 77040"/>
                <a:gd name="textAreaBottom" fmla="*/ 77400 h 77040"/>
              </a:gdLst>
              <a:ahLst/>
              <a:rect l="textAreaLeft" t="textAreaTop" r="textAreaRight" b="textAreaBottom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x-none" sz="1900" strike="noStrike" u="none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350" name="object 11" descr=""/>
            <p:cNvPicPr/>
            <p:nvPr/>
          </p:nvPicPr>
          <p:blipFill>
            <a:blip r:embed="rId5"/>
            <a:stretch/>
          </p:blipFill>
          <p:spPr>
            <a:xfrm>
              <a:off x="431640" y="1136880"/>
              <a:ext cx="188280" cy="82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51" name="object 12" descr=""/>
            <p:cNvPicPr/>
            <p:nvPr/>
          </p:nvPicPr>
          <p:blipFill>
            <a:blip r:embed="rId6"/>
            <a:stretch/>
          </p:blipFill>
          <p:spPr>
            <a:xfrm>
              <a:off x="642600" y="1139760"/>
              <a:ext cx="163800" cy="87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52" name="object 13" descr=""/>
            <p:cNvPicPr/>
            <p:nvPr/>
          </p:nvPicPr>
          <p:blipFill>
            <a:blip r:embed="rId7"/>
            <a:stretch/>
          </p:blipFill>
          <p:spPr>
            <a:xfrm>
              <a:off x="854640" y="1138680"/>
              <a:ext cx="318960" cy="78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53" name="object 14" descr=""/>
            <p:cNvPicPr/>
            <p:nvPr/>
          </p:nvPicPr>
          <p:blipFill>
            <a:blip r:embed="rId8"/>
            <a:stretch/>
          </p:blipFill>
          <p:spPr>
            <a:xfrm>
              <a:off x="1193400" y="113976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54" name="object 15" descr=""/>
            <p:cNvPicPr/>
            <p:nvPr/>
          </p:nvPicPr>
          <p:blipFill>
            <a:blip r:embed="rId9"/>
            <a:stretch/>
          </p:blipFill>
          <p:spPr>
            <a:xfrm>
              <a:off x="1279440" y="1139760"/>
              <a:ext cx="66240" cy="76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55" name="object 16"/>
            <p:cNvSpPr/>
            <p:nvPr/>
          </p:nvSpPr>
          <p:spPr>
            <a:xfrm>
              <a:off x="1286280" y="1004400"/>
              <a:ext cx="54360" cy="7920"/>
            </a:xfrm>
            <a:custGeom>
              <a:avLst/>
              <a:gdLst>
                <a:gd name="textAreaLeft" fmla="*/ 0 w 54360"/>
                <a:gd name="textAreaRight" fmla="*/ 54720 w 54360"/>
                <a:gd name="textAreaTop" fmla="*/ 0 h 7920"/>
                <a:gd name="textAreaBottom" fmla="*/ 8280 h 7920"/>
              </a:gdLst>
              <a:ahLst/>
              <a:rect l="textAreaLeft" t="textAreaTop" r="textAreaRight" b="textAreaBottom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x-none" sz="1900" strike="noStrike" u="none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356" name="object 17" descr=""/>
            <p:cNvPicPr/>
            <p:nvPr/>
          </p:nvPicPr>
          <p:blipFill>
            <a:blip r:embed="rId10"/>
            <a:stretch/>
          </p:blipFill>
          <p:spPr>
            <a:xfrm>
              <a:off x="441000" y="152280"/>
              <a:ext cx="895320" cy="7689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57" name="Прямоугольник 18"/>
          <p:cNvSpPr/>
          <p:nvPr/>
        </p:nvSpPr>
        <p:spPr>
          <a:xfrm>
            <a:off x="9199440" y="2214720"/>
            <a:ext cx="643356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1" lang="ru-RU" sz="2000" strike="noStrike" u="none">
                <a:solidFill>
                  <a:srgbClr val="c00000"/>
                </a:solidFill>
                <a:uFillTx/>
                <a:latin typeface="Calibri"/>
              </a:rPr>
              <a:t>1 класс </a:t>
            </a:r>
            <a:r>
              <a:rPr b="1" lang="ru-RU" sz="20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профессионального риска Страховой тариф </a:t>
            </a:r>
            <a:r>
              <a:rPr b="1" lang="ru-RU" sz="2000" strike="noStrike" u="none">
                <a:solidFill>
                  <a:srgbClr val="c00000"/>
                </a:solidFill>
                <a:uFillTx/>
                <a:latin typeface="Calibri"/>
              </a:rPr>
              <a:t>0,2%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8" name="Прямоугольник 22"/>
          <p:cNvSpPr/>
          <p:nvPr/>
        </p:nvSpPr>
        <p:spPr>
          <a:xfrm>
            <a:off x="3984480" y="714240"/>
            <a:ext cx="69292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1" lang="ru-RU" sz="2400" strike="noStrike" u="none">
                <a:solidFill>
                  <a:srgbClr val="990000"/>
                </a:solidFill>
                <a:uFillTx/>
                <a:latin typeface="Calibri"/>
              </a:rPr>
              <a:t>Страховые тарифы СКЕ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Прямоугольник 24"/>
          <p:cNvSpPr/>
          <p:nvPr/>
        </p:nvSpPr>
        <p:spPr>
          <a:xfrm>
            <a:off x="1127160" y="2143080"/>
            <a:ext cx="7714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 defTabSz="912600">
              <a:lnSpc>
                <a:spcPct val="100000"/>
              </a:lnSpc>
              <a:buClr>
                <a:srgbClr val="c00000"/>
              </a:buClr>
              <a:buSzPct val="200000"/>
              <a:buFont typeface="Wingdings" charset="2"/>
              <a:buChar char=""/>
            </a:pPr>
            <a:r>
              <a:rPr b="1" lang="ru-RU" sz="2000" strike="noStrike" u="none">
                <a:solidFill>
                  <a:schemeClr val="dk2"/>
                </a:solidFill>
                <a:uFillTx/>
                <a:latin typeface="Calibri"/>
              </a:rPr>
              <a:t>69.20.2</a:t>
            </a: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 </a:t>
            </a:r>
            <a:r>
              <a:rPr b="1" lang="ru-RU" sz="2000" strike="noStrike" u="none">
                <a:solidFill>
                  <a:schemeClr val="dk2"/>
                </a:solidFill>
                <a:uFillTx/>
                <a:latin typeface="Calibri"/>
              </a:rPr>
              <a:t>Деятельность по оказанию услуг в области бухгалтерского учета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0" name="Прямоугольник 27"/>
          <p:cNvSpPr/>
          <p:nvPr/>
        </p:nvSpPr>
        <p:spPr>
          <a:xfrm>
            <a:off x="1055520" y="3357720"/>
            <a:ext cx="7714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 defTabSz="912600">
              <a:lnSpc>
                <a:spcPct val="100000"/>
              </a:lnSpc>
              <a:buClr>
                <a:srgbClr val="c00000"/>
              </a:buClr>
              <a:buSzPct val="200000"/>
              <a:buFont typeface="Wingdings" charset="2"/>
              <a:buChar char=""/>
            </a:pPr>
            <a:r>
              <a:rPr b="1" lang="ru-RU" sz="2000" strike="noStrike" u="none">
                <a:solidFill>
                  <a:schemeClr val="dk2"/>
                </a:solidFill>
                <a:uFillTx/>
                <a:latin typeface="Calibri"/>
              </a:rPr>
              <a:t>56.29.2</a:t>
            </a: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 </a:t>
            </a:r>
            <a:r>
              <a:rPr b="1" lang="ru-RU" sz="2000" strike="noStrike" u="none">
                <a:solidFill>
                  <a:schemeClr val="dk2"/>
                </a:solidFill>
                <a:uFillTx/>
                <a:latin typeface="Calibri"/>
              </a:rPr>
              <a:t>Деятельность столовых и буфетов при предприятиях и учреждениях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1" name="Прямоугольник 29"/>
          <p:cNvSpPr/>
          <p:nvPr/>
        </p:nvSpPr>
        <p:spPr>
          <a:xfrm>
            <a:off x="9271080" y="3357720"/>
            <a:ext cx="643356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1" lang="ru-RU" sz="2000" strike="noStrike" u="none">
                <a:solidFill>
                  <a:srgbClr val="c00000"/>
                </a:solidFill>
                <a:uFillTx/>
                <a:latin typeface="Calibri"/>
              </a:rPr>
              <a:t>1 класс </a:t>
            </a:r>
            <a:r>
              <a:rPr b="1" lang="ru-RU" sz="20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профессионального риска Страховой тариф </a:t>
            </a:r>
            <a:r>
              <a:rPr b="1" lang="ru-RU" sz="2000" strike="noStrike" u="none">
                <a:solidFill>
                  <a:srgbClr val="c00000"/>
                </a:solidFill>
                <a:uFillTx/>
                <a:latin typeface="Calibri"/>
              </a:rPr>
              <a:t>0,2%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2" name="Прямоугольник 31"/>
          <p:cNvSpPr/>
          <p:nvPr/>
        </p:nvSpPr>
        <p:spPr>
          <a:xfrm>
            <a:off x="1198440" y="4572000"/>
            <a:ext cx="77148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 defTabSz="912600">
              <a:lnSpc>
                <a:spcPct val="100000"/>
              </a:lnSpc>
              <a:buClr>
                <a:srgbClr val="c00000"/>
              </a:buClr>
              <a:buSzPct val="200000"/>
              <a:buFont typeface="Wingdings" charset="2"/>
              <a:buChar char=""/>
            </a:pPr>
            <a:r>
              <a:rPr b="1" lang="ru-RU" sz="2000" strike="noStrike" u="none">
                <a:solidFill>
                  <a:schemeClr val="dk2"/>
                </a:solidFill>
                <a:uFillTx/>
                <a:latin typeface="Calibri"/>
              </a:rPr>
              <a:t>68.20</a:t>
            </a: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 </a:t>
            </a:r>
            <a:r>
              <a:rPr b="1" lang="ru-RU" sz="2000" strike="noStrike" u="none">
                <a:solidFill>
                  <a:schemeClr val="dk2"/>
                </a:solidFill>
                <a:uFillTx/>
                <a:latin typeface="Calibri"/>
              </a:rPr>
              <a:t>Аренда и управление собственным или арендованным недвижимым имуществом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3" name="Прямоугольник 33"/>
          <p:cNvSpPr/>
          <p:nvPr/>
        </p:nvSpPr>
        <p:spPr>
          <a:xfrm>
            <a:off x="9271080" y="4500720"/>
            <a:ext cx="643356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2600">
              <a:lnSpc>
                <a:spcPct val="100000"/>
              </a:lnSpc>
            </a:pPr>
            <a:r>
              <a:rPr b="1" lang="ru-RU" sz="2000" strike="noStrike" u="none">
                <a:solidFill>
                  <a:srgbClr val="c00000"/>
                </a:solidFill>
                <a:uFillTx/>
                <a:latin typeface="Calibri"/>
              </a:rPr>
              <a:t>5 класс </a:t>
            </a:r>
            <a:r>
              <a:rPr b="1" lang="ru-RU" sz="2000" strike="noStrike" u="none">
                <a:solidFill>
                  <a:schemeClr val="accent1">
                    <a:lumMod val="75000"/>
                  </a:schemeClr>
                </a:solidFill>
                <a:uFillTx/>
                <a:latin typeface="Calibri"/>
              </a:rPr>
              <a:t>профессионального риска Страховой тариф </a:t>
            </a:r>
            <a:r>
              <a:rPr b="1" lang="ru-RU" sz="2000" strike="noStrike" u="none">
                <a:solidFill>
                  <a:srgbClr val="c00000"/>
                </a:solidFill>
                <a:uFillTx/>
                <a:latin typeface="Calibri"/>
              </a:rPr>
              <a:t>0,6%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4" name="Прямоугольник 25"/>
          <p:cNvSpPr/>
          <p:nvPr/>
        </p:nvSpPr>
        <p:spPr>
          <a:xfrm>
            <a:off x="3056040" y="6143760"/>
            <a:ext cx="10143720" cy="136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1217520">
              <a:lnSpc>
                <a:spcPct val="100000"/>
              </a:lnSpc>
            </a:pPr>
            <a:r>
              <a:rPr b="1" lang="ru-RU" sz="2100" strike="noStrike" u="none">
                <a:solidFill>
                  <a:srgbClr val="002060"/>
                </a:solidFill>
                <a:uFillTx/>
                <a:latin typeface="Arial"/>
              </a:rPr>
              <a:t>Приказ Министерства труда и социальной защиты РФ </a:t>
            </a:r>
            <a:endParaRPr b="0" lang="ru-RU" sz="21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1217520">
              <a:lnSpc>
                <a:spcPct val="100000"/>
              </a:lnSpc>
            </a:pPr>
            <a:r>
              <a:rPr b="1" lang="ru-RU" sz="2100" strike="noStrike" u="none">
                <a:solidFill>
                  <a:srgbClr val="002060"/>
                </a:solidFill>
                <a:uFillTx/>
                <a:latin typeface="Arial"/>
              </a:rPr>
              <a:t>от 30 декабря 2016 г. N 851н</a:t>
            </a:r>
            <a:br>
              <a:rPr sz="2100"/>
            </a:br>
            <a:r>
              <a:rPr b="1" lang="ru-RU" sz="2100" strike="noStrike" u="none">
                <a:solidFill>
                  <a:srgbClr val="002060"/>
                </a:solidFill>
                <a:uFillTx/>
                <a:latin typeface="Arial"/>
              </a:rPr>
              <a:t>"Об утверждении Классификации видов экономической деятельности по классам профессионального риска"</a:t>
            </a:r>
            <a:endParaRPr b="0" lang="ru-RU" sz="2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5" name="Скругленный прямоугольник 26"/>
          <p:cNvSpPr/>
          <p:nvPr/>
        </p:nvSpPr>
        <p:spPr>
          <a:xfrm>
            <a:off x="2913120" y="5857920"/>
            <a:ext cx="10441080" cy="192852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defTabSz="44928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1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1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1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1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1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1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1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1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1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1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12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5794</TotalTime>
  <Application>LibreOffice/24.8.5.2$Linux_X86_64 LibreOffice_project/480$Build-2</Application>
  <AppVersion>15.0000</AppVersion>
  <Words>875</Words>
  <Paragraphs>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2023-05-03T09:25:15Z</dcterms:created>
  <dc:creator>Талипова Надежда Валерьевна</dc:creator>
  <dc:description/>
  <dc:language>ru-RU</dc:language>
  <cp:lastModifiedBy/>
  <cp:lastPrinted>2026-02-17T14:32:09Z</cp:lastPrinted>
  <dcterms:modified xsi:type="dcterms:W3CDTF">2026-09-09T14:48:15Z</dcterms:modified>
  <cp:revision>256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2023-05-03T00:00:00Z</vt:filetime>
  </property>
  <property fmtid="{D5CDD505-2E9C-101B-9397-08002B2CF9AE}" pid="3" name="Creator">
    <vt:lpwstr>Adobe InDesign 16.1 (Macintosh)</vt:lpwstr>
  </property>
  <property fmtid="{D5CDD505-2E9C-101B-9397-08002B2CF9AE}" pid="4" name="LastSaved">
    <vt:filetime>2023-05-03T00:00:00Z</vt:filetime>
  </property>
  <property fmtid="{D5CDD505-2E9C-101B-9397-08002B2CF9AE}" pid="5" name="Notes">
    <vt:i4>1</vt:i4>
  </property>
  <property fmtid="{D5CDD505-2E9C-101B-9397-08002B2CF9AE}" pid="6" name="PresentationFormat">
    <vt:lpwstr>Произвольный</vt:lpwstr>
  </property>
  <property fmtid="{D5CDD505-2E9C-101B-9397-08002B2CF9AE}" pid="7" name="Slides">
    <vt:i4>12</vt:i4>
  </property>
</Properties>
</file>