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8" r:id="rId2"/>
  </p:sldMasterIdLst>
  <p:notesMasterIdLst>
    <p:notesMasterId r:id="rId10"/>
  </p:notesMasterIdLst>
  <p:sldIdLst>
    <p:sldId id="282" r:id="rId3"/>
    <p:sldId id="360" r:id="rId4"/>
    <p:sldId id="361" r:id="rId5"/>
    <p:sldId id="437" r:id="rId6"/>
    <p:sldId id="438" r:id="rId7"/>
    <p:sldId id="439" r:id="rId8"/>
    <p:sldId id="358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Зайкова Наталья" initials="ЗН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F9D2"/>
    <a:srgbClr val="CCFF33"/>
    <a:srgbClr val="FEC6C7"/>
    <a:srgbClr val="90B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2" autoAdjust="0"/>
    <p:restoredTop sz="94628" autoAdjust="0"/>
  </p:normalViewPr>
  <p:slideViewPr>
    <p:cSldViewPr>
      <p:cViewPr varScale="1">
        <p:scale>
          <a:sx n="83" d="100"/>
          <a:sy n="83" d="100"/>
        </p:scale>
        <p:origin x="97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97819-E3A2-44B2-94D3-290C74FDDB3A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DC822-3EA7-4DB4-A94C-4B712AF189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965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16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26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879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33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43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32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35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792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000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622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82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001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11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777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89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3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762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2873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132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03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73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2000">
              <a:schemeClr val="bg1">
                <a:lumMod val="10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D2E17-299F-48AD-AF4D-D44DE29776FD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45E8C-52FE-473B-8CE7-7665F3DB1C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10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42000">
              <a:schemeClr val="bg1">
                <a:lumMod val="100000"/>
              </a:schemeClr>
            </a:gs>
            <a:gs pos="100000">
              <a:schemeClr val="tx2">
                <a:lumMod val="40000"/>
                <a:lumOff val="6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3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62056" y="6224673"/>
            <a:ext cx="246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Казань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2026 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09773" y="4121213"/>
            <a:ext cx="6978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Никулина Галина Николаевна– консультант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организации персонифицированного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и администрирования страховых взносов  Отделения СФР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Татарстан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4" name="Группа 63"/>
          <p:cNvGrpSpPr/>
          <p:nvPr/>
        </p:nvGrpSpPr>
        <p:grpSpPr>
          <a:xfrm>
            <a:off x="2044494" y="1355926"/>
            <a:ext cx="3547451" cy="2583976"/>
            <a:chOff x="462033" y="467234"/>
            <a:chExt cx="694758" cy="514291"/>
          </a:xfrm>
        </p:grpSpPr>
        <p:sp>
          <p:nvSpPr>
            <p:cNvPr id="65" name="object 31"/>
            <p:cNvSpPr/>
            <p:nvPr/>
          </p:nvSpPr>
          <p:spPr>
            <a:xfrm>
              <a:off x="462033" y="502486"/>
              <a:ext cx="478377" cy="430593"/>
            </a:xfrm>
            <a:custGeom>
              <a:avLst/>
              <a:gdLst/>
              <a:ahLst/>
              <a:cxnLst/>
              <a:rect l="l" t="t" r="r" b="b"/>
              <a:pathLst>
                <a:path w="559435" h="503555">
                  <a:moveTo>
                    <a:pt x="221945" y="93395"/>
                  </a:moveTo>
                  <a:lnTo>
                    <a:pt x="0" y="0"/>
                  </a:lnTo>
                  <a:lnTo>
                    <a:pt x="0" y="377190"/>
                  </a:lnTo>
                  <a:lnTo>
                    <a:pt x="281368" y="503326"/>
                  </a:lnTo>
                  <a:lnTo>
                    <a:pt x="281368" y="120078"/>
                  </a:lnTo>
                  <a:lnTo>
                    <a:pt x="559104" y="0"/>
                  </a:lnTo>
                  <a:lnTo>
                    <a:pt x="559104" y="54203"/>
                  </a:lnTo>
                </a:path>
              </a:pathLst>
            </a:custGeom>
            <a:ln w="28956">
              <a:solidFill>
                <a:srgbClr val="1B75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32"/>
            <p:cNvSpPr/>
            <p:nvPr/>
          </p:nvSpPr>
          <p:spPr>
            <a:xfrm>
              <a:off x="505588" y="467234"/>
              <a:ext cx="399642" cy="85251"/>
            </a:xfrm>
            <a:custGeom>
              <a:avLst/>
              <a:gdLst/>
              <a:ahLst/>
              <a:cxnLst/>
              <a:rect l="l" t="t" r="r" b="b"/>
              <a:pathLst>
                <a:path w="467359" h="99695">
                  <a:moveTo>
                    <a:pt x="0" y="2425"/>
                  </a:moveTo>
                  <a:lnTo>
                    <a:pt x="228015" y="99453"/>
                  </a:lnTo>
                  <a:lnTo>
                    <a:pt x="466940" y="0"/>
                  </a:lnTo>
                </a:path>
              </a:pathLst>
            </a:custGeom>
            <a:ln w="28956">
              <a:solidFill>
                <a:srgbClr val="1B75BC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33"/>
            <p:cNvSpPr/>
            <p:nvPr/>
          </p:nvSpPr>
          <p:spPr>
            <a:xfrm>
              <a:off x="745596" y="921253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8" name="object 34"/>
            <p:cNvSpPr/>
            <p:nvPr/>
          </p:nvSpPr>
          <p:spPr>
            <a:xfrm>
              <a:off x="745596" y="87392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9" name="object 35"/>
            <p:cNvSpPr/>
            <p:nvPr/>
          </p:nvSpPr>
          <p:spPr>
            <a:xfrm>
              <a:off x="745596" y="82659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0" name="object 36"/>
            <p:cNvSpPr/>
            <p:nvPr/>
          </p:nvSpPr>
          <p:spPr>
            <a:xfrm>
              <a:off x="745596" y="77926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1" name="object 37"/>
            <p:cNvSpPr/>
            <p:nvPr/>
          </p:nvSpPr>
          <p:spPr>
            <a:xfrm>
              <a:off x="745596" y="73193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38"/>
            <p:cNvSpPr/>
            <p:nvPr/>
          </p:nvSpPr>
          <p:spPr>
            <a:xfrm>
              <a:off x="745596" y="68460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39"/>
            <p:cNvSpPr/>
            <p:nvPr/>
          </p:nvSpPr>
          <p:spPr>
            <a:xfrm>
              <a:off x="745596" y="63727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4" name="object 40"/>
            <p:cNvSpPr/>
            <p:nvPr/>
          </p:nvSpPr>
          <p:spPr>
            <a:xfrm>
              <a:off x="782157" y="90431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5" name="object 41"/>
            <p:cNvSpPr/>
            <p:nvPr/>
          </p:nvSpPr>
          <p:spPr>
            <a:xfrm>
              <a:off x="782157" y="85698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6" name="object 42"/>
            <p:cNvSpPr/>
            <p:nvPr/>
          </p:nvSpPr>
          <p:spPr>
            <a:xfrm>
              <a:off x="782157" y="80965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7" name="object 43"/>
            <p:cNvSpPr/>
            <p:nvPr/>
          </p:nvSpPr>
          <p:spPr>
            <a:xfrm>
              <a:off x="782157" y="76232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8" name="object 44"/>
            <p:cNvSpPr/>
            <p:nvPr/>
          </p:nvSpPr>
          <p:spPr>
            <a:xfrm>
              <a:off x="782157" y="714991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9" name="object 45"/>
            <p:cNvSpPr/>
            <p:nvPr/>
          </p:nvSpPr>
          <p:spPr>
            <a:xfrm>
              <a:off x="782157" y="66766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0" name="object 46"/>
            <p:cNvSpPr/>
            <p:nvPr/>
          </p:nvSpPr>
          <p:spPr>
            <a:xfrm>
              <a:off x="782157" y="62033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1" name="object 47"/>
            <p:cNvSpPr/>
            <p:nvPr/>
          </p:nvSpPr>
          <p:spPr>
            <a:xfrm>
              <a:off x="1089091" y="76205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2" name="object 48"/>
            <p:cNvSpPr/>
            <p:nvPr/>
          </p:nvSpPr>
          <p:spPr>
            <a:xfrm>
              <a:off x="818702" y="84004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3" name="object 49"/>
            <p:cNvSpPr/>
            <p:nvPr/>
          </p:nvSpPr>
          <p:spPr>
            <a:xfrm>
              <a:off x="818702" y="79271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4" name="object 50"/>
            <p:cNvSpPr/>
            <p:nvPr/>
          </p:nvSpPr>
          <p:spPr>
            <a:xfrm>
              <a:off x="818702" y="74537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5" name="object 51"/>
            <p:cNvSpPr/>
            <p:nvPr/>
          </p:nvSpPr>
          <p:spPr>
            <a:xfrm>
              <a:off x="818702" y="698051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6" name="object 53"/>
            <p:cNvSpPr/>
            <p:nvPr/>
          </p:nvSpPr>
          <p:spPr>
            <a:xfrm>
              <a:off x="818702" y="60338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7" name="object 54"/>
            <p:cNvSpPr/>
            <p:nvPr/>
          </p:nvSpPr>
          <p:spPr>
            <a:xfrm>
              <a:off x="855254" y="87042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8" name="object 55"/>
            <p:cNvSpPr/>
            <p:nvPr/>
          </p:nvSpPr>
          <p:spPr>
            <a:xfrm>
              <a:off x="855254" y="82310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89" name="object 56"/>
            <p:cNvSpPr/>
            <p:nvPr/>
          </p:nvSpPr>
          <p:spPr>
            <a:xfrm>
              <a:off x="855254" y="77576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0" name="object 57"/>
            <p:cNvSpPr/>
            <p:nvPr/>
          </p:nvSpPr>
          <p:spPr>
            <a:xfrm>
              <a:off x="1055557" y="63560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1" name="object 58"/>
            <p:cNvSpPr/>
            <p:nvPr/>
          </p:nvSpPr>
          <p:spPr>
            <a:xfrm>
              <a:off x="855254" y="68110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2" name="object 59"/>
            <p:cNvSpPr/>
            <p:nvPr/>
          </p:nvSpPr>
          <p:spPr>
            <a:xfrm>
              <a:off x="855254" y="63378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3" name="object 60"/>
            <p:cNvSpPr/>
            <p:nvPr/>
          </p:nvSpPr>
          <p:spPr>
            <a:xfrm>
              <a:off x="855254" y="58644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4" name="object 61"/>
            <p:cNvSpPr/>
            <p:nvPr/>
          </p:nvSpPr>
          <p:spPr>
            <a:xfrm>
              <a:off x="1015915" y="795963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5" name="object 62"/>
            <p:cNvSpPr/>
            <p:nvPr/>
          </p:nvSpPr>
          <p:spPr>
            <a:xfrm>
              <a:off x="891816" y="80616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6" name="object 63"/>
            <p:cNvSpPr/>
            <p:nvPr/>
          </p:nvSpPr>
          <p:spPr>
            <a:xfrm>
              <a:off x="891816" y="75882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7" name="object 64"/>
            <p:cNvSpPr/>
            <p:nvPr/>
          </p:nvSpPr>
          <p:spPr>
            <a:xfrm>
              <a:off x="891816" y="711495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8" name="object 65"/>
            <p:cNvSpPr/>
            <p:nvPr/>
          </p:nvSpPr>
          <p:spPr>
            <a:xfrm>
              <a:off x="1122039" y="55745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9" name="object 66"/>
            <p:cNvSpPr/>
            <p:nvPr/>
          </p:nvSpPr>
          <p:spPr>
            <a:xfrm>
              <a:off x="891816" y="61684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0" name="object 67"/>
            <p:cNvSpPr/>
            <p:nvPr/>
          </p:nvSpPr>
          <p:spPr>
            <a:xfrm>
              <a:off x="891816" y="56950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1" name="object 68"/>
            <p:cNvSpPr/>
            <p:nvPr/>
          </p:nvSpPr>
          <p:spPr>
            <a:xfrm>
              <a:off x="928361" y="83654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2" name="object 69"/>
            <p:cNvSpPr/>
            <p:nvPr/>
          </p:nvSpPr>
          <p:spPr>
            <a:xfrm>
              <a:off x="928361" y="78922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3" name="object 70"/>
            <p:cNvSpPr/>
            <p:nvPr/>
          </p:nvSpPr>
          <p:spPr>
            <a:xfrm>
              <a:off x="1006667" y="70559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71"/>
            <p:cNvSpPr/>
            <p:nvPr/>
          </p:nvSpPr>
          <p:spPr>
            <a:xfrm>
              <a:off x="928361" y="69455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5" name="object 72"/>
            <p:cNvSpPr/>
            <p:nvPr/>
          </p:nvSpPr>
          <p:spPr>
            <a:xfrm>
              <a:off x="1005198" y="611617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6" name="object 73"/>
            <p:cNvSpPr/>
            <p:nvPr/>
          </p:nvSpPr>
          <p:spPr>
            <a:xfrm>
              <a:off x="1064417" y="536836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7" name="object 74"/>
            <p:cNvSpPr/>
            <p:nvPr/>
          </p:nvSpPr>
          <p:spPr>
            <a:xfrm>
              <a:off x="1033396" y="50388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8" name="object 75"/>
            <p:cNvSpPr/>
            <p:nvPr/>
          </p:nvSpPr>
          <p:spPr>
            <a:xfrm>
              <a:off x="964914" y="81960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9" name="object 76"/>
            <p:cNvSpPr/>
            <p:nvPr/>
          </p:nvSpPr>
          <p:spPr>
            <a:xfrm>
              <a:off x="1044697" y="73528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0" name="object 77"/>
            <p:cNvSpPr/>
            <p:nvPr/>
          </p:nvSpPr>
          <p:spPr>
            <a:xfrm>
              <a:off x="964914" y="724940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1" name="object 78"/>
            <p:cNvSpPr/>
            <p:nvPr/>
          </p:nvSpPr>
          <p:spPr>
            <a:xfrm>
              <a:off x="964914" y="677612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2" name="object 79"/>
            <p:cNvSpPr/>
            <p:nvPr/>
          </p:nvSpPr>
          <p:spPr>
            <a:xfrm>
              <a:off x="964914" y="630284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3" name="object 80"/>
            <p:cNvSpPr/>
            <p:nvPr/>
          </p:nvSpPr>
          <p:spPr>
            <a:xfrm>
              <a:off x="1003336" y="565148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76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76" y="51612"/>
                  </a:lnTo>
                  <a:lnTo>
                    <a:pt x="40576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4" name="object 81"/>
            <p:cNvSpPr/>
            <p:nvPr/>
          </p:nvSpPr>
          <p:spPr>
            <a:xfrm>
              <a:off x="964914" y="535619"/>
              <a:ext cx="34752" cy="60272"/>
            </a:xfrm>
            <a:custGeom>
              <a:avLst/>
              <a:gdLst/>
              <a:ahLst/>
              <a:cxnLst/>
              <a:rect l="l" t="t" r="r" b="b"/>
              <a:pathLst>
                <a:path w="40640" h="70484">
                  <a:moveTo>
                    <a:pt x="40589" y="0"/>
                  </a:moveTo>
                  <a:lnTo>
                    <a:pt x="0" y="18808"/>
                  </a:lnTo>
                  <a:lnTo>
                    <a:pt x="0" y="70421"/>
                  </a:lnTo>
                  <a:lnTo>
                    <a:pt x="40589" y="51612"/>
                  </a:lnTo>
                  <a:lnTo>
                    <a:pt x="40589" y="0"/>
                  </a:lnTo>
                  <a:close/>
                </a:path>
              </a:pathLst>
            </a:custGeom>
            <a:solidFill>
              <a:srgbClr val="EE2A7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6" name="Прямоугольник 115"/>
          <p:cNvSpPr/>
          <p:nvPr/>
        </p:nvSpPr>
        <p:spPr>
          <a:xfrm>
            <a:off x="5740066" y="1094423"/>
            <a:ext cx="57565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rgbClr val="002060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Множественная регистрация в системе СФР</a:t>
            </a:r>
            <a:endParaRPr lang="ru-RU" altLang="ru-RU" sz="3200" b="1" u="sng" dirty="0">
              <a:solidFill>
                <a:srgbClr val="002060"/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Прямоугольник 5">
            <a:extLst>
              <a:ext uri="{FF2B5EF4-FFF2-40B4-BE49-F238E27FC236}">
                <a16:creationId xmlns:a16="http://schemas.microsoft.com/office/drawing/2014/main" id="{C3E18CA0-EB4A-4664-92DB-2888AC2121D7}"/>
              </a:ext>
            </a:extLst>
          </p:cNvPr>
          <p:cNvSpPr/>
          <p:nvPr/>
        </p:nvSpPr>
        <p:spPr bwMode="auto">
          <a:xfrm>
            <a:off x="0" y="-6031"/>
            <a:ext cx="1407692" cy="6858000"/>
          </a:xfrm>
          <a:custGeom>
            <a:avLst/>
            <a:gdLst>
              <a:gd name="connsiteX0" fmla="*/ 0 w 2468880"/>
              <a:gd name="connsiteY0" fmla="*/ 0 h 6858000"/>
              <a:gd name="connsiteX1" fmla="*/ 2468880 w 2468880"/>
              <a:gd name="connsiteY1" fmla="*/ 0 h 6858000"/>
              <a:gd name="connsiteX2" fmla="*/ 2468880 w 2468880"/>
              <a:gd name="connsiteY2" fmla="*/ 6858000 h 6858000"/>
              <a:gd name="connsiteX3" fmla="*/ 0 w 2468880"/>
              <a:gd name="connsiteY3" fmla="*/ 6858000 h 6858000"/>
              <a:gd name="connsiteX4" fmla="*/ 0 w 2468880"/>
              <a:gd name="connsiteY4" fmla="*/ 0 h 6858000"/>
              <a:gd name="connsiteX0" fmla="*/ 0 w 2468880"/>
              <a:gd name="connsiteY0" fmla="*/ 0 h 6858000"/>
              <a:gd name="connsiteX1" fmla="*/ 2048256 w 2468880"/>
              <a:gd name="connsiteY1" fmla="*/ 237744 h 6858000"/>
              <a:gd name="connsiteX2" fmla="*/ 2468880 w 2468880"/>
              <a:gd name="connsiteY2" fmla="*/ 6858000 h 6858000"/>
              <a:gd name="connsiteX3" fmla="*/ 0 w 2468880"/>
              <a:gd name="connsiteY3" fmla="*/ 6858000 h 6858000"/>
              <a:gd name="connsiteX4" fmla="*/ 0 w 2468880"/>
              <a:gd name="connsiteY4" fmla="*/ 0 h 6858000"/>
              <a:gd name="connsiteX0" fmla="*/ 0 w 2468880"/>
              <a:gd name="connsiteY0" fmla="*/ 0 h 6858000"/>
              <a:gd name="connsiteX1" fmla="*/ 1792224 w 2468880"/>
              <a:gd name="connsiteY1" fmla="*/ 0 h 6858000"/>
              <a:gd name="connsiteX2" fmla="*/ 2468880 w 2468880"/>
              <a:gd name="connsiteY2" fmla="*/ 6858000 h 6858000"/>
              <a:gd name="connsiteX3" fmla="*/ 0 w 2468880"/>
              <a:gd name="connsiteY3" fmla="*/ 6858000 h 6858000"/>
              <a:gd name="connsiteX4" fmla="*/ 0 w 2468880"/>
              <a:gd name="connsiteY4" fmla="*/ 0 h 6858000"/>
              <a:gd name="connsiteX0" fmla="*/ 0 w 2468880"/>
              <a:gd name="connsiteY0" fmla="*/ 0 h 6858000"/>
              <a:gd name="connsiteX1" fmla="*/ 1792224 w 2468880"/>
              <a:gd name="connsiteY1" fmla="*/ 0 h 6858000"/>
              <a:gd name="connsiteX2" fmla="*/ 2468880 w 2468880"/>
              <a:gd name="connsiteY2" fmla="*/ 6858000 h 6858000"/>
              <a:gd name="connsiteX3" fmla="*/ 0 w 2468880"/>
              <a:gd name="connsiteY3" fmla="*/ 6858000 h 6858000"/>
              <a:gd name="connsiteX4" fmla="*/ 0 w 2468880"/>
              <a:gd name="connsiteY4" fmla="*/ 0 h 6858000"/>
              <a:gd name="connsiteX0" fmla="*/ 0 w 1867062"/>
              <a:gd name="connsiteY0" fmla="*/ 0 h 6858000"/>
              <a:gd name="connsiteX1" fmla="*/ 1792224 w 1867062"/>
              <a:gd name="connsiteY1" fmla="*/ 0 h 6858000"/>
              <a:gd name="connsiteX2" fmla="*/ 1609344 w 1867062"/>
              <a:gd name="connsiteY2" fmla="*/ 6400800 h 6858000"/>
              <a:gd name="connsiteX3" fmla="*/ 0 w 1867062"/>
              <a:gd name="connsiteY3" fmla="*/ 6858000 h 6858000"/>
              <a:gd name="connsiteX4" fmla="*/ 0 w 1867062"/>
              <a:gd name="connsiteY4" fmla="*/ 0 h 6858000"/>
              <a:gd name="connsiteX0" fmla="*/ 0 w 2331720"/>
              <a:gd name="connsiteY0" fmla="*/ 0 h 6858000"/>
              <a:gd name="connsiteX1" fmla="*/ 1792224 w 2331720"/>
              <a:gd name="connsiteY1" fmla="*/ 0 h 6858000"/>
              <a:gd name="connsiteX2" fmla="*/ 2331720 w 2331720"/>
              <a:gd name="connsiteY2" fmla="*/ 6848856 h 6858000"/>
              <a:gd name="connsiteX3" fmla="*/ 0 w 2331720"/>
              <a:gd name="connsiteY3" fmla="*/ 6858000 h 6858000"/>
              <a:gd name="connsiteX4" fmla="*/ 0 w 2331720"/>
              <a:gd name="connsiteY4" fmla="*/ 0 h 6858000"/>
              <a:gd name="connsiteX0" fmla="*/ 0 w 2331720"/>
              <a:gd name="connsiteY0" fmla="*/ 0 h 6858000"/>
              <a:gd name="connsiteX1" fmla="*/ 1792224 w 2331720"/>
              <a:gd name="connsiteY1" fmla="*/ 0 h 6858000"/>
              <a:gd name="connsiteX2" fmla="*/ 2331720 w 2331720"/>
              <a:gd name="connsiteY2" fmla="*/ 6848856 h 6858000"/>
              <a:gd name="connsiteX3" fmla="*/ 0 w 2331720"/>
              <a:gd name="connsiteY3" fmla="*/ 6858000 h 6858000"/>
              <a:gd name="connsiteX4" fmla="*/ 0 w 2331720"/>
              <a:gd name="connsiteY4" fmla="*/ 0 h 6858000"/>
              <a:gd name="connsiteX0" fmla="*/ 0 w 2331720"/>
              <a:gd name="connsiteY0" fmla="*/ 0 h 6858000"/>
              <a:gd name="connsiteX1" fmla="*/ 1792224 w 2331720"/>
              <a:gd name="connsiteY1" fmla="*/ 0 h 6858000"/>
              <a:gd name="connsiteX2" fmla="*/ 2331720 w 2331720"/>
              <a:gd name="connsiteY2" fmla="*/ 6848856 h 6858000"/>
              <a:gd name="connsiteX3" fmla="*/ 0 w 2331720"/>
              <a:gd name="connsiteY3" fmla="*/ 6858000 h 6858000"/>
              <a:gd name="connsiteX4" fmla="*/ 0 w 2331720"/>
              <a:gd name="connsiteY4" fmla="*/ 0 h 6858000"/>
              <a:gd name="connsiteX0" fmla="*/ 0 w 2331720"/>
              <a:gd name="connsiteY0" fmla="*/ 0 h 6858000"/>
              <a:gd name="connsiteX1" fmla="*/ 1792224 w 2331720"/>
              <a:gd name="connsiteY1" fmla="*/ 0 h 6858000"/>
              <a:gd name="connsiteX2" fmla="*/ 2331720 w 2331720"/>
              <a:gd name="connsiteY2" fmla="*/ 6848856 h 6858000"/>
              <a:gd name="connsiteX3" fmla="*/ 0 w 2331720"/>
              <a:gd name="connsiteY3" fmla="*/ 6858000 h 6858000"/>
              <a:gd name="connsiteX4" fmla="*/ 0 w 2331720"/>
              <a:gd name="connsiteY4" fmla="*/ 0 h 6858000"/>
              <a:gd name="connsiteX0" fmla="*/ 0 w 2331720"/>
              <a:gd name="connsiteY0" fmla="*/ 0 h 6858000"/>
              <a:gd name="connsiteX1" fmla="*/ 1792224 w 2331720"/>
              <a:gd name="connsiteY1" fmla="*/ 0 h 6858000"/>
              <a:gd name="connsiteX2" fmla="*/ 2331720 w 2331720"/>
              <a:gd name="connsiteY2" fmla="*/ 6848856 h 6858000"/>
              <a:gd name="connsiteX3" fmla="*/ 0 w 2331720"/>
              <a:gd name="connsiteY3" fmla="*/ 6858000 h 6858000"/>
              <a:gd name="connsiteX4" fmla="*/ 0 w 233172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1720" h="6858000">
                <a:moveTo>
                  <a:pt x="0" y="0"/>
                </a:moveTo>
                <a:lnTo>
                  <a:pt x="1792224" y="0"/>
                </a:lnTo>
                <a:cubicBezTo>
                  <a:pt x="2246376" y="685800"/>
                  <a:pt x="1255776" y="4453128"/>
                  <a:pt x="2331720" y="6848856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DBE4EB"/>
          </a:solidFill>
          <a:ln>
            <a:solidFill>
              <a:srgbClr val="DBE4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58" name="Прямоугольник 6">
            <a:extLst>
              <a:ext uri="{FF2B5EF4-FFF2-40B4-BE49-F238E27FC236}">
                <a16:creationId xmlns:a16="http://schemas.microsoft.com/office/drawing/2014/main" id="{48EB0EFF-0C50-448D-B2D0-3EC784D4484B}"/>
              </a:ext>
            </a:extLst>
          </p:cNvPr>
          <p:cNvSpPr/>
          <p:nvPr/>
        </p:nvSpPr>
        <p:spPr bwMode="auto">
          <a:xfrm>
            <a:off x="738762" y="-6031"/>
            <a:ext cx="520869" cy="6858000"/>
          </a:xfrm>
          <a:custGeom>
            <a:avLst/>
            <a:gdLst>
              <a:gd name="connsiteX0" fmla="*/ 0 w 1527048"/>
              <a:gd name="connsiteY0" fmla="*/ 0 h 6858000"/>
              <a:gd name="connsiteX1" fmla="*/ 1527048 w 1527048"/>
              <a:gd name="connsiteY1" fmla="*/ 0 h 6858000"/>
              <a:gd name="connsiteX2" fmla="*/ 1527048 w 1527048"/>
              <a:gd name="connsiteY2" fmla="*/ 6858000 h 6858000"/>
              <a:gd name="connsiteX3" fmla="*/ 0 w 1527048"/>
              <a:gd name="connsiteY3" fmla="*/ 6858000 h 6858000"/>
              <a:gd name="connsiteX4" fmla="*/ 0 w 1527048"/>
              <a:gd name="connsiteY4" fmla="*/ 0 h 6858000"/>
              <a:gd name="connsiteX0" fmla="*/ 822960 w 1527048"/>
              <a:gd name="connsiteY0" fmla="*/ 54864 h 6858000"/>
              <a:gd name="connsiteX1" fmla="*/ 1527048 w 1527048"/>
              <a:gd name="connsiteY1" fmla="*/ 0 h 6858000"/>
              <a:gd name="connsiteX2" fmla="*/ 1527048 w 1527048"/>
              <a:gd name="connsiteY2" fmla="*/ 6858000 h 6858000"/>
              <a:gd name="connsiteX3" fmla="*/ 0 w 1527048"/>
              <a:gd name="connsiteY3" fmla="*/ 6858000 h 6858000"/>
              <a:gd name="connsiteX4" fmla="*/ 822960 w 1527048"/>
              <a:gd name="connsiteY4" fmla="*/ 54864 h 6858000"/>
              <a:gd name="connsiteX0" fmla="*/ 658368 w 1527048"/>
              <a:gd name="connsiteY0" fmla="*/ 0 h 6867144"/>
              <a:gd name="connsiteX1" fmla="*/ 1527048 w 1527048"/>
              <a:gd name="connsiteY1" fmla="*/ 9144 h 6867144"/>
              <a:gd name="connsiteX2" fmla="*/ 1527048 w 1527048"/>
              <a:gd name="connsiteY2" fmla="*/ 6867144 h 6867144"/>
              <a:gd name="connsiteX3" fmla="*/ 0 w 1527048"/>
              <a:gd name="connsiteY3" fmla="*/ 6867144 h 6867144"/>
              <a:gd name="connsiteX4" fmla="*/ 658368 w 1527048"/>
              <a:gd name="connsiteY4" fmla="*/ 0 h 6867144"/>
              <a:gd name="connsiteX0" fmla="*/ 658368 w 1527048"/>
              <a:gd name="connsiteY0" fmla="*/ 0 h 6867144"/>
              <a:gd name="connsiteX1" fmla="*/ 758952 w 1527048"/>
              <a:gd name="connsiteY1" fmla="*/ 0 h 6867144"/>
              <a:gd name="connsiteX2" fmla="*/ 1527048 w 1527048"/>
              <a:gd name="connsiteY2" fmla="*/ 6867144 h 6867144"/>
              <a:gd name="connsiteX3" fmla="*/ 0 w 1527048"/>
              <a:gd name="connsiteY3" fmla="*/ 6867144 h 6867144"/>
              <a:gd name="connsiteX4" fmla="*/ 658368 w 1527048"/>
              <a:gd name="connsiteY4" fmla="*/ 0 h 6867144"/>
              <a:gd name="connsiteX0" fmla="*/ 658368 w 1527048"/>
              <a:gd name="connsiteY0" fmla="*/ 0 h 6867144"/>
              <a:gd name="connsiteX1" fmla="*/ 758952 w 1527048"/>
              <a:gd name="connsiteY1" fmla="*/ 0 h 6867144"/>
              <a:gd name="connsiteX2" fmla="*/ 1527048 w 1527048"/>
              <a:gd name="connsiteY2" fmla="*/ 6867144 h 6867144"/>
              <a:gd name="connsiteX3" fmla="*/ 0 w 1527048"/>
              <a:gd name="connsiteY3" fmla="*/ 6867144 h 6867144"/>
              <a:gd name="connsiteX4" fmla="*/ 658368 w 1527048"/>
              <a:gd name="connsiteY4" fmla="*/ 0 h 6867144"/>
              <a:gd name="connsiteX0" fmla="*/ 673467 w 1542147"/>
              <a:gd name="connsiteY0" fmla="*/ 0 h 6867144"/>
              <a:gd name="connsiteX1" fmla="*/ 774051 w 1542147"/>
              <a:gd name="connsiteY1" fmla="*/ 0 h 6867144"/>
              <a:gd name="connsiteX2" fmla="*/ 1542147 w 1542147"/>
              <a:gd name="connsiteY2" fmla="*/ 6867144 h 6867144"/>
              <a:gd name="connsiteX3" fmla="*/ 15099 w 1542147"/>
              <a:gd name="connsiteY3" fmla="*/ 6867144 h 6867144"/>
              <a:gd name="connsiteX4" fmla="*/ 902067 w 1542147"/>
              <a:gd name="connsiteY4" fmla="*/ 2368296 h 6867144"/>
              <a:gd name="connsiteX5" fmla="*/ 673467 w 1542147"/>
              <a:gd name="connsiteY5" fmla="*/ 0 h 6867144"/>
              <a:gd name="connsiteX0" fmla="*/ 673467 w 1542147"/>
              <a:gd name="connsiteY0" fmla="*/ 0 h 6867144"/>
              <a:gd name="connsiteX1" fmla="*/ 774051 w 1542147"/>
              <a:gd name="connsiteY1" fmla="*/ 0 h 6867144"/>
              <a:gd name="connsiteX2" fmla="*/ 1542147 w 1542147"/>
              <a:gd name="connsiteY2" fmla="*/ 6867144 h 6867144"/>
              <a:gd name="connsiteX3" fmla="*/ 15099 w 1542147"/>
              <a:gd name="connsiteY3" fmla="*/ 6867144 h 6867144"/>
              <a:gd name="connsiteX4" fmla="*/ 902067 w 1542147"/>
              <a:gd name="connsiteY4" fmla="*/ 2368296 h 6867144"/>
              <a:gd name="connsiteX5" fmla="*/ 673467 w 1542147"/>
              <a:gd name="connsiteY5" fmla="*/ 0 h 6867144"/>
              <a:gd name="connsiteX0" fmla="*/ 679243 w 1547923"/>
              <a:gd name="connsiteY0" fmla="*/ 0 h 6867144"/>
              <a:gd name="connsiteX1" fmla="*/ 779827 w 1547923"/>
              <a:gd name="connsiteY1" fmla="*/ 0 h 6867144"/>
              <a:gd name="connsiteX2" fmla="*/ 1547923 w 1547923"/>
              <a:gd name="connsiteY2" fmla="*/ 6867144 h 6867144"/>
              <a:gd name="connsiteX3" fmla="*/ 20875 w 1547923"/>
              <a:gd name="connsiteY3" fmla="*/ 6867144 h 6867144"/>
              <a:gd name="connsiteX4" fmla="*/ 624379 w 1547923"/>
              <a:gd name="connsiteY4" fmla="*/ 2514600 h 6867144"/>
              <a:gd name="connsiteX5" fmla="*/ 679243 w 1547923"/>
              <a:gd name="connsiteY5" fmla="*/ 0 h 6867144"/>
              <a:gd name="connsiteX0" fmla="*/ 679243 w 1547923"/>
              <a:gd name="connsiteY0" fmla="*/ 0 h 6867144"/>
              <a:gd name="connsiteX1" fmla="*/ 779827 w 1547923"/>
              <a:gd name="connsiteY1" fmla="*/ 0 h 6867144"/>
              <a:gd name="connsiteX2" fmla="*/ 1547923 w 1547923"/>
              <a:gd name="connsiteY2" fmla="*/ 6867144 h 6867144"/>
              <a:gd name="connsiteX3" fmla="*/ 20875 w 1547923"/>
              <a:gd name="connsiteY3" fmla="*/ 6867144 h 6867144"/>
              <a:gd name="connsiteX4" fmla="*/ 624379 w 1547923"/>
              <a:gd name="connsiteY4" fmla="*/ 2514600 h 6867144"/>
              <a:gd name="connsiteX5" fmla="*/ 679243 w 1547923"/>
              <a:gd name="connsiteY5" fmla="*/ 0 h 6867144"/>
              <a:gd name="connsiteX0" fmla="*/ 679243 w 1547923"/>
              <a:gd name="connsiteY0" fmla="*/ 0 h 6867144"/>
              <a:gd name="connsiteX1" fmla="*/ 779827 w 1547923"/>
              <a:gd name="connsiteY1" fmla="*/ 0 h 6867144"/>
              <a:gd name="connsiteX2" fmla="*/ 1547923 w 1547923"/>
              <a:gd name="connsiteY2" fmla="*/ 6867144 h 6867144"/>
              <a:gd name="connsiteX3" fmla="*/ 20875 w 1547923"/>
              <a:gd name="connsiteY3" fmla="*/ 6867144 h 6867144"/>
              <a:gd name="connsiteX4" fmla="*/ 624379 w 1547923"/>
              <a:gd name="connsiteY4" fmla="*/ 2514600 h 6867144"/>
              <a:gd name="connsiteX5" fmla="*/ 679243 w 1547923"/>
              <a:gd name="connsiteY5" fmla="*/ 0 h 6867144"/>
              <a:gd name="connsiteX0" fmla="*/ 679770 w 1548450"/>
              <a:gd name="connsiteY0" fmla="*/ 0 h 6867144"/>
              <a:gd name="connsiteX1" fmla="*/ 780354 w 1548450"/>
              <a:gd name="connsiteY1" fmla="*/ 0 h 6867144"/>
              <a:gd name="connsiteX2" fmla="*/ 1548450 w 1548450"/>
              <a:gd name="connsiteY2" fmla="*/ 6867144 h 6867144"/>
              <a:gd name="connsiteX3" fmla="*/ 21402 w 1548450"/>
              <a:gd name="connsiteY3" fmla="*/ 6867144 h 6867144"/>
              <a:gd name="connsiteX4" fmla="*/ 606618 w 1548450"/>
              <a:gd name="connsiteY4" fmla="*/ 2523744 h 6867144"/>
              <a:gd name="connsiteX5" fmla="*/ 679770 w 1548450"/>
              <a:gd name="connsiteY5" fmla="*/ 0 h 6867144"/>
              <a:gd name="connsiteX0" fmla="*/ 92853 w 961533"/>
              <a:gd name="connsiteY0" fmla="*/ 0 h 6867144"/>
              <a:gd name="connsiteX1" fmla="*/ 193437 w 961533"/>
              <a:gd name="connsiteY1" fmla="*/ 0 h 6867144"/>
              <a:gd name="connsiteX2" fmla="*/ 961533 w 961533"/>
              <a:gd name="connsiteY2" fmla="*/ 6867144 h 6867144"/>
              <a:gd name="connsiteX3" fmla="*/ 431181 w 961533"/>
              <a:gd name="connsiteY3" fmla="*/ 6656832 h 6867144"/>
              <a:gd name="connsiteX4" fmla="*/ 19701 w 961533"/>
              <a:gd name="connsiteY4" fmla="*/ 2523744 h 6867144"/>
              <a:gd name="connsiteX5" fmla="*/ 92853 w 961533"/>
              <a:gd name="connsiteY5" fmla="*/ 0 h 6867144"/>
              <a:gd name="connsiteX0" fmla="*/ 146405 w 1015085"/>
              <a:gd name="connsiteY0" fmla="*/ 0 h 6876288"/>
              <a:gd name="connsiteX1" fmla="*/ 246989 w 1015085"/>
              <a:gd name="connsiteY1" fmla="*/ 0 h 6876288"/>
              <a:gd name="connsiteX2" fmla="*/ 1015085 w 1015085"/>
              <a:gd name="connsiteY2" fmla="*/ 6867144 h 6876288"/>
              <a:gd name="connsiteX3" fmla="*/ 118973 w 1015085"/>
              <a:gd name="connsiteY3" fmla="*/ 6876288 h 6876288"/>
              <a:gd name="connsiteX4" fmla="*/ 73253 w 1015085"/>
              <a:gd name="connsiteY4" fmla="*/ 2523744 h 6876288"/>
              <a:gd name="connsiteX5" fmla="*/ 146405 w 1015085"/>
              <a:gd name="connsiteY5" fmla="*/ 0 h 6876288"/>
              <a:gd name="connsiteX0" fmla="*/ 322889 w 1191569"/>
              <a:gd name="connsiteY0" fmla="*/ 0 h 6876288"/>
              <a:gd name="connsiteX1" fmla="*/ 423473 w 1191569"/>
              <a:gd name="connsiteY1" fmla="*/ 0 h 6876288"/>
              <a:gd name="connsiteX2" fmla="*/ 1191569 w 1191569"/>
              <a:gd name="connsiteY2" fmla="*/ 6867144 h 6876288"/>
              <a:gd name="connsiteX3" fmla="*/ 295457 w 1191569"/>
              <a:gd name="connsiteY3" fmla="*/ 6876288 h 6876288"/>
              <a:gd name="connsiteX4" fmla="*/ 249737 w 1191569"/>
              <a:gd name="connsiteY4" fmla="*/ 2523744 h 6876288"/>
              <a:gd name="connsiteX5" fmla="*/ 322889 w 1191569"/>
              <a:gd name="connsiteY5" fmla="*/ 0 h 6876288"/>
              <a:gd name="connsiteX0" fmla="*/ 366695 w 1235375"/>
              <a:gd name="connsiteY0" fmla="*/ 0 h 6876288"/>
              <a:gd name="connsiteX1" fmla="*/ 467279 w 1235375"/>
              <a:gd name="connsiteY1" fmla="*/ 0 h 6876288"/>
              <a:gd name="connsiteX2" fmla="*/ 1235375 w 1235375"/>
              <a:gd name="connsiteY2" fmla="*/ 6867144 h 6876288"/>
              <a:gd name="connsiteX3" fmla="*/ 339263 w 1235375"/>
              <a:gd name="connsiteY3" fmla="*/ 6876288 h 6876288"/>
              <a:gd name="connsiteX4" fmla="*/ 293543 w 1235375"/>
              <a:gd name="connsiteY4" fmla="*/ 2523744 h 6876288"/>
              <a:gd name="connsiteX5" fmla="*/ 366695 w 1235375"/>
              <a:gd name="connsiteY5" fmla="*/ 0 h 6876288"/>
              <a:gd name="connsiteX0" fmla="*/ 366695 w 467279"/>
              <a:gd name="connsiteY0" fmla="*/ 0 h 6876288"/>
              <a:gd name="connsiteX1" fmla="*/ 467279 w 467279"/>
              <a:gd name="connsiteY1" fmla="*/ 0 h 6876288"/>
              <a:gd name="connsiteX2" fmla="*/ 467279 w 467279"/>
              <a:gd name="connsiteY2" fmla="*/ 6867144 h 6876288"/>
              <a:gd name="connsiteX3" fmla="*/ 339263 w 467279"/>
              <a:gd name="connsiteY3" fmla="*/ 6876288 h 6876288"/>
              <a:gd name="connsiteX4" fmla="*/ 293543 w 467279"/>
              <a:gd name="connsiteY4" fmla="*/ 2523744 h 6876288"/>
              <a:gd name="connsiteX5" fmla="*/ 366695 w 467279"/>
              <a:gd name="connsiteY5" fmla="*/ 0 h 6876288"/>
              <a:gd name="connsiteX0" fmla="*/ 366695 w 467279"/>
              <a:gd name="connsiteY0" fmla="*/ 0 h 6883207"/>
              <a:gd name="connsiteX1" fmla="*/ 467279 w 467279"/>
              <a:gd name="connsiteY1" fmla="*/ 0 h 6883207"/>
              <a:gd name="connsiteX2" fmla="*/ 379463 w 467279"/>
              <a:gd name="connsiteY2" fmla="*/ 6883207 h 6883207"/>
              <a:gd name="connsiteX3" fmla="*/ 339263 w 467279"/>
              <a:gd name="connsiteY3" fmla="*/ 6876288 h 6883207"/>
              <a:gd name="connsiteX4" fmla="*/ 293543 w 467279"/>
              <a:gd name="connsiteY4" fmla="*/ 2523744 h 6883207"/>
              <a:gd name="connsiteX5" fmla="*/ 366695 w 467279"/>
              <a:gd name="connsiteY5" fmla="*/ 0 h 6883207"/>
              <a:gd name="connsiteX0" fmla="*/ 366695 w 467279"/>
              <a:gd name="connsiteY0" fmla="*/ 0 h 6879994"/>
              <a:gd name="connsiteX1" fmla="*/ 467279 w 467279"/>
              <a:gd name="connsiteY1" fmla="*/ 0 h 6879994"/>
              <a:gd name="connsiteX2" fmla="*/ 401417 w 467279"/>
              <a:gd name="connsiteY2" fmla="*/ 6879994 h 6879994"/>
              <a:gd name="connsiteX3" fmla="*/ 339263 w 467279"/>
              <a:gd name="connsiteY3" fmla="*/ 6876288 h 6879994"/>
              <a:gd name="connsiteX4" fmla="*/ 293543 w 467279"/>
              <a:gd name="connsiteY4" fmla="*/ 2523744 h 6879994"/>
              <a:gd name="connsiteX5" fmla="*/ 366695 w 467279"/>
              <a:gd name="connsiteY5" fmla="*/ 0 h 6879994"/>
              <a:gd name="connsiteX0" fmla="*/ 366695 w 467279"/>
              <a:gd name="connsiteY0" fmla="*/ 0 h 6879994"/>
              <a:gd name="connsiteX1" fmla="*/ 467279 w 467279"/>
              <a:gd name="connsiteY1" fmla="*/ 0 h 6879994"/>
              <a:gd name="connsiteX2" fmla="*/ 401417 w 467279"/>
              <a:gd name="connsiteY2" fmla="*/ 6879994 h 6879994"/>
              <a:gd name="connsiteX3" fmla="*/ 339263 w 467279"/>
              <a:gd name="connsiteY3" fmla="*/ 6876288 h 6879994"/>
              <a:gd name="connsiteX4" fmla="*/ 293543 w 467279"/>
              <a:gd name="connsiteY4" fmla="*/ 2523744 h 6879994"/>
              <a:gd name="connsiteX5" fmla="*/ 366695 w 467279"/>
              <a:gd name="connsiteY5" fmla="*/ 0 h 6879994"/>
              <a:gd name="connsiteX0" fmla="*/ 366695 w 467279"/>
              <a:gd name="connsiteY0" fmla="*/ 0 h 6879994"/>
              <a:gd name="connsiteX1" fmla="*/ 467279 w 467279"/>
              <a:gd name="connsiteY1" fmla="*/ 0 h 6879994"/>
              <a:gd name="connsiteX2" fmla="*/ 401417 w 467279"/>
              <a:gd name="connsiteY2" fmla="*/ 6879994 h 6879994"/>
              <a:gd name="connsiteX3" fmla="*/ 339263 w 467279"/>
              <a:gd name="connsiteY3" fmla="*/ 6876288 h 6879994"/>
              <a:gd name="connsiteX4" fmla="*/ 293543 w 467279"/>
              <a:gd name="connsiteY4" fmla="*/ 2523744 h 6879994"/>
              <a:gd name="connsiteX5" fmla="*/ 366695 w 467279"/>
              <a:gd name="connsiteY5" fmla="*/ 0 h 6879994"/>
              <a:gd name="connsiteX0" fmla="*/ 366695 w 467279"/>
              <a:gd name="connsiteY0" fmla="*/ 0 h 6879994"/>
              <a:gd name="connsiteX1" fmla="*/ 467279 w 467279"/>
              <a:gd name="connsiteY1" fmla="*/ 0 h 6879994"/>
              <a:gd name="connsiteX2" fmla="*/ 401417 w 467279"/>
              <a:gd name="connsiteY2" fmla="*/ 6879994 h 6879994"/>
              <a:gd name="connsiteX3" fmla="*/ 339263 w 467279"/>
              <a:gd name="connsiteY3" fmla="*/ 6876288 h 6879994"/>
              <a:gd name="connsiteX4" fmla="*/ 293543 w 467279"/>
              <a:gd name="connsiteY4" fmla="*/ 2523744 h 6879994"/>
              <a:gd name="connsiteX5" fmla="*/ 366695 w 467279"/>
              <a:gd name="connsiteY5" fmla="*/ 0 h 6879994"/>
              <a:gd name="connsiteX0" fmla="*/ 366695 w 565807"/>
              <a:gd name="connsiteY0" fmla="*/ 0 h 6879994"/>
              <a:gd name="connsiteX1" fmla="*/ 467279 w 565807"/>
              <a:gd name="connsiteY1" fmla="*/ 0 h 6879994"/>
              <a:gd name="connsiteX2" fmla="*/ 401417 w 565807"/>
              <a:gd name="connsiteY2" fmla="*/ 6879994 h 6879994"/>
              <a:gd name="connsiteX3" fmla="*/ 339263 w 565807"/>
              <a:gd name="connsiteY3" fmla="*/ 6876288 h 6879994"/>
              <a:gd name="connsiteX4" fmla="*/ 293543 w 565807"/>
              <a:gd name="connsiteY4" fmla="*/ 2523744 h 6879994"/>
              <a:gd name="connsiteX5" fmla="*/ 366695 w 565807"/>
              <a:gd name="connsiteY5" fmla="*/ 0 h 6879994"/>
              <a:gd name="connsiteX0" fmla="*/ 366695 w 550420"/>
              <a:gd name="connsiteY0" fmla="*/ 0 h 6879994"/>
              <a:gd name="connsiteX1" fmla="*/ 467279 w 550420"/>
              <a:gd name="connsiteY1" fmla="*/ 0 h 6879994"/>
              <a:gd name="connsiteX2" fmla="*/ 401417 w 550420"/>
              <a:gd name="connsiteY2" fmla="*/ 6879994 h 6879994"/>
              <a:gd name="connsiteX3" fmla="*/ 339263 w 550420"/>
              <a:gd name="connsiteY3" fmla="*/ 6876288 h 6879994"/>
              <a:gd name="connsiteX4" fmla="*/ 293543 w 550420"/>
              <a:gd name="connsiteY4" fmla="*/ 2523744 h 6879994"/>
              <a:gd name="connsiteX5" fmla="*/ 366695 w 550420"/>
              <a:gd name="connsiteY5" fmla="*/ 0 h 6879994"/>
              <a:gd name="connsiteX0" fmla="*/ 366695 w 565186"/>
              <a:gd name="connsiteY0" fmla="*/ 0 h 6879994"/>
              <a:gd name="connsiteX1" fmla="*/ 467279 w 565186"/>
              <a:gd name="connsiteY1" fmla="*/ 0 h 6879994"/>
              <a:gd name="connsiteX2" fmla="*/ 401417 w 565186"/>
              <a:gd name="connsiteY2" fmla="*/ 6879994 h 6879994"/>
              <a:gd name="connsiteX3" fmla="*/ 339263 w 565186"/>
              <a:gd name="connsiteY3" fmla="*/ 6876288 h 6879994"/>
              <a:gd name="connsiteX4" fmla="*/ 293543 w 565186"/>
              <a:gd name="connsiteY4" fmla="*/ 2523744 h 6879994"/>
              <a:gd name="connsiteX5" fmla="*/ 366695 w 565186"/>
              <a:gd name="connsiteY5" fmla="*/ 0 h 6879994"/>
              <a:gd name="connsiteX0" fmla="*/ 366695 w 549972"/>
              <a:gd name="connsiteY0" fmla="*/ 0 h 6879994"/>
              <a:gd name="connsiteX1" fmla="*/ 467279 w 549972"/>
              <a:gd name="connsiteY1" fmla="*/ 0 h 6879994"/>
              <a:gd name="connsiteX2" fmla="*/ 401417 w 549972"/>
              <a:gd name="connsiteY2" fmla="*/ 6879994 h 6879994"/>
              <a:gd name="connsiteX3" fmla="*/ 339263 w 549972"/>
              <a:gd name="connsiteY3" fmla="*/ 6876288 h 6879994"/>
              <a:gd name="connsiteX4" fmla="*/ 293543 w 549972"/>
              <a:gd name="connsiteY4" fmla="*/ 2523744 h 6879994"/>
              <a:gd name="connsiteX5" fmla="*/ 366695 w 549972"/>
              <a:gd name="connsiteY5" fmla="*/ 0 h 6879994"/>
              <a:gd name="connsiteX0" fmla="*/ 366695 w 553691"/>
              <a:gd name="connsiteY0" fmla="*/ 0 h 6879994"/>
              <a:gd name="connsiteX1" fmla="*/ 467279 w 553691"/>
              <a:gd name="connsiteY1" fmla="*/ 0 h 6879994"/>
              <a:gd name="connsiteX2" fmla="*/ 401417 w 553691"/>
              <a:gd name="connsiteY2" fmla="*/ 6879994 h 6879994"/>
              <a:gd name="connsiteX3" fmla="*/ 339263 w 553691"/>
              <a:gd name="connsiteY3" fmla="*/ 6876288 h 6879994"/>
              <a:gd name="connsiteX4" fmla="*/ 293543 w 553691"/>
              <a:gd name="connsiteY4" fmla="*/ 2523744 h 6879994"/>
              <a:gd name="connsiteX5" fmla="*/ 366695 w 553691"/>
              <a:gd name="connsiteY5" fmla="*/ 0 h 6879994"/>
              <a:gd name="connsiteX0" fmla="*/ 366695 w 579682"/>
              <a:gd name="connsiteY0" fmla="*/ 0 h 6879994"/>
              <a:gd name="connsiteX1" fmla="*/ 467279 w 579682"/>
              <a:gd name="connsiteY1" fmla="*/ 0 h 6879994"/>
              <a:gd name="connsiteX2" fmla="*/ 401417 w 579682"/>
              <a:gd name="connsiteY2" fmla="*/ 6879994 h 6879994"/>
              <a:gd name="connsiteX3" fmla="*/ 339263 w 579682"/>
              <a:gd name="connsiteY3" fmla="*/ 6876288 h 6879994"/>
              <a:gd name="connsiteX4" fmla="*/ 293543 w 579682"/>
              <a:gd name="connsiteY4" fmla="*/ 2523744 h 6879994"/>
              <a:gd name="connsiteX5" fmla="*/ 366695 w 579682"/>
              <a:gd name="connsiteY5" fmla="*/ 0 h 6879994"/>
              <a:gd name="connsiteX0" fmla="*/ 360122 w 579682"/>
              <a:gd name="connsiteY0" fmla="*/ 20198 h 6879994"/>
              <a:gd name="connsiteX1" fmla="*/ 467279 w 579682"/>
              <a:gd name="connsiteY1" fmla="*/ 0 h 6879994"/>
              <a:gd name="connsiteX2" fmla="*/ 401417 w 579682"/>
              <a:gd name="connsiteY2" fmla="*/ 6879994 h 6879994"/>
              <a:gd name="connsiteX3" fmla="*/ 339263 w 579682"/>
              <a:gd name="connsiteY3" fmla="*/ 6876288 h 6879994"/>
              <a:gd name="connsiteX4" fmla="*/ 293543 w 579682"/>
              <a:gd name="connsiteY4" fmla="*/ 2523744 h 6879994"/>
              <a:gd name="connsiteX5" fmla="*/ 360122 w 579682"/>
              <a:gd name="connsiteY5" fmla="*/ 20198 h 6879994"/>
              <a:gd name="connsiteX0" fmla="*/ 360122 w 582735"/>
              <a:gd name="connsiteY0" fmla="*/ 3367 h 6863163"/>
              <a:gd name="connsiteX1" fmla="*/ 470564 w 582735"/>
              <a:gd name="connsiteY1" fmla="*/ 0 h 6863163"/>
              <a:gd name="connsiteX2" fmla="*/ 401417 w 582735"/>
              <a:gd name="connsiteY2" fmla="*/ 6863163 h 6863163"/>
              <a:gd name="connsiteX3" fmla="*/ 339263 w 582735"/>
              <a:gd name="connsiteY3" fmla="*/ 6859457 h 6863163"/>
              <a:gd name="connsiteX4" fmla="*/ 293543 w 582735"/>
              <a:gd name="connsiteY4" fmla="*/ 2506913 h 6863163"/>
              <a:gd name="connsiteX5" fmla="*/ 360122 w 582735"/>
              <a:gd name="connsiteY5" fmla="*/ 3367 h 6863163"/>
              <a:gd name="connsiteX0" fmla="*/ 360122 w 582735"/>
              <a:gd name="connsiteY0" fmla="*/ 0 h 6873260"/>
              <a:gd name="connsiteX1" fmla="*/ 470564 w 582735"/>
              <a:gd name="connsiteY1" fmla="*/ 10097 h 6873260"/>
              <a:gd name="connsiteX2" fmla="*/ 401417 w 582735"/>
              <a:gd name="connsiteY2" fmla="*/ 6873260 h 6873260"/>
              <a:gd name="connsiteX3" fmla="*/ 339263 w 582735"/>
              <a:gd name="connsiteY3" fmla="*/ 6869554 h 6873260"/>
              <a:gd name="connsiteX4" fmla="*/ 293543 w 582735"/>
              <a:gd name="connsiteY4" fmla="*/ 2517010 h 6873260"/>
              <a:gd name="connsiteX5" fmla="*/ 360122 w 582735"/>
              <a:gd name="connsiteY5" fmla="*/ 0 h 6873260"/>
              <a:gd name="connsiteX0" fmla="*/ 360122 w 585790"/>
              <a:gd name="connsiteY0" fmla="*/ 2 h 6873262"/>
              <a:gd name="connsiteX1" fmla="*/ 473851 w 585790"/>
              <a:gd name="connsiteY1" fmla="*/ 0 h 6873262"/>
              <a:gd name="connsiteX2" fmla="*/ 401417 w 585790"/>
              <a:gd name="connsiteY2" fmla="*/ 6873262 h 6873262"/>
              <a:gd name="connsiteX3" fmla="*/ 339263 w 585790"/>
              <a:gd name="connsiteY3" fmla="*/ 6869556 h 6873262"/>
              <a:gd name="connsiteX4" fmla="*/ 293543 w 585790"/>
              <a:gd name="connsiteY4" fmla="*/ 2517012 h 6873262"/>
              <a:gd name="connsiteX5" fmla="*/ 360122 w 585790"/>
              <a:gd name="connsiteY5" fmla="*/ 2 h 6873262"/>
              <a:gd name="connsiteX0" fmla="*/ 360122 w 585790"/>
              <a:gd name="connsiteY0" fmla="*/ 2 h 6873262"/>
              <a:gd name="connsiteX1" fmla="*/ 473851 w 585790"/>
              <a:gd name="connsiteY1" fmla="*/ 0 h 6873262"/>
              <a:gd name="connsiteX2" fmla="*/ 401417 w 585790"/>
              <a:gd name="connsiteY2" fmla="*/ 6873262 h 6873262"/>
              <a:gd name="connsiteX3" fmla="*/ 339263 w 585790"/>
              <a:gd name="connsiteY3" fmla="*/ 6869556 h 6873262"/>
              <a:gd name="connsiteX4" fmla="*/ 293543 w 585790"/>
              <a:gd name="connsiteY4" fmla="*/ 2517012 h 6873262"/>
              <a:gd name="connsiteX5" fmla="*/ 360122 w 585790"/>
              <a:gd name="connsiteY5" fmla="*/ 2 h 6873262"/>
              <a:gd name="connsiteX0" fmla="*/ 360122 w 585790"/>
              <a:gd name="connsiteY0" fmla="*/ 2 h 6873262"/>
              <a:gd name="connsiteX1" fmla="*/ 473851 w 585790"/>
              <a:gd name="connsiteY1" fmla="*/ 0 h 6873262"/>
              <a:gd name="connsiteX2" fmla="*/ 401417 w 585790"/>
              <a:gd name="connsiteY2" fmla="*/ 6873262 h 6873262"/>
              <a:gd name="connsiteX3" fmla="*/ 339263 w 585790"/>
              <a:gd name="connsiteY3" fmla="*/ 6869556 h 6873262"/>
              <a:gd name="connsiteX4" fmla="*/ 293543 w 585790"/>
              <a:gd name="connsiteY4" fmla="*/ 2517012 h 6873262"/>
              <a:gd name="connsiteX5" fmla="*/ 360122 w 585790"/>
              <a:gd name="connsiteY5" fmla="*/ 2 h 6873262"/>
              <a:gd name="connsiteX0" fmla="*/ 354987 w 580655"/>
              <a:gd name="connsiteY0" fmla="*/ 2 h 6873262"/>
              <a:gd name="connsiteX1" fmla="*/ 468716 w 580655"/>
              <a:gd name="connsiteY1" fmla="*/ 0 h 6873262"/>
              <a:gd name="connsiteX2" fmla="*/ 396282 w 580655"/>
              <a:gd name="connsiteY2" fmla="*/ 6873262 h 6873262"/>
              <a:gd name="connsiteX3" fmla="*/ 334128 w 580655"/>
              <a:gd name="connsiteY3" fmla="*/ 6869556 h 6873262"/>
              <a:gd name="connsiteX4" fmla="*/ 288408 w 580655"/>
              <a:gd name="connsiteY4" fmla="*/ 2517012 h 6873262"/>
              <a:gd name="connsiteX5" fmla="*/ 354987 w 580655"/>
              <a:gd name="connsiteY5" fmla="*/ 2 h 6873262"/>
              <a:gd name="connsiteX0" fmla="*/ 345021 w 570689"/>
              <a:gd name="connsiteY0" fmla="*/ 2 h 6873262"/>
              <a:gd name="connsiteX1" fmla="*/ 458750 w 570689"/>
              <a:gd name="connsiteY1" fmla="*/ 0 h 6873262"/>
              <a:gd name="connsiteX2" fmla="*/ 386316 w 570689"/>
              <a:gd name="connsiteY2" fmla="*/ 6873262 h 6873262"/>
              <a:gd name="connsiteX3" fmla="*/ 324162 w 570689"/>
              <a:gd name="connsiteY3" fmla="*/ 6869556 h 6873262"/>
              <a:gd name="connsiteX4" fmla="*/ 304164 w 570689"/>
              <a:gd name="connsiteY4" fmla="*/ 2375388 h 6873262"/>
              <a:gd name="connsiteX5" fmla="*/ 345021 w 570689"/>
              <a:gd name="connsiteY5" fmla="*/ 2 h 6873262"/>
              <a:gd name="connsiteX0" fmla="*/ 348699 w 574367"/>
              <a:gd name="connsiteY0" fmla="*/ 2 h 6873262"/>
              <a:gd name="connsiteX1" fmla="*/ 462428 w 574367"/>
              <a:gd name="connsiteY1" fmla="*/ 0 h 6873262"/>
              <a:gd name="connsiteX2" fmla="*/ 389994 w 574367"/>
              <a:gd name="connsiteY2" fmla="*/ 6873262 h 6873262"/>
              <a:gd name="connsiteX3" fmla="*/ 327840 w 574367"/>
              <a:gd name="connsiteY3" fmla="*/ 6869556 h 6873262"/>
              <a:gd name="connsiteX4" fmla="*/ 298197 w 574367"/>
              <a:gd name="connsiteY4" fmla="*/ 2431378 h 6873262"/>
              <a:gd name="connsiteX5" fmla="*/ 348699 w 574367"/>
              <a:gd name="connsiteY5" fmla="*/ 2 h 6873262"/>
              <a:gd name="connsiteX0" fmla="*/ 210363 w 436031"/>
              <a:gd name="connsiteY0" fmla="*/ 2 h 6873262"/>
              <a:gd name="connsiteX1" fmla="*/ 324092 w 436031"/>
              <a:gd name="connsiteY1" fmla="*/ 0 h 6873262"/>
              <a:gd name="connsiteX2" fmla="*/ 251658 w 436031"/>
              <a:gd name="connsiteY2" fmla="*/ 6873262 h 6873262"/>
              <a:gd name="connsiteX3" fmla="*/ 189504 w 436031"/>
              <a:gd name="connsiteY3" fmla="*/ 6869556 h 6873262"/>
              <a:gd name="connsiteX4" fmla="*/ 159861 w 436031"/>
              <a:gd name="connsiteY4" fmla="*/ 2431378 h 6873262"/>
              <a:gd name="connsiteX5" fmla="*/ 210363 w 436031"/>
              <a:gd name="connsiteY5" fmla="*/ 2 h 6873262"/>
              <a:gd name="connsiteX0" fmla="*/ 210363 w 436031"/>
              <a:gd name="connsiteY0" fmla="*/ 2 h 6873262"/>
              <a:gd name="connsiteX1" fmla="*/ 324092 w 436031"/>
              <a:gd name="connsiteY1" fmla="*/ 0 h 6873262"/>
              <a:gd name="connsiteX2" fmla="*/ 251658 w 436031"/>
              <a:gd name="connsiteY2" fmla="*/ 6873262 h 6873262"/>
              <a:gd name="connsiteX3" fmla="*/ 189504 w 436031"/>
              <a:gd name="connsiteY3" fmla="*/ 6869556 h 6873262"/>
              <a:gd name="connsiteX4" fmla="*/ 159861 w 436031"/>
              <a:gd name="connsiteY4" fmla="*/ 2431378 h 6873262"/>
              <a:gd name="connsiteX5" fmla="*/ 210363 w 436031"/>
              <a:gd name="connsiteY5" fmla="*/ 2 h 6873262"/>
              <a:gd name="connsiteX0" fmla="*/ 218382 w 444050"/>
              <a:gd name="connsiteY0" fmla="*/ 2 h 6873262"/>
              <a:gd name="connsiteX1" fmla="*/ 332111 w 444050"/>
              <a:gd name="connsiteY1" fmla="*/ 0 h 6873262"/>
              <a:gd name="connsiteX2" fmla="*/ 259677 w 444050"/>
              <a:gd name="connsiteY2" fmla="*/ 6873262 h 6873262"/>
              <a:gd name="connsiteX3" fmla="*/ 197523 w 444050"/>
              <a:gd name="connsiteY3" fmla="*/ 6869556 h 6873262"/>
              <a:gd name="connsiteX4" fmla="*/ 167880 w 444050"/>
              <a:gd name="connsiteY4" fmla="*/ 2431378 h 6873262"/>
              <a:gd name="connsiteX5" fmla="*/ 218382 w 444050"/>
              <a:gd name="connsiteY5" fmla="*/ 2 h 6873262"/>
              <a:gd name="connsiteX0" fmla="*/ 218382 w 453157"/>
              <a:gd name="connsiteY0" fmla="*/ 2 h 6873262"/>
              <a:gd name="connsiteX1" fmla="*/ 332111 w 453157"/>
              <a:gd name="connsiteY1" fmla="*/ 0 h 6873262"/>
              <a:gd name="connsiteX2" fmla="*/ 259677 w 453157"/>
              <a:gd name="connsiteY2" fmla="*/ 6873262 h 6873262"/>
              <a:gd name="connsiteX3" fmla="*/ 197523 w 453157"/>
              <a:gd name="connsiteY3" fmla="*/ 6869556 h 6873262"/>
              <a:gd name="connsiteX4" fmla="*/ 167880 w 453157"/>
              <a:gd name="connsiteY4" fmla="*/ 2431378 h 6873262"/>
              <a:gd name="connsiteX5" fmla="*/ 218382 w 453157"/>
              <a:gd name="connsiteY5" fmla="*/ 2 h 6873262"/>
              <a:gd name="connsiteX0" fmla="*/ 218382 w 467156"/>
              <a:gd name="connsiteY0" fmla="*/ 2 h 6873262"/>
              <a:gd name="connsiteX1" fmla="*/ 332111 w 467156"/>
              <a:gd name="connsiteY1" fmla="*/ 0 h 6873262"/>
              <a:gd name="connsiteX2" fmla="*/ 259677 w 467156"/>
              <a:gd name="connsiteY2" fmla="*/ 6873262 h 6873262"/>
              <a:gd name="connsiteX3" fmla="*/ 197523 w 467156"/>
              <a:gd name="connsiteY3" fmla="*/ 6869556 h 6873262"/>
              <a:gd name="connsiteX4" fmla="*/ 167880 w 467156"/>
              <a:gd name="connsiteY4" fmla="*/ 2431378 h 6873262"/>
              <a:gd name="connsiteX5" fmla="*/ 218382 w 467156"/>
              <a:gd name="connsiteY5" fmla="*/ 2 h 6873262"/>
              <a:gd name="connsiteX0" fmla="*/ 218382 w 389097"/>
              <a:gd name="connsiteY0" fmla="*/ 2 h 6873262"/>
              <a:gd name="connsiteX1" fmla="*/ 332111 w 389097"/>
              <a:gd name="connsiteY1" fmla="*/ 0 h 6873262"/>
              <a:gd name="connsiteX2" fmla="*/ 259677 w 389097"/>
              <a:gd name="connsiteY2" fmla="*/ 6873262 h 6873262"/>
              <a:gd name="connsiteX3" fmla="*/ 197523 w 389097"/>
              <a:gd name="connsiteY3" fmla="*/ 6869556 h 6873262"/>
              <a:gd name="connsiteX4" fmla="*/ 167880 w 389097"/>
              <a:gd name="connsiteY4" fmla="*/ 2431378 h 6873262"/>
              <a:gd name="connsiteX5" fmla="*/ 218382 w 389097"/>
              <a:gd name="connsiteY5" fmla="*/ 2 h 6873262"/>
              <a:gd name="connsiteX0" fmla="*/ 218382 w 436411"/>
              <a:gd name="connsiteY0" fmla="*/ 2 h 6873262"/>
              <a:gd name="connsiteX1" fmla="*/ 332111 w 436411"/>
              <a:gd name="connsiteY1" fmla="*/ 0 h 6873262"/>
              <a:gd name="connsiteX2" fmla="*/ 259677 w 436411"/>
              <a:gd name="connsiteY2" fmla="*/ 6873262 h 6873262"/>
              <a:gd name="connsiteX3" fmla="*/ 197523 w 436411"/>
              <a:gd name="connsiteY3" fmla="*/ 6869556 h 6873262"/>
              <a:gd name="connsiteX4" fmla="*/ 167880 w 436411"/>
              <a:gd name="connsiteY4" fmla="*/ 2431378 h 6873262"/>
              <a:gd name="connsiteX5" fmla="*/ 218382 w 436411"/>
              <a:gd name="connsiteY5" fmla="*/ 2 h 6873262"/>
              <a:gd name="connsiteX0" fmla="*/ 218382 w 436411"/>
              <a:gd name="connsiteY0" fmla="*/ 2 h 6873262"/>
              <a:gd name="connsiteX1" fmla="*/ 332111 w 436411"/>
              <a:gd name="connsiteY1" fmla="*/ 0 h 6873262"/>
              <a:gd name="connsiteX2" fmla="*/ 259677 w 436411"/>
              <a:gd name="connsiteY2" fmla="*/ 6873262 h 6873262"/>
              <a:gd name="connsiteX3" fmla="*/ 197523 w 436411"/>
              <a:gd name="connsiteY3" fmla="*/ 6869556 h 6873262"/>
              <a:gd name="connsiteX4" fmla="*/ 167880 w 436411"/>
              <a:gd name="connsiteY4" fmla="*/ 2431378 h 6873262"/>
              <a:gd name="connsiteX5" fmla="*/ 218382 w 436411"/>
              <a:gd name="connsiteY5" fmla="*/ 2 h 6873262"/>
              <a:gd name="connsiteX0" fmla="*/ 218382 w 436411"/>
              <a:gd name="connsiteY0" fmla="*/ 2 h 6873262"/>
              <a:gd name="connsiteX1" fmla="*/ 332111 w 436411"/>
              <a:gd name="connsiteY1" fmla="*/ 0 h 6873262"/>
              <a:gd name="connsiteX2" fmla="*/ 259677 w 436411"/>
              <a:gd name="connsiteY2" fmla="*/ 6873262 h 6873262"/>
              <a:gd name="connsiteX3" fmla="*/ 197523 w 436411"/>
              <a:gd name="connsiteY3" fmla="*/ 6869556 h 6873262"/>
              <a:gd name="connsiteX4" fmla="*/ 167880 w 436411"/>
              <a:gd name="connsiteY4" fmla="*/ 2431378 h 6873262"/>
              <a:gd name="connsiteX5" fmla="*/ 218382 w 436411"/>
              <a:gd name="connsiteY5" fmla="*/ 2 h 6873262"/>
              <a:gd name="connsiteX0" fmla="*/ 339165 w 569825"/>
              <a:gd name="connsiteY0" fmla="*/ 2 h 6873262"/>
              <a:gd name="connsiteX1" fmla="*/ 452894 w 569825"/>
              <a:gd name="connsiteY1" fmla="*/ 0 h 6873262"/>
              <a:gd name="connsiteX2" fmla="*/ 380460 w 569825"/>
              <a:gd name="connsiteY2" fmla="*/ 6873262 h 6873262"/>
              <a:gd name="connsiteX3" fmla="*/ 318306 w 569825"/>
              <a:gd name="connsiteY3" fmla="*/ 6869556 h 6873262"/>
              <a:gd name="connsiteX4" fmla="*/ 288663 w 569825"/>
              <a:gd name="connsiteY4" fmla="*/ 2431378 h 6873262"/>
              <a:gd name="connsiteX5" fmla="*/ 339165 w 569825"/>
              <a:gd name="connsiteY5" fmla="*/ 2 h 6873262"/>
              <a:gd name="connsiteX0" fmla="*/ 207213 w 425242"/>
              <a:gd name="connsiteY0" fmla="*/ 2 h 6873262"/>
              <a:gd name="connsiteX1" fmla="*/ 320942 w 425242"/>
              <a:gd name="connsiteY1" fmla="*/ 0 h 6873262"/>
              <a:gd name="connsiteX2" fmla="*/ 248508 w 425242"/>
              <a:gd name="connsiteY2" fmla="*/ 6873262 h 6873262"/>
              <a:gd name="connsiteX3" fmla="*/ 186354 w 425242"/>
              <a:gd name="connsiteY3" fmla="*/ 6869556 h 6873262"/>
              <a:gd name="connsiteX4" fmla="*/ 156711 w 425242"/>
              <a:gd name="connsiteY4" fmla="*/ 2431378 h 6873262"/>
              <a:gd name="connsiteX5" fmla="*/ 207213 w 425242"/>
              <a:gd name="connsiteY5" fmla="*/ 2 h 6873262"/>
              <a:gd name="connsiteX0" fmla="*/ 313058 w 531087"/>
              <a:gd name="connsiteY0" fmla="*/ 2 h 6873262"/>
              <a:gd name="connsiteX1" fmla="*/ 426787 w 531087"/>
              <a:gd name="connsiteY1" fmla="*/ 0 h 6873262"/>
              <a:gd name="connsiteX2" fmla="*/ 354353 w 531087"/>
              <a:gd name="connsiteY2" fmla="*/ 6873262 h 6873262"/>
              <a:gd name="connsiteX3" fmla="*/ 292199 w 531087"/>
              <a:gd name="connsiteY3" fmla="*/ 6869556 h 6873262"/>
              <a:gd name="connsiteX4" fmla="*/ 262556 w 531087"/>
              <a:gd name="connsiteY4" fmla="*/ 2431378 h 6873262"/>
              <a:gd name="connsiteX5" fmla="*/ 313058 w 531087"/>
              <a:gd name="connsiteY5" fmla="*/ 2 h 6873262"/>
              <a:gd name="connsiteX0" fmla="*/ 313058 w 508256"/>
              <a:gd name="connsiteY0" fmla="*/ 2 h 6873262"/>
              <a:gd name="connsiteX1" fmla="*/ 426787 w 508256"/>
              <a:gd name="connsiteY1" fmla="*/ 0 h 6873262"/>
              <a:gd name="connsiteX2" fmla="*/ 354353 w 508256"/>
              <a:gd name="connsiteY2" fmla="*/ 6873262 h 6873262"/>
              <a:gd name="connsiteX3" fmla="*/ 292199 w 508256"/>
              <a:gd name="connsiteY3" fmla="*/ 6869556 h 6873262"/>
              <a:gd name="connsiteX4" fmla="*/ 262556 w 508256"/>
              <a:gd name="connsiteY4" fmla="*/ 2431378 h 6873262"/>
              <a:gd name="connsiteX5" fmla="*/ 313058 w 508256"/>
              <a:gd name="connsiteY5" fmla="*/ 2 h 6873262"/>
              <a:gd name="connsiteX0" fmla="*/ 313058 w 474604"/>
              <a:gd name="connsiteY0" fmla="*/ 9344 h 6882604"/>
              <a:gd name="connsiteX1" fmla="*/ 390303 w 474604"/>
              <a:gd name="connsiteY1" fmla="*/ 0 h 6882604"/>
              <a:gd name="connsiteX2" fmla="*/ 354353 w 474604"/>
              <a:gd name="connsiteY2" fmla="*/ 6882604 h 6882604"/>
              <a:gd name="connsiteX3" fmla="*/ 292199 w 474604"/>
              <a:gd name="connsiteY3" fmla="*/ 6878898 h 6882604"/>
              <a:gd name="connsiteX4" fmla="*/ 262556 w 474604"/>
              <a:gd name="connsiteY4" fmla="*/ 2440720 h 6882604"/>
              <a:gd name="connsiteX5" fmla="*/ 313058 w 474604"/>
              <a:gd name="connsiteY5" fmla="*/ 9344 h 6882604"/>
              <a:gd name="connsiteX0" fmla="*/ 313058 w 525656"/>
              <a:gd name="connsiteY0" fmla="*/ 9344 h 6882604"/>
              <a:gd name="connsiteX1" fmla="*/ 390303 w 525656"/>
              <a:gd name="connsiteY1" fmla="*/ 0 h 6882604"/>
              <a:gd name="connsiteX2" fmla="*/ 354353 w 525656"/>
              <a:gd name="connsiteY2" fmla="*/ 6882604 h 6882604"/>
              <a:gd name="connsiteX3" fmla="*/ 292199 w 525656"/>
              <a:gd name="connsiteY3" fmla="*/ 6878898 h 6882604"/>
              <a:gd name="connsiteX4" fmla="*/ 262556 w 525656"/>
              <a:gd name="connsiteY4" fmla="*/ 2440720 h 6882604"/>
              <a:gd name="connsiteX5" fmla="*/ 313058 w 525656"/>
              <a:gd name="connsiteY5" fmla="*/ 9344 h 6882604"/>
              <a:gd name="connsiteX0" fmla="*/ 313058 w 513329"/>
              <a:gd name="connsiteY0" fmla="*/ 9344 h 6882604"/>
              <a:gd name="connsiteX1" fmla="*/ 390303 w 513329"/>
              <a:gd name="connsiteY1" fmla="*/ 0 h 6882604"/>
              <a:gd name="connsiteX2" fmla="*/ 354353 w 513329"/>
              <a:gd name="connsiteY2" fmla="*/ 6882604 h 6882604"/>
              <a:gd name="connsiteX3" fmla="*/ 292199 w 513329"/>
              <a:gd name="connsiteY3" fmla="*/ 6878898 h 6882604"/>
              <a:gd name="connsiteX4" fmla="*/ 262556 w 513329"/>
              <a:gd name="connsiteY4" fmla="*/ 2440720 h 6882604"/>
              <a:gd name="connsiteX5" fmla="*/ 313058 w 513329"/>
              <a:gd name="connsiteY5" fmla="*/ 9344 h 6882604"/>
              <a:gd name="connsiteX0" fmla="*/ 313058 w 508977"/>
              <a:gd name="connsiteY0" fmla="*/ 9344 h 6882604"/>
              <a:gd name="connsiteX1" fmla="*/ 390303 w 508977"/>
              <a:gd name="connsiteY1" fmla="*/ 0 h 6882604"/>
              <a:gd name="connsiteX2" fmla="*/ 354353 w 508977"/>
              <a:gd name="connsiteY2" fmla="*/ 6882604 h 6882604"/>
              <a:gd name="connsiteX3" fmla="*/ 292199 w 508977"/>
              <a:gd name="connsiteY3" fmla="*/ 6878898 h 6882604"/>
              <a:gd name="connsiteX4" fmla="*/ 262556 w 508977"/>
              <a:gd name="connsiteY4" fmla="*/ 2440720 h 6882604"/>
              <a:gd name="connsiteX5" fmla="*/ 313058 w 508977"/>
              <a:gd name="connsiteY5" fmla="*/ 9344 h 6882604"/>
              <a:gd name="connsiteX0" fmla="*/ 335937 w 531856"/>
              <a:gd name="connsiteY0" fmla="*/ 9344 h 6882604"/>
              <a:gd name="connsiteX1" fmla="*/ 413182 w 531856"/>
              <a:gd name="connsiteY1" fmla="*/ 0 h 6882604"/>
              <a:gd name="connsiteX2" fmla="*/ 377232 w 531856"/>
              <a:gd name="connsiteY2" fmla="*/ 6882604 h 6882604"/>
              <a:gd name="connsiteX3" fmla="*/ 315078 w 531856"/>
              <a:gd name="connsiteY3" fmla="*/ 6878898 h 6882604"/>
              <a:gd name="connsiteX4" fmla="*/ 285435 w 531856"/>
              <a:gd name="connsiteY4" fmla="*/ 2440720 h 6882604"/>
              <a:gd name="connsiteX5" fmla="*/ 335937 w 531856"/>
              <a:gd name="connsiteY5" fmla="*/ 9344 h 6882604"/>
              <a:gd name="connsiteX0" fmla="*/ 335937 w 523369"/>
              <a:gd name="connsiteY0" fmla="*/ 9344 h 6882604"/>
              <a:gd name="connsiteX1" fmla="*/ 413182 w 523369"/>
              <a:gd name="connsiteY1" fmla="*/ 0 h 6882604"/>
              <a:gd name="connsiteX2" fmla="*/ 377232 w 523369"/>
              <a:gd name="connsiteY2" fmla="*/ 6882604 h 6882604"/>
              <a:gd name="connsiteX3" fmla="*/ 315078 w 523369"/>
              <a:gd name="connsiteY3" fmla="*/ 6878898 h 6882604"/>
              <a:gd name="connsiteX4" fmla="*/ 285435 w 523369"/>
              <a:gd name="connsiteY4" fmla="*/ 2440720 h 6882604"/>
              <a:gd name="connsiteX5" fmla="*/ 335937 w 523369"/>
              <a:gd name="connsiteY5" fmla="*/ 9344 h 6882604"/>
              <a:gd name="connsiteX0" fmla="*/ 335937 w 525222"/>
              <a:gd name="connsiteY0" fmla="*/ 9344 h 6882604"/>
              <a:gd name="connsiteX1" fmla="*/ 413182 w 525222"/>
              <a:gd name="connsiteY1" fmla="*/ 0 h 6882604"/>
              <a:gd name="connsiteX2" fmla="*/ 377232 w 525222"/>
              <a:gd name="connsiteY2" fmla="*/ 6882604 h 6882604"/>
              <a:gd name="connsiteX3" fmla="*/ 315078 w 525222"/>
              <a:gd name="connsiteY3" fmla="*/ 6878898 h 6882604"/>
              <a:gd name="connsiteX4" fmla="*/ 285435 w 525222"/>
              <a:gd name="connsiteY4" fmla="*/ 2440720 h 6882604"/>
              <a:gd name="connsiteX5" fmla="*/ 335937 w 525222"/>
              <a:gd name="connsiteY5" fmla="*/ 9344 h 6882604"/>
              <a:gd name="connsiteX0" fmla="*/ 347478 w 536763"/>
              <a:gd name="connsiteY0" fmla="*/ 9344 h 6882604"/>
              <a:gd name="connsiteX1" fmla="*/ 424723 w 536763"/>
              <a:gd name="connsiteY1" fmla="*/ 0 h 6882604"/>
              <a:gd name="connsiteX2" fmla="*/ 388773 w 536763"/>
              <a:gd name="connsiteY2" fmla="*/ 6882604 h 6882604"/>
              <a:gd name="connsiteX3" fmla="*/ 326619 w 536763"/>
              <a:gd name="connsiteY3" fmla="*/ 6878898 h 6882604"/>
              <a:gd name="connsiteX4" fmla="*/ 296976 w 536763"/>
              <a:gd name="connsiteY4" fmla="*/ 2440720 h 6882604"/>
              <a:gd name="connsiteX5" fmla="*/ 347478 w 536763"/>
              <a:gd name="connsiteY5" fmla="*/ 9344 h 688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6763" h="6882604">
                <a:moveTo>
                  <a:pt x="347478" y="9344"/>
                </a:moveTo>
                <a:lnTo>
                  <a:pt x="424723" y="0"/>
                </a:lnTo>
                <a:cubicBezTo>
                  <a:pt x="910544" y="2141721"/>
                  <a:pt x="-388632" y="5357476"/>
                  <a:pt x="388773" y="6882604"/>
                </a:cubicBezTo>
                <a:lnTo>
                  <a:pt x="326619" y="6878898"/>
                </a:lnTo>
                <a:cubicBezTo>
                  <a:pt x="-245049" y="5830266"/>
                  <a:pt x="59116" y="3713659"/>
                  <a:pt x="296976" y="2440720"/>
                </a:cubicBezTo>
                <a:cubicBezTo>
                  <a:pt x="534836" y="1167781"/>
                  <a:pt x="439208" y="501282"/>
                  <a:pt x="347478" y="9344"/>
                </a:cubicBezTo>
                <a:close/>
              </a:path>
            </a:pathLst>
          </a:custGeom>
          <a:gradFill>
            <a:gsLst>
              <a:gs pos="0">
                <a:srgbClr val="42449E"/>
              </a:gs>
              <a:gs pos="44000">
                <a:srgbClr val="A22180"/>
              </a:gs>
              <a:gs pos="70000">
                <a:srgbClr val="DB1043"/>
              </a:gs>
              <a:gs pos="100000">
                <a:srgbClr val="CF393C"/>
              </a:gs>
            </a:gsLst>
            <a:lin ang="5400000" scaled="1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4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26989D66-D027-43AA-941C-1B1EC39928CD}"/>
              </a:ext>
            </a:extLst>
          </p:cNvPr>
          <p:cNvSpPr/>
          <p:nvPr/>
        </p:nvSpPr>
        <p:spPr bwMode="auto">
          <a:xfrm>
            <a:off x="-64351" y="6389352"/>
            <a:ext cx="963941" cy="30777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91437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700" dirty="0">
                <a:solidFill>
                  <a:prstClr val="black"/>
                </a:solidFill>
                <a:latin typeface="Montserrat" panose="00000500000000000000" pitchFamily="2" charset="-52"/>
              </a:rPr>
              <a:t>СОЦИАЛЬНЫЙ</a:t>
            </a:r>
          </a:p>
          <a:p>
            <a:pPr algn="ctr" defTabSz="914374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700" dirty="0">
                <a:solidFill>
                  <a:prstClr val="black"/>
                </a:solidFill>
                <a:latin typeface="Montserrat" panose="00000500000000000000" pitchFamily="2" charset="-52"/>
              </a:rPr>
              <a:t>ФОНД РОССИИ 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52D1D43-7A74-43CE-BB72-DCD5A25152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5727231"/>
            <a:ext cx="755577" cy="71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3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41124" y="1091767"/>
            <a:ext cx="8182949" cy="96956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Федеральный закон от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01 апреля 1996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г. №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27-ФЗ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Об индивидуальном (персонифицированном) учете в системах обязательного пенсионного страхования и обязательного социального страхования"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Объект 3"/>
          <p:cNvSpPr txBox="1">
            <a:spLocks/>
          </p:cNvSpPr>
          <p:nvPr/>
        </p:nvSpPr>
        <p:spPr>
          <a:xfrm>
            <a:off x="2565285" y="1921181"/>
            <a:ext cx="8150000" cy="69753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kern="1200">
                <a:solidFill>
                  <a:srgbClr val="7F7F7F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Федеральный закон от 15.12.2001 N 167-ФЗ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"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Об обязательном пенсионном страховании в Российской Федерации"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Объект 3"/>
          <p:cNvSpPr txBox="1">
            <a:spLocks/>
          </p:cNvSpPr>
          <p:nvPr/>
        </p:nvSpPr>
        <p:spPr>
          <a:xfrm>
            <a:off x="2483248" y="3453912"/>
            <a:ext cx="8184752" cy="896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Приказ Минтруда России от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</a:rPr>
              <a:t>03.04.2023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N 256н </a:t>
            </a:r>
            <a:r>
              <a:rPr lang="ru-RU" sz="1800" b="1" dirty="0" smtClean="0"/>
              <a:t> </a:t>
            </a:r>
            <a:r>
              <a:rPr lang="ru-RU" sz="1800" dirty="0"/>
              <a:t>"Об утверждении Инструкции о порядке ведения индивидуального (персонифицированного) учета сведений о зарегистрированных лицах" 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60" y="1207079"/>
            <a:ext cx="648072" cy="579424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838" y="2044797"/>
            <a:ext cx="648072" cy="579424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597" y="3675311"/>
            <a:ext cx="648072" cy="579424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31504" y="123479"/>
            <a:ext cx="8928992" cy="5415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77" dirty="0">
                <a:solidFill>
                  <a:srgbClr val="FFFFFF"/>
                </a:solidFill>
                <a:latin typeface="Calibri"/>
                <a:cs typeface="Calibri"/>
              </a:rPr>
              <a:t>НОРМАТИВНО ПРАВОВОЕ РЕГУЛИРОВАНИЕ</a:t>
            </a:r>
            <a:endParaRPr lang="ru-RU" dirty="0"/>
          </a:p>
        </p:txBody>
      </p:sp>
      <p:pic>
        <p:nvPicPr>
          <p:cNvPr id="18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60" y="4572401"/>
            <a:ext cx="648072" cy="579424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Объект 3"/>
          <p:cNvSpPr txBox="1">
            <a:spLocks/>
          </p:cNvSpPr>
          <p:nvPr/>
        </p:nvSpPr>
        <p:spPr>
          <a:xfrm>
            <a:off x="2516784" y="4425564"/>
            <a:ext cx="8184752" cy="13326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Приказ СФР от 19.05.2025 N 581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"Об утверждении Административного регламента Фонда пенсионного и социального страхования Российской Федерации по предоставлению государственной услуги "Прием от граждан анкет в целях регистрации в системе индивидуального (персонифицированного) учета, в том числе прием от зарегистрированных лиц заявлений об изменении анкетных данных, содержащихся в индивидуальном лицевом счете, или о выдаче документа, подтверждающего регистрацию в системе индивидуального (персонифицированного)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учета»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6092827"/>
            <a:ext cx="9144001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31" name="Group 45">
            <a:extLst>
              <a:ext uri="{FF2B5EF4-FFF2-40B4-BE49-F238E27FC236}">
                <a16:creationId xmlns:a16="http://schemas.microsoft.com/office/drawing/2014/main" id="{F1DF1D25-E3DA-5D4F-AFBC-07A397F39861}"/>
              </a:ext>
            </a:extLst>
          </p:cNvPr>
          <p:cNvGrpSpPr/>
          <p:nvPr/>
        </p:nvGrpSpPr>
        <p:grpSpPr>
          <a:xfrm>
            <a:off x="1680139" y="6187381"/>
            <a:ext cx="514379" cy="576064"/>
            <a:chOff x="634994" y="480009"/>
            <a:chExt cx="914452" cy="1075526"/>
          </a:xfrm>
        </p:grpSpPr>
        <p:pic>
          <p:nvPicPr>
            <p:cNvPr id="32" name="object 3">
              <a:extLst>
                <a:ext uri="{FF2B5EF4-FFF2-40B4-BE49-F238E27FC236}">
                  <a16:creationId xmlns:a16="http://schemas.microsoft.com/office/drawing/2014/main" id="{F380E581-197A-4749-AE4D-D24057C2E55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3" name="object 4">
              <a:extLst>
                <a:ext uri="{FF2B5EF4-FFF2-40B4-BE49-F238E27FC236}">
                  <a16:creationId xmlns:a16="http://schemas.microsoft.com/office/drawing/2014/main" id="{4976A38B-ADEE-694B-A409-33A3A8A65F8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4" name="object 5">
              <a:extLst>
                <a:ext uri="{FF2B5EF4-FFF2-40B4-BE49-F238E27FC236}">
                  <a16:creationId xmlns:a16="http://schemas.microsoft.com/office/drawing/2014/main" id="{EE08DC63-C15B-4D41-B89D-1CD5929880CB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5" name="object 6">
              <a:extLst>
                <a:ext uri="{FF2B5EF4-FFF2-40B4-BE49-F238E27FC236}">
                  <a16:creationId xmlns:a16="http://schemas.microsoft.com/office/drawing/2014/main" id="{8E5EAE0A-62F7-EA4B-82FF-96E0C074731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36" name="object 7">
              <a:extLst>
                <a:ext uri="{FF2B5EF4-FFF2-40B4-BE49-F238E27FC236}">
                  <a16:creationId xmlns:a16="http://schemas.microsoft.com/office/drawing/2014/main" id="{EE4C96C7-DD26-1549-8CB5-D5C26BAAE2C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37" name="object 8">
              <a:extLst>
                <a:ext uri="{FF2B5EF4-FFF2-40B4-BE49-F238E27FC236}">
                  <a16:creationId xmlns:a16="http://schemas.microsoft.com/office/drawing/2014/main" id="{5F7B07DD-51DB-934D-86C2-E256CABE8B2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8" name="object 9">
              <a:extLst>
                <a:ext uri="{FF2B5EF4-FFF2-40B4-BE49-F238E27FC236}">
                  <a16:creationId xmlns:a16="http://schemas.microsoft.com/office/drawing/2014/main" id="{41B926E7-0E9E-7948-A232-A8C369A1A10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39" name="object 10">
              <a:extLst>
                <a:ext uri="{FF2B5EF4-FFF2-40B4-BE49-F238E27FC236}">
                  <a16:creationId xmlns:a16="http://schemas.microsoft.com/office/drawing/2014/main" id="{77C660E2-F6D1-B64E-B2B6-A954CF8BF1B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40" name="object 11">
              <a:extLst>
                <a:ext uri="{FF2B5EF4-FFF2-40B4-BE49-F238E27FC236}">
                  <a16:creationId xmlns:a16="http://schemas.microsoft.com/office/drawing/2014/main" id="{441BF81B-53FE-6A4C-92C5-DB2443010B02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41" name="object 12">
              <a:extLst>
                <a:ext uri="{FF2B5EF4-FFF2-40B4-BE49-F238E27FC236}">
                  <a16:creationId xmlns:a16="http://schemas.microsoft.com/office/drawing/2014/main" id="{05F2A8D2-8C9F-ED4D-BA00-8EFEA8234DD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42" name="object 13">
              <a:extLst>
                <a:ext uri="{FF2B5EF4-FFF2-40B4-BE49-F238E27FC236}">
                  <a16:creationId xmlns:a16="http://schemas.microsoft.com/office/drawing/2014/main" id="{2F4B0F69-CDB3-3749-B04E-A38361F498E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3" name="object 14">
              <a:extLst>
                <a:ext uri="{FF2B5EF4-FFF2-40B4-BE49-F238E27FC236}">
                  <a16:creationId xmlns:a16="http://schemas.microsoft.com/office/drawing/2014/main" id="{A3D5E69D-7069-7546-B396-DEF8C7BF7E9E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4" name="object 15">
              <a:extLst>
                <a:ext uri="{FF2B5EF4-FFF2-40B4-BE49-F238E27FC236}">
                  <a16:creationId xmlns:a16="http://schemas.microsoft.com/office/drawing/2014/main" id="{D13C6816-0D33-DC44-B3A3-B8C2B694E054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28" name="Picture 4" descr="C:\Users\Пользователь\Desktop\avantaj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301" y="2811930"/>
            <a:ext cx="648072" cy="579424"/>
          </a:xfrm>
          <a:prstGeom prst="ellipse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565285" y="2618720"/>
            <a:ext cx="7707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Постановлением Правления СФР от 27.09.2019 №335П </a:t>
            </a:r>
            <a:r>
              <a:rPr lang="ru-RU" sz="1600" dirty="0" smtClean="0"/>
              <a:t>утверждена форма документа АДИ-РЕГ, подтверждающего регистрацию в системе индивидуального (персонифицированного) учета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6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6"/>
          <p:cNvSpPr>
            <a:spLocks noChangeArrowheads="1"/>
          </p:cNvSpPr>
          <p:nvPr/>
        </p:nvSpPr>
        <p:spPr bwMode="gray">
          <a:xfrm>
            <a:off x="1559500" y="620689"/>
            <a:ext cx="8995120" cy="1734652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0" anchor="ctr"/>
          <a:lstStyle/>
          <a:p>
            <a:pPr marL="261938" algn="ctr"/>
            <a:r>
              <a:rPr lang="ru-RU" b="1" kern="0" dirty="0">
                <a:cs typeface="Times New Roman" pitchFamily="18" charset="0"/>
              </a:rPr>
              <a:t>  </a:t>
            </a:r>
            <a:r>
              <a:rPr lang="ru-RU" b="1" kern="0" dirty="0" smtClean="0">
                <a:cs typeface="Times New Roman" pitchFamily="18" charset="0"/>
              </a:rPr>
              <a:t>        </a:t>
            </a:r>
            <a:r>
              <a:rPr lang="ru-RU" b="1" dirty="0" smtClean="0"/>
              <a:t>СНИЛС</a:t>
            </a:r>
            <a:r>
              <a:rPr lang="ru-RU" dirty="0"/>
              <a:t> - страховой номер индивидуального лицевого счета в </a:t>
            </a:r>
            <a:r>
              <a:rPr lang="ru-RU" dirty="0" smtClean="0"/>
              <a:t>системе</a:t>
            </a:r>
          </a:p>
          <a:p>
            <a:pPr marL="261938" algn="ctr"/>
            <a:r>
              <a:rPr lang="ru-RU" dirty="0" smtClean="0"/>
              <a:t>Индивидуального (персонифицированного) </a:t>
            </a:r>
            <a:r>
              <a:rPr lang="ru-RU" dirty="0"/>
              <a:t>учета </a:t>
            </a:r>
            <a:r>
              <a:rPr lang="ru-RU" dirty="0" smtClean="0"/>
              <a:t>СФР. </a:t>
            </a:r>
          </a:p>
          <a:p>
            <a:pPr marL="261938" algn="ctr"/>
            <a:r>
              <a:rPr lang="ru-RU" dirty="0" smtClean="0"/>
              <a:t>Это </a:t>
            </a:r>
            <a:r>
              <a:rPr lang="ru-RU" dirty="0"/>
              <a:t>уникальный номер, который присваивается человеку один раз.</a:t>
            </a:r>
          </a:p>
          <a:p>
            <a:pPr marL="261938" algn="ctr"/>
            <a:endParaRPr lang="ru-RU" b="1" dirty="0">
              <a:ea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59495" y="51471"/>
            <a:ext cx="8995123" cy="47003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pc="77" dirty="0">
                <a:solidFill>
                  <a:srgbClr val="FFFFFF"/>
                </a:solidFill>
                <a:latin typeface="Calibri"/>
                <a:cs typeface="Calibri"/>
              </a:rPr>
              <a:t>ОСНОВНЫЕ ПОЛОЖЕНИЯ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45E8C-52FE-473B-8CE7-7665F3DB1C71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>
            <a:lum bright="40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6092827"/>
            <a:ext cx="9144001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33" name="Group 45">
            <a:extLst>
              <a:ext uri="{FF2B5EF4-FFF2-40B4-BE49-F238E27FC236}">
                <a16:creationId xmlns:a16="http://schemas.microsoft.com/office/drawing/2014/main" id="{F1DF1D25-E3DA-5D4F-AFBC-07A397F39861}"/>
              </a:ext>
            </a:extLst>
          </p:cNvPr>
          <p:cNvGrpSpPr/>
          <p:nvPr/>
        </p:nvGrpSpPr>
        <p:grpSpPr>
          <a:xfrm>
            <a:off x="1680139" y="6187381"/>
            <a:ext cx="514379" cy="576064"/>
            <a:chOff x="634994" y="480009"/>
            <a:chExt cx="914452" cy="1075526"/>
          </a:xfrm>
        </p:grpSpPr>
        <p:pic>
          <p:nvPicPr>
            <p:cNvPr id="36" name="object 3">
              <a:extLst>
                <a:ext uri="{FF2B5EF4-FFF2-40B4-BE49-F238E27FC236}">
                  <a16:creationId xmlns:a16="http://schemas.microsoft.com/office/drawing/2014/main" id="{F380E581-197A-4749-AE4D-D24057C2E5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37" name="object 4">
              <a:extLst>
                <a:ext uri="{FF2B5EF4-FFF2-40B4-BE49-F238E27FC236}">
                  <a16:creationId xmlns:a16="http://schemas.microsoft.com/office/drawing/2014/main" id="{4976A38B-ADEE-694B-A409-33A3A8A65F8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38" name="object 5">
              <a:extLst>
                <a:ext uri="{FF2B5EF4-FFF2-40B4-BE49-F238E27FC236}">
                  <a16:creationId xmlns:a16="http://schemas.microsoft.com/office/drawing/2014/main" id="{EE08DC63-C15B-4D41-B89D-1CD5929880CB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39" name="object 6">
              <a:extLst>
                <a:ext uri="{FF2B5EF4-FFF2-40B4-BE49-F238E27FC236}">
                  <a16:creationId xmlns:a16="http://schemas.microsoft.com/office/drawing/2014/main" id="{8E5EAE0A-62F7-EA4B-82FF-96E0C07473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40" name="object 7">
              <a:extLst>
                <a:ext uri="{FF2B5EF4-FFF2-40B4-BE49-F238E27FC236}">
                  <a16:creationId xmlns:a16="http://schemas.microsoft.com/office/drawing/2014/main" id="{EE4C96C7-DD26-1549-8CB5-D5C26BAAE2C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41" name="object 8">
              <a:extLst>
                <a:ext uri="{FF2B5EF4-FFF2-40B4-BE49-F238E27FC236}">
                  <a16:creationId xmlns:a16="http://schemas.microsoft.com/office/drawing/2014/main" id="{5F7B07DD-51DB-934D-86C2-E256CABE8B2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2" name="object 9">
              <a:extLst>
                <a:ext uri="{FF2B5EF4-FFF2-40B4-BE49-F238E27FC236}">
                  <a16:creationId xmlns:a16="http://schemas.microsoft.com/office/drawing/2014/main" id="{41B926E7-0E9E-7948-A232-A8C369A1A10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43" name="object 10">
              <a:extLst>
                <a:ext uri="{FF2B5EF4-FFF2-40B4-BE49-F238E27FC236}">
                  <a16:creationId xmlns:a16="http://schemas.microsoft.com/office/drawing/2014/main" id="{77C660E2-F6D1-B64E-B2B6-A954CF8BF1B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44" name="object 11">
              <a:extLst>
                <a:ext uri="{FF2B5EF4-FFF2-40B4-BE49-F238E27FC236}">
                  <a16:creationId xmlns:a16="http://schemas.microsoft.com/office/drawing/2014/main" id="{441BF81B-53FE-6A4C-92C5-DB2443010B0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45" name="object 12">
              <a:extLst>
                <a:ext uri="{FF2B5EF4-FFF2-40B4-BE49-F238E27FC236}">
                  <a16:creationId xmlns:a16="http://schemas.microsoft.com/office/drawing/2014/main" id="{05F2A8D2-8C9F-ED4D-BA00-8EFEA8234DD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46" name="object 13">
              <a:extLst>
                <a:ext uri="{FF2B5EF4-FFF2-40B4-BE49-F238E27FC236}">
                  <a16:creationId xmlns:a16="http://schemas.microsoft.com/office/drawing/2014/main" id="{2F4B0F69-CDB3-3749-B04E-A38361F498E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47" name="object 14">
              <a:extLst>
                <a:ext uri="{FF2B5EF4-FFF2-40B4-BE49-F238E27FC236}">
                  <a16:creationId xmlns:a16="http://schemas.microsoft.com/office/drawing/2014/main" id="{A3D5E69D-7069-7546-B396-DEF8C7BF7E9E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8" name="object 15">
              <a:extLst>
                <a:ext uri="{FF2B5EF4-FFF2-40B4-BE49-F238E27FC236}">
                  <a16:creationId xmlns:a16="http://schemas.microsoft.com/office/drawing/2014/main" id="{D13C6816-0D33-DC44-B3A3-B8C2B694E05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5" name="Скругленный прямоугольник 4"/>
          <p:cNvSpPr/>
          <p:nvPr/>
        </p:nvSpPr>
        <p:spPr>
          <a:xfrm>
            <a:off x="1559495" y="2479014"/>
            <a:ext cx="9108505" cy="407517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864489" y="2615509"/>
            <a:ext cx="86432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 используется для идентификации человека в государственных информационных системах, в частности: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для учета пенсионных прав, страхового стажа и пенсионных коэффициентов;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для учета сведений о работе и страховых взносах работодателей;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при назначении пенсий, пособий, социальных выплат и мер поддержки;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для взаимодействия с Социальным фондом России;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при оформлении обязательного медицинского страхования и отдельных медицинских услуг;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при получении государственных и муниципальных услуг;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для идентификации гражданина в государственных реестрах и информационных системах;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2C2D2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• при трудоустройстве работодатель использует СНИЛС для передачи сведений о работнике в СФР.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1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40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6092827"/>
            <a:ext cx="9144001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5" name="Group 45">
            <a:extLst>
              <a:ext uri="{FF2B5EF4-FFF2-40B4-BE49-F238E27FC236}">
                <a16:creationId xmlns:a16="http://schemas.microsoft.com/office/drawing/2014/main" id="{F1DF1D25-E3DA-5D4F-AFBC-07A397F39861}"/>
              </a:ext>
            </a:extLst>
          </p:cNvPr>
          <p:cNvGrpSpPr/>
          <p:nvPr/>
        </p:nvGrpSpPr>
        <p:grpSpPr>
          <a:xfrm>
            <a:off x="1680139" y="6187381"/>
            <a:ext cx="514379" cy="576064"/>
            <a:chOff x="634994" y="480009"/>
            <a:chExt cx="914452" cy="1075526"/>
          </a:xfrm>
        </p:grpSpPr>
        <p:pic>
          <p:nvPicPr>
            <p:cNvPr id="6" name="object 3">
              <a:extLst>
                <a:ext uri="{FF2B5EF4-FFF2-40B4-BE49-F238E27FC236}">
                  <a16:creationId xmlns:a16="http://schemas.microsoft.com/office/drawing/2014/main" id="{F380E581-197A-4749-AE4D-D24057C2E5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18" y="1352696"/>
              <a:ext cx="163266" cy="78676"/>
            </a:xfrm>
            <a:prstGeom prst="rect">
              <a:avLst/>
            </a:prstGeom>
          </p:spPr>
        </p:pic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4976A38B-ADEE-694B-A409-33A3A8A65F8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641" y="1353580"/>
              <a:ext cx="341118" cy="89957"/>
            </a:xfrm>
            <a:prstGeom prst="rect">
              <a:avLst/>
            </a:prstGeom>
          </p:spPr>
        </p:pic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E08DC63-C15B-4D41-B89D-1CD5929880CB}"/>
                </a:ext>
              </a:extLst>
            </p:cNvPr>
            <p:cNvSpPr/>
            <p:nvPr/>
          </p:nvSpPr>
          <p:spPr>
            <a:xfrm>
              <a:off x="1192096" y="1353577"/>
              <a:ext cx="62230" cy="77470"/>
            </a:xfrm>
            <a:custGeom>
              <a:avLst/>
              <a:gdLst/>
              <a:ahLst/>
              <a:cxnLst/>
              <a:rect l="l" t="t" r="r" b="b"/>
              <a:pathLst>
                <a:path w="62230" h="77469">
                  <a:moveTo>
                    <a:pt x="10883" y="0"/>
                  </a:moveTo>
                  <a:lnTo>
                    <a:pt x="0" y="0"/>
                  </a:lnTo>
                  <a:lnTo>
                    <a:pt x="0" y="76923"/>
                  </a:lnTo>
                  <a:lnTo>
                    <a:pt x="31750" y="76923"/>
                  </a:lnTo>
                  <a:lnTo>
                    <a:pt x="44600" y="75284"/>
                  </a:lnTo>
                  <a:lnTo>
                    <a:pt x="54124" y="70399"/>
                  </a:lnTo>
                  <a:lnTo>
                    <a:pt x="55698" y="68249"/>
                  </a:lnTo>
                  <a:lnTo>
                    <a:pt x="10883" y="68249"/>
                  </a:lnTo>
                  <a:lnTo>
                    <a:pt x="10883" y="35483"/>
                  </a:lnTo>
                  <a:lnTo>
                    <a:pt x="56574" y="35483"/>
                  </a:lnTo>
                  <a:lnTo>
                    <a:pt x="54738" y="32935"/>
                  </a:lnTo>
                  <a:lnTo>
                    <a:pt x="45848" y="28348"/>
                  </a:lnTo>
                  <a:lnTo>
                    <a:pt x="33731" y="26809"/>
                  </a:lnTo>
                  <a:lnTo>
                    <a:pt x="10883" y="26809"/>
                  </a:lnTo>
                  <a:lnTo>
                    <a:pt x="10883" y="0"/>
                  </a:lnTo>
                  <a:close/>
                </a:path>
                <a:path w="62230" h="77469">
                  <a:moveTo>
                    <a:pt x="56574" y="35483"/>
                  </a:moveTo>
                  <a:lnTo>
                    <a:pt x="44170" y="35483"/>
                  </a:lnTo>
                  <a:lnTo>
                    <a:pt x="51079" y="40436"/>
                  </a:lnTo>
                  <a:lnTo>
                    <a:pt x="51079" y="51320"/>
                  </a:lnTo>
                  <a:lnTo>
                    <a:pt x="49782" y="58643"/>
                  </a:lnTo>
                  <a:lnTo>
                    <a:pt x="45972" y="63942"/>
                  </a:lnTo>
                  <a:lnTo>
                    <a:pt x="39769" y="67163"/>
                  </a:lnTo>
                  <a:lnTo>
                    <a:pt x="31292" y="68249"/>
                  </a:lnTo>
                  <a:lnTo>
                    <a:pt x="55698" y="68249"/>
                  </a:lnTo>
                  <a:lnTo>
                    <a:pt x="60042" y="62318"/>
                  </a:lnTo>
                  <a:lnTo>
                    <a:pt x="62077" y="51092"/>
                  </a:lnTo>
                  <a:lnTo>
                    <a:pt x="60211" y="40531"/>
                  </a:lnTo>
                  <a:lnTo>
                    <a:pt x="56574" y="35483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8E5EAE0A-62F7-EA4B-82FF-96E0C07473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4796" y="1353580"/>
              <a:ext cx="66154" cy="76911"/>
            </a:xfrm>
            <a:prstGeom prst="rect">
              <a:avLst/>
            </a:prstGeom>
          </p:spPr>
        </p:pic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EE4C96C7-DD26-1549-8CB5-D5C26BAAE2C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69272" y="1353577"/>
              <a:ext cx="85153" cy="76923"/>
            </a:xfrm>
            <a:prstGeom prst="rect">
              <a:avLst/>
            </a:prstGeom>
          </p:spPr>
        </p:pic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5F7B07DD-51DB-934D-86C2-E256CABE8B24}"/>
                </a:ext>
              </a:extLst>
            </p:cNvPr>
            <p:cNvSpPr/>
            <p:nvPr/>
          </p:nvSpPr>
          <p:spPr>
            <a:xfrm>
              <a:off x="1482771" y="1353580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69">
                  <a:moveTo>
                    <a:pt x="66471" y="0"/>
                  </a:moveTo>
                  <a:lnTo>
                    <a:pt x="56349" y="0"/>
                  </a:lnTo>
                  <a:lnTo>
                    <a:pt x="10871" y="59334"/>
                  </a:lnTo>
                  <a:lnTo>
                    <a:pt x="10871" y="0"/>
                  </a:lnTo>
                  <a:lnTo>
                    <a:pt x="0" y="0"/>
                  </a:lnTo>
                  <a:lnTo>
                    <a:pt x="0" y="76911"/>
                  </a:lnTo>
                  <a:lnTo>
                    <a:pt x="10096" y="76911"/>
                  </a:lnTo>
                  <a:lnTo>
                    <a:pt x="55689" y="17691"/>
                  </a:lnTo>
                  <a:lnTo>
                    <a:pt x="55689" y="76911"/>
                  </a:lnTo>
                  <a:lnTo>
                    <a:pt x="66471" y="76911"/>
                  </a:lnTo>
                  <a:lnTo>
                    <a:pt x="6647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41B926E7-0E9E-7948-A232-A8C369A1A10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994" y="1464464"/>
              <a:ext cx="188554" cy="82626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77C660E2-F6D1-B64E-B2B6-A954CF8BF1B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5724" y="1467309"/>
              <a:ext cx="164275" cy="88226"/>
            </a:xfrm>
            <a:prstGeom prst="rect">
              <a:avLst/>
            </a:prstGeom>
          </p:spPr>
        </p:pic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441BF81B-53FE-6A4C-92C5-DB2443010B0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7757" y="1466442"/>
              <a:ext cx="319289" cy="78663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05F2A8D2-8C9F-ED4D-BA00-8EFEA8234DD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96605" y="1467312"/>
              <a:ext cx="66471" cy="76911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2F4B0F69-CDB3-3749-B04E-A38361F498E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2771" y="1467312"/>
              <a:ext cx="66471" cy="76911"/>
            </a:xfrm>
            <a:prstGeom prst="rect">
              <a:avLst/>
            </a:prstGeom>
          </p:spPr>
        </p:pic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A3D5E69D-7069-7546-B396-DEF8C7BF7E9E}"/>
                </a:ext>
              </a:extLst>
            </p:cNvPr>
            <p:cNvSpPr/>
            <p:nvPr/>
          </p:nvSpPr>
          <p:spPr>
            <a:xfrm>
              <a:off x="1489430" y="1331849"/>
              <a:ext cx="54610" cy="8255"/>
            </a:xfrm>
            <a:custGeom>
              <a:avLst/>
              <a:gdLst/>
              <a:ahLst/>
              <a:cxnLst/>
              <a:rect l="l" t="t" r="r" b="b"/>
              <a:pathLst>
                <a:path w="54609" h="8255">
                  <a:moveTo>
                    <a:pt x="54533" y="0"/>
                  </a:moveTo>
                  <a:lnTo>
                    <a:pt x="0" y="0"/>
                  </a:lnTo>
                  <a:lnTo>
                    <a:pt x="0" y="8115"/>
                  </a:lnTo>
                  <a:lnTo>
                    <a:pt x="54533" y="8115"/>
                  </a:lnTo>
                  <a:lnTo>
                    <a:pt x="54533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defTabSz="576056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sz="1100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D13C6816-0D33-DC44-B3A3-B8C2B694E054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4093" y="480009"/>
              <a:ext cx="895848" cy="769188"/>
            </a:xfrm>
            <a:prstGeom prst="rect">
              <a:avLst/>
            </a:prstGeom>
          </p:spPr>
        </p:pic>
      </p:grpSp>
      <p:sp>
        <p:nvSpPr>
          <p:cNvPr id="2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6280" y="6115351"/>
            <a:ext cx="2844800" cy="365125"/>
          </a:xfrm>
        </p:spPr>
        <p:txBody>
          <a:bodyPr/>
          <a:lstStyle/>
          <a:p>
            <a:fld id="{3C145E8C-52FE-473B-8CE7-7665F3DB1C71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3" name="Объект 3"/>
          <p:cNvSpPr txBox="1">
            <a:spLocks/>
          </p:cNvSpPr>
          <p:nvPr/>
        </p:nvSpPr>
        <p:spPr>
          <a:xfrm>
            <a:off x="1318328" y="818311"/>
            <a:ext cx="8184752" cy="666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Причины множественной регистрации</a:t>
            </a:r>
            <a:endParaRPr lang="ru-RU" sz="2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7434" y="2638578"/>
            <a:ext cx="640135" cy="4816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9171" y="2583143"/>
            <a:ext cx="9523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смене паспортных данных вместо обмена страхового свидетельства была оформлена анкета с новыми персональными данными с последующим открытием нового лицевого счета;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8328" y="3809334"/>
            <a:ext cx="640135" cy="4224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202541" y="3425917"/>
            <a:ext cx="9289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зарегистрированное </a:t>
            </a:r>
            <a:r>
              <a:rPr lang="ru-RU" dirty="0"/>
              <a:t>лицо не предъявило работодателю страховое свидетельство при заключении трудового договора или договора гражданско-правового характера, вследствие чего работодатель самостоятельно представил анкетные данные работника в </a:t>
            </a:r>
            <a:r>
              <a:rPr lang="ru-RU" dirty="0" smtClean="0"/>
              <a:t>Социальный фонд </a:t>
            </a:r>
            <a:r>
              <a:rPr lang="ru-RU" dirty="0"/>
              <a:t>для открытия нового лицевого </a:t>
            </a:r>
            <a:r>
              <a:rPr lang="ru-RU" dirty="0" smtClean="0"/>
              <a:t>счета с данными отличными от уже имеющимися в СНИЛС (например, смена фамилии у женщин после замужества).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3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Заявление на объединение ИЛС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496" y="1417638"/>
            <a:ext cx="9451007" cy="451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7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Уведомление сотрудника о факте множественной регистрации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1417638"/>
            <a:ext cx="10369152" cy="478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8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2135188" y="2420938"/>
            <a:ext cx="7777162" cy="1446212"/>
          </a:xfrm>
          <a:prstGeom prst="rect">
            <a:avLst/>
          </a:prstGeom>
          <a:noFill/>
          <a:ln w="476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 </a:t>
            </a:r>
          </a:p>
          <a:p>
            <a:pPr algn="ctr">
              <a:defRPr/>
            </a:pPr>
            <a:endParaRPr lang="ru-RU" sz="4400" dirty="0">
              <a:solidFill>
                <a:srgbClr val="33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15374</TotalTime>
  <Words>415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Franklin Gothic Medium</vt:lpstr>
      <vt:lpstr>Montserrat</vt:lpstr>
      <vt:lpstr>Times New Roman</vt:lpstr>
      <vt:lpstr>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Заявление на объединение ИЛС</vt:lpstr>
      <vt:lpstr>Уведомление сотрудника о факте множественной регистрации</vt:lpstr>
      <vt:lpstr>Презентация PowerPoint</vt:lpstr>
    </vt:vector>
  </TitlesOfParts>
  <Company>Пенсионнй фонд Российской Федерации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Глухова Ирина Геннадьевна</dc:creator>
  <cp:lastModifiedBy>Шарафуллина Ляйсан Искандаровна</cp:lastModifiedBy>
  <cp:revision>677</cp:revision>
  <cp:lastPrinted>2021-03-29T07:22:05Z</cp:lastPrinted>
  <dcterms:created xsi:type="dcterms:W3CDTF">2018-11-26T11:02:13Z</dcterms:created>
  <dcterms:modified xsi:type="dcterms:W3CDTF">2026-10-07T11:40:06Z</dcterms:modified>
</cp:coreProperties>
</file>