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25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070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3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50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76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46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18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321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22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6E14A-0F46-4EF6-B2D3-E863F70C757F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3ABAC-7637-4500-BCEA-467C256E30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65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4" y="221877"/>
            <a:ext cx="11976011" cy="657897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967150" y="5489009"/>
            <a:ext cx="428149" cy="206693"/>
          </a:xfrm>
          <a:custGeom>
            <a:avLst/>
            <a:gdLst/>
            <a:ahLst/>
            <a:cxn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9453257" y="5491686"/>
            <a:ext cx="200978" cy="235268"/>
          </a:xfrm>
          <a:custGeom>
            <a:avLst/>
            <a:gdLst/>
            <a:ahLst/>
            <a:cxn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4" name="object 4"/>
          <p:cNvSpPr/>
          <p:nvPr/>
        </p:nvSpPr>
        <p:spPr>
          <a:xfrm>
            <a:off x="9703531" y="5491331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5" name="object 5"/>
          <p:cNvSpPr/>
          <p:nvPr/>
        </p:nvSpPr>
        <p:spPr>
          <a:xfrm>
            <a:off x="9924145" y="5491334"/>
            <a:ext cx="423386" cy="204311"/>
          </a:xfrm>
          <a:custGeom>
            <a:avLst/>
            <a:gdLst/>
            <a:ahLst/>
            <a:cxn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6" name="object 6"/>
          <p:cNvSpPr/>
          <p:nvPr/>
        </p:nvSpPr>
        <p:spPr>
          <a:xfrm>
            <a:off x="10421796" y="5491334"/>
            <a:ext cx="162878" cy="20193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7" name="object 7"/>
          <p:cNvSpPr/>
          <p:nvPr/>
        </p:nvSpPr>
        <p:spPr>
          <a:xfrm>
            <a:off x="10638600" y="5602773"/>
            <a:ext cx="29051" cy="90488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8" name="object 8"/>
          <p:cNvSpPr/>
          <p:nvPr/>
        </p:nvSpPr>
        <p:spPr>
          <a:xfrm>
            <a:off x="10638598" y="5491334"/>
            <a:ext cx="173831" cy="20193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9" name="object 9"/>
          <p:cNvSpPr/>
          <p:nvPr/>
        </p:nvSpPr>
        <p:spPr>
          <a:xfrm>
            <a:off x="10886274" y="5491334"/>
            <a:ext cx="223361" cy="201930"/>
          </a:xfrm>
          <a:custGeom>
            <a:avLst/>
            <a:gdLst/>
            <a:ahLst/>
            <a:cxn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0" name="object 10"/>
          <p:cNvSpPr/>
          <p:nvPr/>
        </p:nvSpPr>
        <p:spPr>
          <a:xfrm>
            <a:off x="11183819" y="5491331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1" name="object 11"/>
          <p:cNvSpPr/>
          <p:nvPr/>
        </p:nvSpPr>
        <p:spPr>
          <a:xfrm>
            <a:off x="8961351" y="5782035"/>
            <a:ext cx="240983" cy="216694"/>
          </a:xfrm>
          <a:custGeom>
            <a:avLst/>
            <a:gdLst/>
            <a:ahLst/>
            <a:cxn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2" name="object 12"/>
          <p:cNvSpPr/>
          <p:nvPr/>
        </p:nvSpPr>
        <p:spPr>
          <a:xfrm>
            <a:off x="9241291" y="5787204"/>
            <a:ext cx="214789" cy="206693"/>
          </a:xfrm>
          <a:custGeom>
            <a:avLst/>
            <a:gdLst/>
            <a:ahLst/>
            <a:cxn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3" name="object 13"/>
          <p:cNvSpPr/>
          <p:nvPr/>
        </p:nvSpPr>
        <p:spPr>
          <a:xfrm>
            <a:off x="9513745" y="5900929"/>
            <a:ext cx="29051" cy="90488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4" name="object 14"/>
          <p:cNvSpPr/>
          <p:nvPr/>
        </p:nvSpPr>
        <p:spPr>
          <a:xfrm>
            <a:off x="9513742" y="5789495"/>
            <a:ext cx="173831" cy="20193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5" name="object 15"/>
          <p:cNvSpPr/>
          <p:nvPr/>
        </p:nvSpPr>
        <p:spPr>
          <a:xfrm>
            <a:off x="9724617" y="5789490"/>
            <a:ext cx="220028" cy="231458"/>
          </a:xfrm>
          <a:custGeom>
            <a:avLst/>
            <a:gdLst/>
            <a:ahLst/>
            <a:cxn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6" name="object 16"/>
          <p:cNvSpPr/>
          <p:nvPr/>
        </p:nvSpPr>
        <p:spPr>
          <a:xfrm>
            <a:off x="10069621" y="5789483"/>
            <a:ext cx="162878" cy="20193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7" name="object 17"/>
          <p:cNvSpPr/>
          <p:nvPr/>
        </p:nvSpPr>
        <p:spPr>
          <a:xfrm>
            <a:off x="10270040" y="5787204"/>
            <a:ext cx="214313" cy="206693"/>
          </a:xfrm>
          <a:custGeom>
            <a:avLst/>
            <a:gdLst/>
            <a:ahLst/>
            <a:cxn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8" name="object 18"/>
          <p:cNvSpPr/>
          <p:nvPr/>
        </p:nvSpPr>
        <p:spPr>
          <a:xfrm>
            <a:off x="10520410" y="5787208"/>
            <a:ext cx="386715" cy="206693"/>
          </a:xfrm>
          <a:custGeom>
            <a:avLst/>
            <a:gdLst/>
            <a:ahLst/>
            <a:cxn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9" name="object 19"/>
          <p:cNvSpPr/>
          <p:nvPr/>
        </p:nvSpPr>
        <p:spPr>
          <a:xfrm>
            <a:off x="10957928" y="5789487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0" name="object 20"/>
          <p:cNvSpPr/>
          <p:nvPr/>
        </p:nvSpPr>
        <p:spPr>
          <a:xfrm>
            <a:off x="11183819" y="5789487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2" name="object 22"/>
          <p:cNvSpPr/>
          <p:nvPr/>
        </p:nvSpPr>
        <p:spPr>
          <a:xfrm>
            <a:off x="11201277" y="5434375"/>
            <a:ext cx="143351" cy="21431"/>
          </a:xfrm>
          <a:custGeom>
            <a:avLst/>
            <a:gdLst/>
            <a:ahLst/>
            <a:cxn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4" name="object 24"/>
          <p:cNvSpPr txBox="1"/>
          <p:nvPr/>
        </p:nvSpPr>
        <p:spPr>
          <a:xfrm>
            <a:off x="496247" y="5342389"/>
            <a:ext cx="4173724" cy="128968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ru-RU" sz="15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Начальник Отдела  </a:t>
            </a:r>
            <a:r>
              <a:rPr lang="ru-RU" sz="1500" dirty="0">
                <a:solidFill>
                  <a:srgbClr val="616061"/>
                </a:solidFill>
                <a:latin typeface="Montserrat-Medium"/>
                <a:cs typeface="Montserrat-Medium"/>
              </a:rPr>
              <a:t>организации персонифицированного </a:t>
            </a:r>
            <a:r>
              <a:rPr lang="ru-RU" sz="15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учета и администрирования страховых взносов – Сидорова </a:t>
            </a:r>
            <a:r>
              <a:rPr lang="ru-RU" sz="1500" smtClean="0">
                <a:solidFill>
                  <a:srgbClr val="616061"/>
                </a:solidFill>
                <a:latin typeface="Montserrat-Medium"/>
                <a:cs typeface="Montserrat-Medium"/>
              </a:rPr>
              <a:t>Наталья </a:t>
            </a:r>
            <a:r>
              <a:rPr lang="ru-RU" sz="1500" smtClean="0">
                <a:solidFill>
                  <a:srgbClr val="616061"/>
                </a:solidFill>
                <a:latin typeface="Montserrat-Medium"/>
                <a:cs typeface="Montserrat-Medium"/>
              </a:rPr>
              <a:t>Юрьевна</a:t>
            </a:r>
            <a:r>
              <a:rPr lang="ru-RU" sz="1500" dirty="0">
                <a:solidFill>
                  <a:srgbClr val="616061"/>
                </a:solidFill>
                <a:latin typeface="Montserrat-Medium"/>
                <a:cs typeface="Montserrat-Medium"/>
              </a:rPr>
              <a:t>, </a:t>
            </a:r>
          </a:p>
          <a:p>
            <a:pPr marL="9525">
              <a:spcBef>
                <a:spcPts val="101"/>
              </a:spcBef>
            </a:pPr>
            <a:r>
              <a:rPr lang="ru-RU" sz="15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октябрь</a:t>
            </a:r>
            <a:r>
              <a:rPr sz="15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 </a:t>
            </a:r>
            <a:r>
              <a:rPr sz="2213" b="1" spc="15" dirty="0">
                <a:solidFill>
                  <a:srgbClr val="616061"/>
                </a:solidFill>
                <a:latin typeface="Montserrat-SemiBold"/>
                <a:cs typeface="Montserrat-SemiBold"/>
              </a:rPr>
              <a:t>202</a:t>
            </a:r>
            <a:r>
              <a:rPr lang="ru-RU" sz="2213" b="1" spc="15" dirty="0">
                <a:solidFill>
                  <a:srgbClr val="616061"/>
                </a:solidFill>
                <a:latin typeface="Montserrat-SemiBold"/>
                <a:cs typeface="Montserrat-SemiBold"/>
              </a:rPr>
              <a:t>6</a:t>
            </a:r>
            <a:endParaRPr sz="2213" dirty="0">
              <a:latin typeface="Montserrat-SemiBold"/>
              <a:cs typeface="Montserrat-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6247" y="414725"/>
            <a:ext cx="6457003" cy="1902444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2"/>
              </a:rPr>
              <a:t>Представление сведений о трудовой деятельности в отношении руководителей организации, являющиеся единственными участниками (учредителями)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2875317"/>
            <a:ext cx="4404877" cy="314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36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701" y="602936"/>
            <a:ext cx="11658600" cy="186424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lIns="108857" tIns="54428" rIns="108857" bIns="54428">
            <a:spAutoFit/>
          </a:bodyPr>
          <a:lstStyle/>
          <a:p>
            <a:endParaRPr lang="ru-RU" dirty="0"/>
          </a:p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 1 января 2026 года внесены изменения в Налоговый кодекс Российской Федерации в части обязанности начисления и уплаты страховых взносов в отношении руководителей, являющихся единоличным исполнительным органом коммерческой организации, в том числе являющихся единственными учредителями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701" y="3507372"/>
            <a:ext cx="11658600" cy="1125582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 lIns="108857" tIns="54428" rIns="108857" bIns="54428">
            <a:spAutoFit/>
          </a:bodyPr>
          <a:lstStyle/>
          <a:p>
            <a:endParaRPr lang="ru-RU" dirty="0"/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Базой для начисления СВ в отношении руководителей коммерческой организации, принимается величина равная не менее величины МРОТ 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 вниз 2"/>
          <p:cNvSpPr/>
          <p:nvPr/>
        </p:nvSpPr>
        <p:spPr>
          <a:xfrm>
            <a:off x="5939247" y="246718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8343" y="4949118"/>
            <a:ext cx="1157695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0" i="0" u="none" strike="noStrike" baseline="0" dirty="0" smtClean="0">
              <a:solidFill>
                <a:srgbClr val="000000"/>
              </a:solidFill>
              <a:latin typeface="3"/>
            </a:endParaRPr>
          </a:p>
          <a:p>
            <a:r>
              <a:rPr lang="ru-RU" i="1" dirty="0">
                <a:latin typeface="3"/>
              </a:rPr>
              <a:t>Письмом СФР от 14.07.2026 № СЧ-08-14/38833 у Минтруда России запрошена позиция по вопросу обязанности представления страхователями сведений о трудовой деятельности по форме ЕФС-1 в отношении руководителей - единственных учредителей и отнесения их к работающим лицам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43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701" y="602936"/>
            <a:ext cx="11658600" cy="109480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wrap="square" lIns="108857" tIns="54428" rIns="108857" bIns="54428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ПОЗИЦИЯ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МИНТРУДА РОССИИ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письмо от 24.07.2026 № 14-6/10/В-12430) 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701" y="2427509"/>
            <a:ext cx="11658600" cy="3064574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 lIns="108857" tIns="54428" rIns="108857" bIns="54428">
            <a:spAutoFit/>
          </a:bodyPr>
          <a:lstStyle/>
          <a:p>
            <a:r>
              <a:rPr lang="ru-RU" b="1" i="1" dirty="0" smtClean="0"/>
              <a:t>           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Целесообразно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представлять сведения о трудовой деятельности и страховом стаже </a:t>
            </a:r>
            <a:r>
              <a:rPr lang="ru-RU" sz="2400" b="1" i="1" u="sng" dirty="0">
                <a:solidFill>
                  <a:srgbClr val="FF0000"/>
                </a:solidFill>
              </a:rPr>
              <a:t>в течение периода осуществления ФЛ полномочий руководителя – единственного учредителя начиная с 01.01.2026, с указанием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 КМ, например на основании приказа (распоряжения) о назначении (избрании) на должность;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         Данная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категория лиц, является работающей </a:t>
            </a:r>
            <a:r>
              <a:rPr lang="ru-RU" sz="2400" b="1" i="1" u="sng" dirty="0">
                <a:solidFill>
                  <a:srgbClr val="FF0000"/>
                </a:solidFill>
              </a:rPr>
              <a:t>с 01.01.2026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;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        Положения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применяются в отношении руководителей организаций, являющихся единственными учредителями </a:t>
            </a:r>
            <a:r>
              <a:rPr lang="ru-RU" sz="2400" b="1" i="1" u="sng" dirty="0">
                <a:solidFill>
                  <a:srgbClr val="FF0000"/>
                </a:solidFill>
              </a:rPr>
              <a:t>коммерческих организаций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374469" y="2586446"/>
            <a:ext cx="374468" cy="235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74469" y="4419600"/>
            <a:ext cx="374468" cy="235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74469" y="4720710"/>
            <a:ext cx="374468" cy="235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70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5093" y="675085"/>
            <a:ext cx="109902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1"/>
              </a:rPr>
              <a:t>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1"/>
              </a:rPr>
              <a:t>отношении руководителей, являющихся единственными учредителями, по которым ранее не представлялись сведения о трудовой деятельности целесообразно указывать дату кадрового мероприятия «ПРИЕМ» – 1 января 2026 года, либо соответствующую дату наделения полномочий после 1 января 2026 год 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1851" y="3407902"/>
            <a:ext cx="1052866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0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2000" b="1" dirty="0">
                <a:latin typeface="Calibri" panose="020F0502020204030204" pitchFamily="34" charset="0"/>
              </a:rPr>
              <a:t>В </a:t>
            </a:r>
            <a:r>
              <a:rPr lang="ru-RU" sz="2000" b="1" dirty="0" err="1">
                <a:latin typeface="Calibri" panose="020F0502020204030204" pitchFamily="34" charset="0"/>
              </a:rPr>
              <a:t>Роструд</a:t>
            </a:r>
            <a:r>
              <a:rPr lang="ru-RU" sz="2000" b="1" dirty="0">
                <a:latin typeface="Calibri" panose="020F0502020204030204" pitchFamily="34" charset="0"/>
              </a:rPr>
              <a:t> направлено письмо СФР от 25.08.2026 № ДК-08-13/46183 </a:t>
            </a:r>
            <a:r>
              <a:rPr lang="ru-RU" sz="2000" dirty="0">
                <a:latin typeface="Calibri" panose="020F0502020204030204" pitchFamily="34" charset="0"/>
              </a:rPr>
              <a:t>о необходимости учитывать позицию Минтруда России о представлении сведений о трудовой деятельности в отношении единственных учредителей при принятии решения о привлечении к ответственности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0498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8606" y="479241"/>
            <a:ext cx="10711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Какой документ следует указывать в качестве основания кадрового мероприятия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(в графах 8-10 Подраздела 1.1. «Сведения о трудовой (иной) деятельности» формы ЕФС-1) в случае, если в организации отсутствуют приказы (распоряжения) о назначении (избрании) единственного учредителя на должность?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18605" y="1903236"/>
            <a:ext cx="1071154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0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Приказ СФР № 1462 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48. В графе 8 "Наименование документа" подраздела "Основание" указывается наименование документа, подтверждающего оформление (прекращение) трудовых отношений (приема, перевода, приостановления, увольнения и так далее): приказа (распоряжения),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иного решения или документа страхователя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, или наименование договора гражданско-правового характера</a:t>
            </a:r>
            <a:r>
              <a:rPr lang="ru-RU" sz="2400" b="0" i="0" u="none" strike="noStrike" baseline="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.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6983" y="4591428"/>
            <a:ext cx="106331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1"/>
              </a:rPr>
              <a:t>Решение </a:t>
            </a:r>
            <a:r>
              <a:rPr lang="ru-RU" dirty="0">
                <a:latin typeface="1"/>
              </a:rPr>
              <a:t>единственного участника, в котором указывается кто избран руководителем. Без этого документа налоговая просто не примет пакет на регистрацию (в ст. 12 Федерального закона № 129-ФЗ).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4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4325" y="2704757"/>
            <a:ext cx="107115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отношении руководителя - единственного учредителя, по которому ранее не представлялись кадровые мероприятия, который был принят (назначен на должность) до 01.01.2026 г. при заполнении КМ «Прием»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должна указываться фактическая дата приема (назначения) или в любом случае 01.01.2026, и какая дата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д.б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указана в графе 9 «Основание»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? 	</a:t>
            </a:r>
            <a:r>
              <a:rPr lang="ru-RU" dirty="0"/>
              <a:t>	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0376" y="1319762"/>
            <a:ext cx="106288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были начисления до 01.01.2026 и представлялась отчетность в налоговые органы, необходимо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представление 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СТД за более ранние периоды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0376" y="404724"/>
            <a:ext cx="10842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Нужно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ли истребовать сведения о трудовой деятельности в отношении ЕУ, которые были наделены полномочиями до 01.01.2026 ? </a:t>
            </a:r>
            <a:r>
              <a:rPr lang="ru-RU" dirty="0"/>
              <a:t>	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3033" y="4147666"/>
            <a:ext cx="107768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графе 9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подраздела 1.1 формы ЕФС-1 необходимо указать дату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назначения полномочий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8936" y="5036577"/>
            <a:ext cx="1052866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0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2000" b="1" dirty="0">
                <a:latin typeface="Calibri" panose="020F0502020204030204" pitchFamily="34" charset="0"/>
              </a:rPr>
              <a:t>В </a:t>
            </a:r>
            <a:r>
              <a:rPr lang="ru-RU" sz="2000" b="1" dirty="0" err="1">
                <a:latin typeface="Calibri" panose="020F0502020204030204" pitchFamily="34" charset="0"/>
              </a:rPr>
              <a:t>Роструд</a:t>
            </a:r>
            <a:r>
              <a:rPr lang="ru-RU" sz="2000" b="1" dirty="0">
                <a:latin typeface="Calibri" panose="020F0502020204030204" pitchFamily="34" charset="0"/>
              </a:rPr>
              <a:t> направлено письмо СФР от 25.08.2026 № ДК-08-13/46183 </a:t>
            </a:r>
            <a:r>
              <a:rPr lang="ru-RU" sz="2000" dirty="0">
                <a:latin typeface="Calibri" panose="020F0502020204030204" pitchFamily="34" charset="0"/>
              </a:rPr>
              <a:t>о необходимости учитывать позицию Минтруда России о представлении сведений о трудовой деятельности в отношении единственных учредителей при принятии решения о привлечении к ответственности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14614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4325" y="2704757"/>
            <a:ext cx="1071154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у руководителя - единственного учредителя не было никаких особенностей учета стажа на протяжении года,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необходимо ли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представление сведений по подразделу 1.2 формы ЕФС-1 без указания кодов условий труда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? 	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0376" y="1319762"/>
            <a:ext cx="106288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Отдельного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кода для указания в подразделе 1.2 ЕФС-1 по данной категории лиц не будет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0376" y="404724"/>
            <a:ext cx="108421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  <a:endParaRPr lang="ru-RU" dirty="0"/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Будет ли предусмотрен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определенный код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отражения в подразделе 1.2. формы ЕФС-1 при представлении сведений в отношении ЕУ? 	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73033" y="4147666"/>
            <a:ext cx="107768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Страхователю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необходимо представлять сведения ИПУ в случаях, оговоренных в пункте 3 статьи 11 Федерального закона № 27-ФЗ (например,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территориальные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условия РКС/МКС) </a:t>
            </a:r>
          </a:p>
        </p:txBody>
      </p:sp>
    </p:spTree>
    <p:extLst>
      <p:ext uri="{BB962C8B-B14F-4D97-AF65-F5344CB8AC3E}">
        <p14:creationId xmlns:p14="http://schemas.microsoft.com/office/powerpoint/2010/main" val="246372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1 января начал работу Социальный фонд России - Говорит Магадан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1" t="15428" r="13390" b="14124"/>
          <a:stretch/>
        </p:blipFill>
        <p:spPr bwMode="auto">
          <a:xfrm>
            <a:off x="72129" y="26512"/>
            <a:ext cx="432964" cy="45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6350" y="1950702"/>
            <a:ext cx="107354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соответствии с пунктом 2 статьи 11 Федерального закона № 27-ФЗ страхователи обязаны представлять в отношении каждого работающего у него застрахованного лица сведения о периодах работы (деятельности), поименованных в пункте 3 настоящей статьи.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наличии сведений о трудовой деятельности и страховых взносов за 2026 год стаж будет сформирован СФР самостоятельно.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Соответственно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в случае нарушения страхователями сроков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представления сведений о периодах работы, поименованных в Федеральном законе № 27-ФЗ,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страхователь и должностное лицо страхователя подлежат привлечению к ответственности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6350" y="381042"/>
            <a:ext cx="1084217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u="none" strike="noStrike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Вопрос:</a:t>
            </a:r>
            <a:endParaRPr lang="ru-RU" dirty="0"/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Если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страхователь не сдаст сведения в отношении указанной категории лиц о стаже за 2026 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д, подлежит ли он / его руководитель привлечению к ответственности в соответствии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со ст. 17 Закона № 27-ФЗ и ст. 15.33.2 КоАП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? </a:t>
            </a:r>
            <a:r>
              <a:rPr lang="ru-RU" dirty="0"/>
              <a:t>	</a:t>
            </a:r>
          </a:p>
          <a:p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863414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45</TotalTime>
  <Words>786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1</vt:lpstr>
      <vt:lpstr>2</vt:lpstr>
      <vt:lpstr>3</vt:lpstr>
      <vt:lpstr>Arial</vt:lpstr>
      <vt:lpstr>Calibri</vt:lpstr>
      <vt:lpstr>Calibri Light</vt:lpstr>
      <vt:lpstr>Montserrat-Medium</vt:lpstr>
      <vt:lpstr>Montserrat-SemiBold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Ахметгалеев Альфред Ильдарович</dc:creator>
  <cp:lastModifiedBy>Шарафуллина Ляйсан Искандаровна</cp:lastModifiedBy>
  <cp:revision>14</cp:revision>
  <dcterms:created xsi:type="dcterms:W3CDTF">2026-10-01T08:19:47Z</dcterms:created>
  <dcterms:modified xsi:type="dcterms:W3CDTF">2026-10-08T05:23:45Z</dcterms:modified>
</cp:coreProperties>
</file>