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9" r:id="rId2"/>
    <p:sldId id="265" r:id="rId3"/>
    <p:sldId id="285" r:id="rId4"/>
    <p:sldId id="286" r:id="rId5"/>
    <p:sldId id="287" r:id="rId6"/>
    <p:sldId id="288" r:id="rId7"/>
    <p:sldId id="289" r:id="rId8"/>
    <p:sldId id="283" r:id="rId9"/>
    <p:sldId id="284" r:id="rId10"/>
  </p:sldIdLst>
  <p:sldSz cx="12192000" cy="6858000"/>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4582BA"/>
    <a:srgbClr val="FFFFFF"/>
    <a:srgbClr val="EAEFF7"/>
    <a:srgbClr val="4472C4"/>
    <a:srgbClr val="7C9CD6"/>
    <a:srgbClr val="DEDEDE"/>
    <a:srgbClr val="75B04E"/>
    <a:srgbClr val="7AB353"/>
    <a:srgbClr val="7CB4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88" d="100"/>
          <a:sy n="88" d="100"/>
        </p:scale>
        <p:origin x="25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98475"/>
          </a:xfrm>
          <a:prstGeom prst="rect">
            <a:avLst/>
          </a:prstGeom>
        </p:spPr>
        <p:txBody>
          <a:bodyPr vert="horz" lIns="91440" tIns="45720" rIns="91440" bIns="45720" rtlCol="0"/>
          <a:lstStyle>
            <a:lvl1pPr algn="r">
              <a:defRPr sz="1200"/>
            </a:lvl1pPr>
          </a:lstStyle>
          <a:p>
            <a:fld id="{9A388556-F173-422C-B16A-B59FB2C90220}" type="datetimeFigureOut">
              <a:rPr lang="ru-RU" smtClean="0"/>
              <a:t>08.10.2026</a:t>
            </a:fld>
            <a:endParaRPr lang="ru-RU"/>
          </a:p>
        </p:txBody>
      </p:sp>
      <p:sp>
        <p:nvSpPr>
          <p:cNvPr id="4" name="Образ слайда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787900"/>
            <a:ext cx="5486400" cy="3916363"/>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48800"/>
            <a:ext cx="2971800" cy="4984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448800"/>
            <a:ext cx="2971800" cy="498475"/>
          </a:xfrm>
          <a:prstGeom prst="rect">
            <a:avLst/>
          </a:prstGeom>
        </p:spPr>
        <p:txBody>
          <a:bodyPr vert="horz" lIns="91440" tIns="45720" rIns="91440" bIns="45720" rtlCol="0" anchor="b"/>
          <a:lstStyle>
            <a:lvl1pPr algn="r">
              <a:defRPr sz="1200"/>
            </a:lvl1pPr>
          </a:lstStyle>
          <a:p>
            <a:fld id="{46645DCC-56A9-41C6-BDF9-20A4B5F8A46C}" type="slidenum">
              <a:rPr lang="ru-RU" smtClean="0"/>
              <a:t>‹#›</a:t>
            </a:fld>
            <a:endParaRPr lang="ru-RU"/>
          </a:p>
        </p:txBody>
      </p:sp>
    </p:spTree>
    <p:extLst>
      <p:ext uri="{BB962C8B-B14F-4D97-AF65-F5344CB8AC3E}">
        <p14:creationId xmlns:p14="http://schemas.microsoft.com/office/powerpoint/2010/main" val="536221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2</a:t>
            </a:fld>
            <a:endParaRPr lang="ru-RU"/>
          </a:p>
        </p:txBody>
      </p:sp>
    </p:spTree>
    <p:extLst>
      <p:ext uri="{BB962C8B-B14F-4D97-AF65-F5344CB8AC3E}">
        <p14:creationId xmlns:p14="http://schemas.microsoft.com/office/powerpoint/2010/main" val="894451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3</a:t>
            </a:fld>
            <a:endParaRPr lang="ru-RU"/>
          </a:p>
        </p:txBody>
      </p:sp>
    </p:spTree>
    <p:extLst>
      <p:ext uri="{BB962C8B-B14F-4D97-AF65-F5344CB8AC3E}">
        <p14:creationId xmlns:p14="http://schemas.microsoft.com/office/powerpoint/2010/main" val="2232492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4</a:t>
            </a:fld>
            <a:endParaRPr lang="ru-RU"/>
          </a:p>
        </p:txBody>
      </p:sp>
    </p:spTree>
    <p:extLst>
      <p:ext uri="{BB962C8B-B14F-4D97-AF65-F5344CB8AC3E}">
        <p14:creationId xmlns:p14="http://schemas.microsoft.com/office/powerpoint/2010/main" val="1265492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5</a:t>
            </a:fld>
            <a:endParaRPr lang="ru-RU"/>
          </a:p>
        </p:txBody>
      </p:sp>
    </p:spTree>
    <p:extLst>
      <p:ext uri="{BB962C8B-B14F-4D97-AF65-F5344CB8AC3E}">
        <p14:creationId xmlns:p14="http://schemas.microsoft.com/office/powerpoint/2010/main" val="134163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6</a:t>
            </a:fld>
            <a:endParaRPr lang="ru-RU"/>
          </a:p>
        </p:txBody>
      </p:sp>
    </p:spTree>
    <p:extLst>
      <p:ext uri="{BB962C8B-B14F-4D97-AF65-F5344CB8AC3E}">
        <p14:creationId xmlns:p14="http://schemas.microsoft.com/office/powerpoint/2010/main" val="46548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7</a:t>
            </a:fld>
            <a:endParaRPr lang="ru-RU"/>
          </a:p>
        </p:txBody>
      </p:sp>
    </p:spTree>
    <p:extLst>
      <p:ext uri="{BB962C8B-B14F-4D97-AF65-F5344CB8AC3E}">
        <p14:creationId xmlns:p14="http://schemas.microsoft.com/office/powerpoint/2010/main" val="2148510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8</a:t>
            </a:fld>
            <a:endParaRPr lang="ru-RU"/>
          </a:p>
        </p:txBody>
      </p:sp>
    </p:spTree>
    <p:extLst>
      <p:ext uri="{BB962C8B-B14F-4D97-AF65-F5344CB8AC3E}">
        <p14:creationId xmlns:p14="http://schemas.microsoft.com/office/powerpoint/2010/main" val="3898594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6645DCC-56A9-41C6-BDF9-20A4B5F8A46C}" type="slidenum">
              <a:rPr lang="ru-RU" smtClean="0"/>
              <a:t>9</a:t>
            </a:fld>
            <a:endParaRPr lang="ru-RU"/>
          </a:p>
        </p:txBody>
      </p:sp>
    </p:spTree>
    <p:extLst>
      <p:ext uri="{BB962C8B-B14F-4D97-AF65-F5344CB8AC3E}">
        <p14:creationId xmlns:p14="http://schemas.microsoft.com/office/powerpoint/2010/main" val="200453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589CA735-9EC5-4703-9E8A-3C9021F83336}" type="datetime1">
              <a:rPr lang="ru-RU" smtClean="0"/>
              <a:t>08.10.2026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375042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6E1275F-290B-4A7F-A947-57890020A2A1}" type="datetime1">
              <a:rPr lang="ru-RU" smtClean="0"/>
              <a:t>08.10.2026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401942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33243B8-4200-42CF-AE4E-1578E522C8DB}" type="datetime1">
              <a:rPr lang="ru-RU" smtClean="0"/>
              <a:t>08.10.2026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2755245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38714D4-4EA6-4D3B-A4A3-8CFECE5AB764}" type="datetime1">
              <a:rPr lang="ru-RU" smtClean="0"/>
              <a:t>08.10.2026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75825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F4C67EA-C34A-4AC3-95B7-5DC9FC10AD66}" type="datetime1">
              <a:rPr lang="ru-RU" smtClean="0"/>
              <a:t>08.10.2026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2867683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09340E-2214-4E62-BE0D-9E6458843E45}" type="datetime1">
              <a:rPr lang="ru-RU" smtClean="0"/>
              <a:t>08.10.2026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132482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072534B-BEAB-4F75-BD46-AB37B5ABC1F8}" type="datetime1">
              <a:rPr lang="ru-RU" smtClean="0"/>
              <a:t>08.10.2026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106619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B3ACAAB-4386-41AB-8BD6-7F1CCE244017}" type="datetime1">
              <a:rPr lang="ru-RU" smtClean="0"/>
              <a:t>08.10.2026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3035043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F62018A-4225-4068-9220-11E558AEE44A}" type="datetime1">
              <a:rPr lang="ru-RU" smtClean="0"/>
              <a:t>08.10.2026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315583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0E3E894-828E-4ACF-850F-A4796B3A647F}" type="datetime1">
              <a:rPr lang="ru-RU" smtClean="0"/>
              <a:t>08.10.2026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1633720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92C67B-C62C-4443-A710-2E29E91B8C74}" type="datetime1">
              <a:rPr lang="ru-RU" smtClean="0"/>
              <a:t>08.10.2026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20E251-4EFB-4A13-A364-478BFC29D597}" type="slidenum">
              <a:rPr lang="ru-RU" smtClean="0"/>
              <a:t>‹#›</a:t>
            </a:fld>
            <a:endParaRPr lang="ru-RU"/>
          </a:p>
        </p:txBody>
      </p:sp>
    </p:spTree>
    <p:extLst>
      <p:ext uri="{BB962C8B-B14F-4D97-AF65-F5344CB8AC3E}">
        <p14:creationId xmlns:p14="http://schemas.microsoft.com/office/powerpoint/2010/main" val="75256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4D560-4C49-4AF8-AED3-3D310944E8E6}" type="datetime1">
              <a:rPr lang="ru-RU" smtClean="0"/>
              <a:t>08.10.2026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0E251-4EFB-4A13-A364-478BFC29D597}" type="slidenum">
              <a:rPr lang="ru-RU" smtClean="0"/>
              <a:t>‹#›</a:t>
            </a:fld>
            <a:endParaRPr lang="ru-RU"/>
          </a:p>
        </p:txBody>
      </p:sp>
    </p:spTree>
    <p:extLst>
      <p:ext uri="{BB962C8B-B14F-4D97-AF65-F5344CB8AC3E}">
        <p14:creationId xmlns:p14="http://schemas.microsoft.com/office/powerpoint/2010/main" val="3805050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1615028" y="5463740"/>
            <a:ext cx="9145016" cy="1107996"/>
          </a:xfrm>
          <a:prstGeom prst="rect">
            <a:avLst/>
          </a:prstGeom>
          <a:noFill/>
        </p:spPr>
        <p:txBody>
          <a:bodyPr wrap="square" rtlCol="0">
            <a:spAutoFit/>
          </a:bodyPr>
          <a:lstStyle/>
          <a:p>
            <a:pPr algn="ctr"/>
            <a:r>
              <a:rPr lang="ru-RU" sz="2200" dirty="0">
                <a:solidFill>
                  <a:srgbClr val="002060"/>
                </a:solidFill>
              </a:rPr>
              <a:t>Прохорова Эльвира Минхайдеровна</a:t>
            </a:r>
          </a:p>
          <a:p>
            <a:pPr algn="ctr"/>
            <a:r>
              <a:rPr lang="ru-RU" sz="2200" dirty="0">
                <a:solidFill>
                  <a:srgbClr val="002060"/>
                </a:solidFill>
              </a:rPr>
              <a:t>начальник управления социального страхования</a:t>
            </a:r>
          </a:p>
          <a:p>
            <a:pPr algn="ctr"/>
            <a:r>
              <a:rPr lang="ru-RU" sz="2200" dirty="0">
                <a:solidFill>
                  <a:srgbClr val="002060"/>
                </a:solidFill>
              </a:rPr>
              <a:t>Отделения СФР по Республике Татарстан</a:t>
            </a:r>
          </a:p>
        </p:txBody>
      </p:sp>
      <p:pic>
        <p:nvPicPr>
          <p:cNvPr id="7"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301" b="100000" l="1731" r="100000"/>
                    </a14:imgEffect>
                  </a14:imgLayer>
                </a14:imgProps>
              </a:ext>
              <a:ext uri="{28A0092B-C50C-407E-A947-70E740481C1C}">
                <a14:useLocalDpi xmlns:a14="http://schemas.microsoft.com/office/drawing/2010/main" val="0"/>
              </a:ext>
            </a:extLst>
          </a:blip>
          <a:srcRect/>
          <a:stretch>
            <a:fillRect/>
          </a:stretch>
        </p:blipFill>
        <p:spPr bwMode="auto">
          <a:xfrm>
            <a:off x="-2294" y="13717"/>
            <a:ext cx="1031157" cy="773367"/>
          </a:xfrm>
          <a:prstGeom prst="rect">
            <a:avLst/>
          </a:prstGeom>
          <a:ln>
            <a:noFill/>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bwMode="gray">
          <a:xfrm>
            <a:off x="620713" y="1447800"/>
            <a:ext cx="11286807" cy="3149600"/>
          </a:xfrm>
          <a:prstGeom prst="rect">
            <a:avLst/>
          </a:prstGeom>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altLang="ru-RU" sz="2800" b="1" i="1" dirty="0"/>
              <a:t>Актуальные вопросы по обязательному социальному страхованию. Добровольное страхование по временной нетрудоспособности </a:t>
            </a:r>
            <a:r>
              <a:rPr lang="ru-RU" altLang="ru-RU" sz="2800" b="1" i="1" dirty="0" err="1"/>
              <a:t>самозанятых</a:t>
            </a:r>
            <a:endParaRPr lang="en-US" altLang="ru-RU" sz="2800" i="1" dirty="0"/>
          </a:p>
        </p:txBody>
      </p:sp>
    </p:spTree>
    <p:extLst>
      <p:ext uri="{BB962C8B-B14F-4D97-AF65-F5344CB8AC3E}">
        <p14:creationId xmlns:p14="http://schemas.microsoft.com/office/powerpoint/2010/main" val="3303053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2337217" y="2301190"/>
            <a:ext cx="9533358" cy="3785652"/>
          </a:xfrm>
          <a:prstGeom prst="rect">
            <a:avLst/>
          </a:prstGeom>
          <a:noFill/>
        </p:spPr>
        <p:txBody>
          <a:bodyPr wrap="square" rtlCol="0">
            <a:spAutoFit/>
          </a:bodyPr>
          <a:lstStyle/>
          <a:p>
            <a:r>
              <a:rPr lang="ru-RU" sz="1600" dirty="0"/>
              <a:t>Процесс </a:t>
            </a:r>
            <a:r>
              <a:rPr lang="ru-RU" sz="1600" dirty="0" err="1"/>
              <a:t>проактивного</a:t>
            </a:r>
            <a:r>
              <a:rPr lang="ru-RU" sz="1600" dirty="0"/>
              <a:t> назначения и выплаты страхового обеспечения неотъемлемо связан с необходимостью идентификации получателя страхового обеспечения и страхователя. Идентификация субъектов правоотношений в системе обязательного социального страхования осуществляется по данным индивидуального (персонифицированного) учета.</a:t>
            </a:r>
          </a:p>
          <a:p>
            <a:r>
              <a:rPr lang="ru-RU" sz="1600" dirty="0"/>
              <a:t>Обязанность работодателя – своевременно вносить данные о приеме, увольнении сотрудника и извещать СФР об изменениях данных сотрудников. Работодатель делает это посредством представления отчетных данных в соответствии с Порядком заполнения формы ЕФС-1 и через форму «Сведения о застрахованном лице». Страхователи, у которого трудоустроено застрахованное лицо, по каждому виду страхового обеспечения получают запрос Фонда о предоставлении недостающих сведений. Сведения, необходимые для назначения и выплаты страхового обеспечения, предоставляются страхователем в объеме, указанном в запросе страховщика. В запросе о предоставлении недостающих сведений содержатся сведения о заработной плате застрахованного лица по данным индивидуального (персонифицированного) учёта</a:t>
            </a:r>
            <a:r>
              <a:rPr lang="ru-RU" sz="1600" dirty="0" smtClean="0"/>
              <a:t>.</a:t>
            </a:r>
            <a:endParaRPr lang="ru-RU" sz="1600" dirty="0"/>
          </a:p>
          <a:p>
            <a:r>
              <a:rPr lang="ru-RU" sz="1600" dirty="0" smtClean="0"/>
              <a:t>В случае, если запрос уточненных сведений поступил работодателю на уволенного сотрудника (за исключением наступления страхового случае в течение 30 дней после увольнения), значит работодателем не направлены кадровые мероприятия или направлены с ошибками.</a:t>
            </a:r>
            <a:endParaRPr lang="ru-RU" sz="1600" dirty="0"/>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544581" y="938036"/>
            <a:ext cx="4983384" cy="78270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663893" y="985643"/>
            <a:ext cx="4864071" cy="646331"/>
          </a:xfrm>
          <a:prstGeom prst="rect">
            <a:avLst/>
          </a:prstGeom>
          <a:noFill/>
        </p:spPr>
        <p:txBody>
          <a:bodyPr wrap="square" rtlCol="0">
            <a:spAutoFit/>
          </a:bodyPr>
          <a:lstStyle/>
          <a:p>
            <a:r>
              <a:rPr lang="ru-RU" dirty="0" smtClean="0"/>
              <a:t>Идентификация работодателя для назначения пособия по временной нетрудоспособности</a:t>
            </a:r>
            <a:endParaRPr lang="ru-RU" dirty="0"/>
          </a:p>
        </p:txBody>
      </p:sp>
      <p:sp>
        <p:nvSpPr>
          <p:cNvPr id="3" name="Стрелка углом 2"/>
          <p:cNvSpPr/>
          <p:nvPr/>
        </p:nvSpPr>
        <p:spPr>
          <a:xfrm rot="5400000">
            <a:off x="5667560" y="1198752"/>
            <a:ext cx="1125658" cy="1205346"/>
          </a:xfrm>
          <a:prstGeom prst="bentArrow">
            <a:avLst>
              <a:gd name="adj1" fmla="val 17568"/>
              <a:gd name="adj2" fmla="val 25000"/>
              <a:gd name="adj3" fmla="val 13923"/>
              <a:gd name="adj4" fmla="val 43750"/>
            </a:avLst>
          </a:prstGeom>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843963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1348003" y="3290405"/>
            <a:ext cx="9533358" cy="2800767"/>
          </a:xfrm>
          <a:prstGeom prst="rect">
            <a:avLst/>
          </a:prstGeom>
          <a:noFill/>
        </p:spPr>
        <p:txBody>
          <a:bodyPr wrap="square" rtlCol="0">
            <a:spAutoFit/>
          </a:bodyPr>
          <a:lstStyle/>
          <a:p>
            <a:r>
              <a:rPr lang="ru-RU" sz="1600" dirty="0"/>
              <a:t>Для исчисления пособий по временной нетрудоспособности, по беременности и родам, ежемесячного пособия по уходу за ребенком Фонд использует сведения о заработной плате застрахованного лица и об иных выплатах и вознаграждениях в его пользу из состава сведений индивидуального (персонифицированного) учета в системах обязательного пенсионного и обязательного социального страхования. </a:t>
            </a:r>
          </a:p>
          <a:p>
            <a:r>
              <a:rPr lang="ru-RU" sz="1600" dirty="0"/>
              <a:t>В случае если на день назначения пособия в составе сведений индивидуального (персонифицированного) учета отсутствуют сведения о заработной плате или заработок учтен не в полном объеме, после поступления уточненных сведений о заработной плате из Федеральной налоговой службы, Отделением Фонда производится </a:t>
            </a:r>
            <a:r>
              <a:rPr lang="ru-RU" sz="1600" dirty="0" err="1"/>
              <a:t>автоперерасчет</a:t>
            </a:r>
            <a:r>
              <a:rPr lang="ru-RU" sz="1600" dirty="0"/>
              <a:t> (кроме ежемесячного пособия по уходу за ребенком). </a:t>
            </a:r>
          </a:p>
          <a:p>
            <a:r>
              <a:rPr lang="ru-RU" sz="1600" dirty="0"/>
              <a:t>Страхователь вправе самостоятельно представить в Фонд сведения для перерасчета пособия (после отображения заработка работника в составе сведений индивидуального персонифицированного учета).</a:t>
            </a: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2905396" y="1153299"/>
            <a:ext cx="5199514" cy="78270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3024708" y="1221484"/>
            <a:ext cx="5080202" cy="646331"/>
          </a:xfrm>
          <a:prstGeom prst="rect">
            <a:avLst/>
          </a:prstGeom>
          <a:noFill/>
        </p:spPr>
        <p:txBody>
          <a:bodyPr wrap="square" rtlCol="0">
            <a:spAutoFit/>
          </a:bodyPr>
          <a:lstStyle/>
          <a:p>
            <a:r>
              <a:rPr lang="ru-RU" dirty="0"/>
              <a:t>При расчете пособия  заработок застрахованного лица учтен не в полном объеме.</a:t>
            </a:r>
          </a:p>
        </p:txBody>
      </p:sp>
      <p:sp>
        <p:nvSpPr>
          <p:cNvPr id="2" name="Стрелка вниз 1"/>
          <p:cNvSpPr/>
          <p:nvPr/>
        </p:nvSpPr>
        <p:spPr>
          <a:xfrm>
            <a:off x="5104014" y="2145501"/>
            <a:ext cx="615141" cy="905272"/>
          </a:xfrm>
          <a:prstGeom prst="downArrow">
            <a:avLst>
              <a:gd name="adj1" fmla="val 50000"/>
              <a:gd name="adj2" fmla="val 28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30214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2" name="Стрелка вниз 1"/>
          <p:cNvSpPr/>
          <p:nvPr/>
        </p:nvSpPr>
        <p:spPr>
          <a:xfrm>
            <a:off x="4968062" y="1358624"/>
            <a:ext cx="615141" cy="589387"/>
          </a:xfrm>
          <a:prstGeom prst="downArrow">
            <a:avLst>
              <a:gd name="adj1" fmla="val 50000"/>
              <a:gd name="adj2" fmla="val 28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121849" y="2022261"/>
            <a:ext cx="11906667" cy="4524315"/>
          </a:xfrm>
          <a:prstGeom prst="rect">
            <a:avLst/>
          </a:prstGeom>
          <a:noFill/>
        </p:spPr>
        <p:txBody>
          <a:bodyPr wrap="square" rtlCol="0">
            <a:spAutoFit/>
          </a:bodyPr>
          <a:lstStyle/>
          <a:p>
            <a:r>
              <a:rPr lang="ru-RU" sz="1600" dirty="0"/>
              <a:t>Отпуска по уходу за ребенком могут быть использованы полностью или по частям </a:t>
            </a:r>
            <a:r>
              <a:rPr lang="ru-RU" sz="1600" dirty="0" smtClean="0"/>
              <a:t>матерью, </a:t>
            </a:r>
            <a:r>
              <a:rPr lang="ru-RU" sz="1600" dirty="0"/>
              <a:t>отцом ребенка, бабушкой, дедом, другим родственником или опекуном, фактически осуществляющим уход за ребенком. При этом исходя из положений СК РФ, родственники подразделяются на близких родственников и дальних родственников. Если лицо, не является ребенку родственником по происхождению, может стать его родственником только в случае его усыновления (удочерения).</a:t>
            </a:r>
          </a:p>
          <a:p>
            <a:r>
              <a:rPr lang="ru-RU" sz="1600" dirty="0"/>
              <a:t>При этом в отпуске по уходу за одним и тем же ребенком до трех лет, одновременно не может находиться женщина и другой родитель или другое лицо. </a:t>
            </a:r>
          </a:p>
          <a:p>
            <a:r>
              <a:rPr lang="ru-RU" sz="1600" dirty="0"/>
              <a:t>Ежемесячное пособие по уходу за ребенком выплачивается застрахованным лицам (матери, отцу, другим родственникам, опекунам), фактически осуществляющим уход за ребенком и находящимся в отпуске по уходу за ребенком либо вышедшим на работу из этого отпуска ранее достижения ребенком возраста полутора лет, со дня предоставления отпуска по уходу за ребенком до достижения ребенком возраста полутора лет.</a:t>
            </a:r>
          </a:p>
          <a:p>
            <a:r>
              <a:rPr lang="ru-RU" sz="1600" dirty="0"/>
              <a:t>Таким образом, для получения ежемесячного пособия по уходу за ребенком застрахованному лицу по месту своей работы необходимо подать заявление о предоставлении отпуска по уходу за ребенком. На основании заявления работодатель издает приказ о предоставлении сотруднику организации отпуска по уходу за ребенком.</a:t>
            </a:r>
          </a:p>
          <a:p>
            <a:r>
              <a:rPr lang="ru-RU" sz="1600" dirty="0"/>
              <a:t>С учетом изложенного, оформление отпуска по уходу за ребенком за прошлый период, когда отпуск не был предоставлен, законодательством не предусмотрено. Отпуск оформляется после представления работником заявления и пособие по уходу за ребенком подлежит выплате со дня предоставления отпуска по уходу за ребенком.</a:t>
            </a:r>
          </a:p>
          <a:p>
            <a:r>
              <a:rPr lang="ru-RU" sz="1600" dirty="0"/>
              <a:t>Таким образом, при отсутствии заявления о предоставлении отпуска по уходу за ребенком и приказа работодателя о предоставлении отпуска по уходу за </a:t>
            </a:r>
            <a:r>
              <a:rPr lang="ru-RU" sz="1600" dirty="0" smtClean="0"/>
              <a:t>ребенком, </a:t>
            </a:r>
            <a:r>
              <a:rPr lang="ru-RU" sz="1600" dirty="0"/>
              <a:t>ежемесячное пособия по уходу за ребенком назначению не подлежит.</a:t>
            </a: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2897083" y="894519"/>
            <a:ext cx="4757100" cy="517559"/>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2897083" y="975651"/>
            <a:ext cx="4767252" cy="369332"/>
          </a:xfrm>
          <a:prstGeom prst="rect">
            <a:avLst/>
          </a:prstGeom>
          <a:noFill/>
        </p:spPr>
        <p:txBody>
          <a:bodyPr wrap="square" rtlCol="0">
            <a:spAutoFit/>
          </a:bodyPr>
          <a:lstStyle/>
          <a:p>
            <a:pPr algn="ctr"/>
            <a:r>
              <a:rPr lang="ru-RU" dirty="0" smtClean="0"/>
              <a:t>Оформление отпуска по </a:t>
            </a:r>
            <a:r>
              <a:rPr lang="ru-RU" dirty="0"/>
              <a:t>уходу за ребенком.</a:t>
            </a:r>
          </a:p>
        </p:txBody>
      </p:sp>
    </p:spTree>
    <p:extLst>
      <p:ext uri="{BB962C8B-B14F-4D97-AF65-F5344CB8AC3E}">
        <p14:creationId xmlns:p14="http://schemas.microsoft.com/office/powerpoint/2010/main" val="4226952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2269374" y="2412960"/>
            <a:ext cx="9476509" cy="4031873"/>
          </a:xfrm>
          <a:prstGeom prst="rect">
            <a:avLst/>
          </a:prstGeom>
          <a:noFill/>
        </p:spPr>
        <p:txBody>
          <a:bodyPr wrap="square" rtlCol="0">
            <a:spAutoFit/>
          </a:bodyPr>
          <a:lstStyle/>
          <a:p>
            <a:r>
              <a:rPr lang="ru-RU" sz="1600" dirty="0"/>
              <a:t>У застрахованного лица, находящегося в отпуске по уходу за ребенком и получающего ежемесячное пособие по уходу за ребенком, есть право выйти на работу (в том числе на условиях неполного рабочего времени, работы на дому или дистанционной работы) из отпуска по уходу за ребенком ранее достижения ребенком возраста полутора лет. Дата выхода на работу согласовывается с работодателем. При этом отпуск по уходу за ребенком может быть предоставлен другому лицу.</a:t>
            </a:r>
          </a:p>
          <a:p>
            <a:r>
              <a:rPr lang="ru-RU" sz="1600" dirty="0"/>
              <a:t>В случае оформления отпуска по уходу за ребенком и получения ежемесячного пособия по уходу за ребенком, застрахованному лицу необходимо изначально оформить отпуск по уходу за ребенком, находиться в нем какой-то период (минимально один день), а затем (при желании) выйти из указанного отпуска на работу (в том числе на полную ставку). При этом право на получение ежемесячного пособия по уходу за ребенком за ним сохранится. В указанном случае, оформление отпуска по уходу за ребенком и получение, соответственно, ежемесячного пособия по уходу за ребенком, возможно при условии, что мать ребенка (другой родитель, оба родителя) в указанном отпуске не находится и ежемесячное пособие по уходу за ребенком не получает. </a:t>
            </a:r>
          </a:p>
          <a:p>
            <a:r>
              <a:rPr lang="ru-RU" sz="1600" dirty="0"/>
              <a:t>Таким образом, право на получение ежемесячного пособия по уходу за ребенком сохраняется именно за тем застрахованным лицом, которое находилось в отпуске по уходу за ребенком и получало ежемесячное пособие по уходу за ребенком. </a:t>
            </a: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394953" y="979154"/>
            <a:ext cx="5964284" cy="517559"/>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320138" y="1077628"/>
            <a:ext cx="5977012" cy="369332"/>
          </a:xfrm>
          <a:prstGeom prst="rect">
            <a:avLst/>
          </a:prstGeom>
          <a:noFill/>
        </p:spPr>
        <p:txBody>
          <a:bodyPr wrap="square" rtlCol="0">
            <a:spAutoFit/>
          </a:bodyPr>
          <a:lstStyle/>
          <a:p>
            <a:pPr algn="ctr"/>
            <a:r>
              <a:rPr lang="ru-RU" dirty="0" smtClean="0"/>
              <a:t>Сохранение права на пособие по </a:t>
            </a:r>
            <a:r>
              <a:rPr lang="ru-RU" dirty="0"/>
              <a:t>уходу за ребенком.</a:t>
            </a:r>
          </a:p>
        </p:txBody>
      </p:sp>
      <p:sp>
        <p:nvSpPr>
          <p:cNvPr id="8" name="Стрелка углом 7"/>
          <p:cNvSpPr/>
          <p:nvPr/>
        </p:nvSpPr>
        <p:spPr>
          <a:xfrm rot="5400000">
            <a:off x="6539478" y="1101985"/>
            <a:ext cx="1125658" cy="1205346"/>
          </a:xfrm>
          <a:prstGeom prst="bentArrow">
            <a:avLst>
              <a:gd name="adj1" fmla="val 17568"/>
              <a:gd name="adj2" fmla="val 25000"/>
              <a:gd name="adj3" fmla="val 13923"/>
              <a:gd name="adj4" fmla="val 43750"/>
            </a:avLst>
          </a:prstGeom>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416813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5270269" y="2412960"/>
            <a:ext cx="6475614" cy="3170099"/>
          </a:xfrm>
          <a:prstGeom prst="rect">
            <a:avLst/>
          </a:prstGeom>
          <a:noFill/>
        </p:spPr>
        <p:txBody>
          <a:bodyPr wrap="square" rtlCol="0">
            <a:spAutoFit/>
          </a:bodyPr>
          <a:lstStyle/>
          <a:p>
            <a:pPr marL="400050" indent="-400050" fontAlgn="base">
              <a:lnSpc>
                <a:spcPct val="200000"/>
              </a:lnSpc>
              <a:spcAft>
                <a:spcPct val="0"/>
              </a:spcAft>
              <a:buFont typeface="Arial" panose="020B0604020202020204" pitchFamily="34" charset="0"/>
              <a:buChar char="•"/>
            </a:pPr>
            <a:r>
              <a:rPr lang="ru-RU" altLang="ru-RU" sz="2000" dirty="0"/>
              <a:t>Отпуск по беременности и родам</a:t>
            </a:r>
            <a:endParaRPr lang="en-US" altLang="ru-RU" sz="2000" dirty="0"/>
          </a:p>
          <a:p>
            <a:pPr marL="400050" indent="-400050" fontAlgn="base">
              <a:lnSpc>
                <a:spcPct val="200000"/>
              </a:lnSpc>
              <a:spcAft>
                <a:spcPct val="0"/>
              </a:spcAft>
              <a:buFont typeface="Arial" panose="020B0604020202020204" pitchFamily="34" charset="0"/>
              <a:buChar char="•"/>
            </a:pPr>
            <a:r>
              <a:rPr lang="ru-RU" altLang="ru-RU" sz="2000" dirty="0"/>
              <a:t>Расторжение трудового договора с работником</a:t>
            </a:r>
            <a:endParaRPr lang="en-US" altLang="ru-RU" sz="2000" dirty="0"/>
          </a:p>
          <a:p>
            <a:pPr marL="400050" indent="-400050" fontAlgn="base">
              <a:lnSpc>
                <a:spcPct val="200000"/>
              </a:lnSpc>
              <a:spcAft>
                <a:spcPct val="0"/>
              </a:spcAft>
              <a:buFont typeface="Arial" panose="020B0604020202020204" pitchFamily="34" charset="0"/>
              <a:buChar char="•"/>
            </a:pPr>
            <a:r>
              <a:rPr lang="ru-RU" altLang="ru-RU" sz="2000" dirty="0"/>
              <a:t>Смерть ребенка</a:t>
            </a:r>
            <a:endParaRPr lang="en-US" altLang="ru-RU" sz="2000" dirty="0"/>
          </a:p>
          <a:p>
            <a:pPr marL="400050" indent="-400050" fontAlgn="base">
              <a:lnSpc>
                <a:spcPct val="200000"/>
              </a:lnSpc>
              <a:spcAft>
                <a:spcPct val="0"/>
              </a:spcAft>
              <a:buFont typeface="Arial" panose="020B0604020202020204" pitchFamily="34" charset="0"/>
              <a:buChar char="•"/>
            </a:pPr>
            <a:r>
              <a:rPr lang="ru-RU" altLang="ru-RU" sz="2000" dirty="0"/>
              <a:t>Болезнь матери</a:t>
            </a:r>
            <a:endParaRPr lang="en-US" altLang="ru-RU" sz="2000" dirty="0"/>
          </a:p>
          <a:p>
            <a:pPr marL="400050" indent="-400050" fontAlgn="base">
              <a:lnSpc>
                <a:spcPct val="200000"/>
              </a:lnSpc>
              <a:spcAft>
                <a:spcPct val="0"/>
              </a:spcAft>
              <a:buFont typeface="Arial" panose="020B0604020202020204" pitchFamily="34" charset="0"/>
              <a:buChar char="•"/>
            </a:pPr>
            <a:r>
              <a:rPr lang="ru-RU" altLang="ru-RU" sz="2000" dirty="0"/>
              <a:t>Иные причины</a:t>
            </a:r>
            <a:endParaRPr lang="en-US" altLang="ru-RU" sz="2000" b="1" dirty="0">
              <a:latin typeface="Times New Roman" panose="02020603050405020304" pitchFamily="18" charset="0"/>
              <a:cs typeface="Times New Roman" panose="02020603050405020304" pitchFamily="18" charset="0"/>
            </a:endParaRP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394953" y="979154"/>
            <a:ext cx="5964284" cy="824708"/>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320138" y="1077628"/>
            <a:ext cx="5977012" cy="646331"/>
          </a:xfrm>
          <a:prstGeom prst="rect">
            <a:avLst/>
          </a:prstGeom>
          <a:noFill/>
        </p:spPr>
        <p:txBody>
          <a:bodyPr wrap="square" rtlCol="0">
            <a:spAutoFit/>
          </a:bodyPr>
          <a:lstStyle/>
          <a:p>
            <a:pPr algn="ctr"/>
            <a:r>
              <a:rPr lang="ru-RU" dirty="0" smtClean="0"/>
              <a:t>Основания </a:t>
            </a:r>
            <a:r>
              <a:rPr lang="ru-RU" dirty="0"/>
              <a:t>для прекращения выплаты ежемесячного пособия по уходу за ребенком</a:t>
            </a:r>
          </a:p>
        </p:txBody>
      </p:sp>
      <p:sp>
        <p:nvSpPr>
          <p:cNvPr id="8" name="Стрелка углом 7"/>
          <p:cNvSpPr/>
          <p:nvPr/>
        </p:nvSpPr>
        <p:spPr>
          <a:xfrm rot="5400000">
            <a:off x="6539478" y="1101985"/>
            <a:ext cx="1125658" cy="1205346"/>
          </a:xfrm>
          <a:prstGeom prst="bentArrow">
            <a:avLst>
              <a:gd name="adj1" fmla="val 17568"/>
              <a:gd name="adj2" fmla="val 25000"/>
              <a:gd name="adj3" fmla="val 13923"/>
              <a:gd name="adj4" fmla="val 43750"/>
            </a:avLst>
          </a:prstGeom>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569336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400110"/>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ВОПРОСЫ ПО ОБЯЗАТЕЛЬНОМУ СОЦИАЛЬНОМУ СТРАХОВАНИЮ</a:t>
            </a:r>
            <a:endParaRPr lang="ru-RU" sz="2000" b="1" dirty="0">
              <a:solidFill>
                <a:schemeClr val="tx2"/>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2269374" y="2412960"/>
            <a:ext cx="9476509" cy="3293209"/>
          </a:xfrm>
          <a:prstGeom prst="rect">
            <a:avLst/>
          </a:prstGeom>
          <a:noFill/>
        </p:spPr>
        <p:txBody>
          <a:bodyPr wrap="square" rtlCol="0">
            <a:spAutoFit/>
          </a:bodyPr>
          <a:lstStyle/>
          <a:p>
            <a:r>
              <a:rPr lang="ru-RU" sz="1600" dirty="0"/>
              <a:t>В случае возникновения обстоятельств, влекущих прекращение права застрахованного лица на получение ежемесячного пособия по уходу за ребенком, страхователь в срок не позднее 3 рабочих дней со дня, когда ему стало известно о возникновении таких обстоятельств, направляет в территориальный орган страховщика уведомление о прекращении права застрахованного лица на получение ежемесячного пособия по уходу за ребенком (п. 43 Правил №2010).</a:t>
            </a:r>
          </a:p>
          <a:p>
            <a:r>
              <a:rPr lang="ru-RU" sz="1600" dirty="0"/>
              <a:t>При этом форма ЕФС-1, предусмотренная Законом №27-ФЗ, и уведомление о прекращении права застрахованного лица на получение ежемесячного пособия по уходу за ребенком, предусмотренное Законом №255-ФЗ, направляются в разные информационные системы. </a:t>
            </a:r>
          </a:p>
          <a:p>
            <a:r>
              <a:rPr lang="ru-RU" sz="1600" dirty="0"/>
              <a:t>Направление страхователем сведений об увольнении сотрудника по форме ЕФС-1, в которой не содержится сведений о получении уволившимся работником пособия по уходу за ребенком, не отменяет необходимости направления в СФР уведомления о прекращении права застрахованного лица на получение ежемесячного пособия по уходу за ребенком</a:t>
            </a:r>
            <a:r>
              <a:rPr lang="ru-RU" sz="1600" dirty="0" smtClean="0"/>
              <a:t>.</a:t>
            </a:r>
          </a:p>
          <a:p>
            <a:r>
              <a:rPr lang="ru-RU" sz="1600" dirty="0" smtClean="0"/>
              <a:t>Решение Верховного суда РФ от 26.06.2026 №А65-37414/2024</a:t>
            </a:r>
            <a:endParaRPr lang="ru-RU" sz="1600" dirty="0"/>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71" name="AutoShape 20"/>
          <p:cNvSpPr>
            <a:spLocks noChangeArrowheads="1"/>
          </p:cNvSpPr>
          <p:nvPr/>
        </p:nvSpPr>
        <p:spPr bwMode="ltGray">
          <a:xfrm>
            <a:off x="394953" y="979154"/>
            <a:ext cx="5964284" cy="849646"/>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172" name="TextBox 171"/>
          <p:cNvSpPr txBox="1"/>
          <p:nvPr/>
        </p:nvSpPr>
        <p:spPr>
          <a:xfrm>
            <a:off x="320138" y="1077628"/>
            <a:ext cx="5977012" cy="646331"/>
          </a:xfrm>
          <a:prstGeom prst="rect">
            <a:avLst/>
          </a:prstGeom>
          <a:noFill/>
        </p:spPr>
        <p:txBody>
          <a:bodyPr wrap="square" rtlCol="0">
            <a:spAutoFit/>
          </a:bodyPr>
          <a:lstStyle/>
          <a:p>
            <a:pPr algn="ctr"/>
            <a:r>
              <a:rPr lang="ru-RU" dirty="0" smtClean="0"/>
              <a:t>Предоставление права </a:t>
            </a:r>
            <a:r>
              <a:rPr lang="ru-RU" dirty="0"/>
              <a:t>застрахованного лица на получение ежемесячного пособия по уходу за ребенком</a:t>
            </a:r>
          </a:p>
        </p:txBody>
      </p:sp>
      <p:sp>
        <p:nvSpPr>
          <p:cNvPr id="8" name="Стрелка углом 7"/>
          <p:cNvSpPr/>
          <p:nvPr/>
        </p:nvSpPr>
        <p:spPr>
          <a:xfrm rot="5400000">
            <a:off x="6539478" y="1247458"/>
            <a:ext cx="1125658" cy="1205346"/>
          </a:xfrm>
          <a:prstGeom prst="bentArrow">
            <a:avLst>
              <a:gd name="adj1" fmla="val 17568"/>
              <a:gd name="adj2" fmla="val 25000"/>
              <a:gd name="adj3" fmla="val 13923"/>
              <a:gd name="adj4" fmla="val 43750"/>
            </a:avLst>
          </a:prstGeom>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193372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707886"/>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ДОБРОВОЛЬНОЕ СТРАХОВАНИЕ САМОЗАНЯТЫХ ГРАЖДАН НА СЛУЧАЙ ВРЕМЕННОЙ НЕТРУДОСПОСОБНОСТИ</a:t>
            </a:r>
            <a:endParaRPr lang="ru-RU" sz="2000" b="1" dirty="0">
              <a:solidFill>
                <a:schemeClr val="tx2"/>
              </a:solidFill>
              <a:latin typeface="Times New Roman" panose="02020603050405020304" pitchFamily="18" charset="0"/>
              <a:cs typeface="Times New Roman" panose="02020603050405020304" pitchFamily="18" charset="0"/>
            </a:endParaRP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19" name="AutoShape 20"/>
          <p:cNvSpPr>
            <a:spLocks noChangeArrowheads="1"/>
          </p:cNvSpPr>
          <p:nvPr/>
        </p:nvSpPr>
        <p:spPr bwMode="ltGray">
          <a:xfrm>
            <a:off x="191261" y="1497186"/>
            <a:ext cx="2668317"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20" name="TextBox 19"/>
          <p:cNvSpPr txBox="1"/>
          <p:nvPr/>
        </p:nvSpPr>
        <p:spPr>
          <a:xfrm>
            <a:off x="250917" y="1563605"/>
            <a:ext cx="2608661" cy="369332"/>
          </a:xfrm>
          <a:prstGeom prst="rect">
            <a:avLst/>
          </a:prstGeom>
          <a:noFill/>
        </p:spPr>
        <p:txBody>
          <a:bodyPr wrap="square" rtlCol="0">
            <a:spAutoFit/>
          </a:bodyPr>
          <a:lstStyle/>
          <a:p>
            <a:r>
              <a:rPr lang="ru-RU" dirty="0" smtClean="0"/>
              <a:t>Участники эксперимента</a:t>
            </a:r>
            <a:endParaRPr lang="ru-RU" dirty="0"/>
          </a:p>
        </p:txBody>
      </p:sp>
      <p:sp>
        <p:nvSpPr>
          <p:cNvPr id="21" name="TextBox 20"/>
          <p:cNvSpPr txBox="1"/>
          <p:nvPr/>
        </p:nvSpPr>
        <p:spPr>
          <a:xfrm>
            <a:off x="3025833" y="1480839"/>
            <a:ext cx="8933977" cy="1169551"/>
          </a:xfrm>
          <a:prstGeom prst="rect">
            <a:avLst/>
          </a:prstGeom>
          <a:noFill/>
        </p:spPr>
        <p:txBody>
          <a:bodyPr wrap="square" rtlCol="0">
            <a:spAutoFit/>
          </a:bodyPr>
          <a:lstStyle/>
          <a:p>
            <a:pPr marL="400050" indent="-400050">
              <a:buFont typeface="Wingdings" panose="05000000000000000000" pitchFamily="2" charset="2"/>
              <a:buChar char="ü"/>
            </a:pPr>
            <a:r>
              <a:rPr lang="ru-RU" sz="1400" dirty="0"/>
              <a:t>физические лица, применяющие специальный налоговый режим "Налог на профессиональный доход" в соответствии с Федеральным законом от 27 ноября 2018 года №422-ФЗ "О проведении эксперимента по установлению специального налогового режима "Налог на профессиональный доход»</a:t>
            </a:r>
          </a:p>
          <a:p>
            <a:pPr marL="400050" indent="-400050">
              <a:buFont typeface="Wingdings" panose="05000000000000000000" pitchFamily="2" charset="2"/>
              <a:buChar char="ü"/>
            </a:pPr>
            <a:r>
              <a:rPr lang="ru-RU" sz="1400" dirty="0" smtClean="0"/>
              <a:t>Фонд </a:t>
            </a:r>
            <a:r>
              <a:rPr lang="ru-RU" sz="1400" dirty="0"/>
              <a:t>пенсионного и социального страхования Российской Федерации и его территориальные органы</a:t>
            </a:r>
          </a:p>
          <a:p>
            <a:pPr marL="400050" indent="-400050">
              <a:buFont typeface="Wingdings" panose="05000000000000000000" pitchFamily="2" charset="2"/>
              <a:buChar char="ü"/>
            </a:pPr>
            <a:r>
              <a:rPr lang="ru-RU" sz="1400" dirty="0" smtClean="0"/>
              <a:t>Налоговые </a:t>
            </a:r>
            <a:r>
              <a:rPr lang="ru-RU" sz="1400" dirty="0"/>
              <a:t>органы</a:t>
            </a:r>
          </a:p>
        </p:txBody>
      </p:sp>
      <p:sp>
        <p:nvSpPr>
          <p:cNvPr id="6" name="Прямоугольник 5"/>
          <p:cNvSpPr/>
          <p:nvPr/>
        </p:nvSpPr>
        <p:spPr>
          <a:xfrm>
            <a:off x="486033" y="872065"/>
            <a:ext cx="11396749" cy="584775"/>
          </a:xfrm>
          <a:prstGeom prst="rect">
            <a:avLst/>
          </a:prstGeom>
        </p:spPr>
        <p:txBody>
          <a:bodyPr wrap="square">
            <a:spAutoFit/>
          </a:bodyPr>
          <a:lstStyle/>
          <a:p>
            <a:r>
              <a:rPr lang="ru-RU" sz="1600" dirty="0" smtClean="0"/>
              <a:t>Федеральный </a:t>
            </a:r>
            <a:r>
              <a:rPr lang="ru-RU" sz="1600" dirty="0"/>
              <a:t>закон от 15.12.2025 №456-ФЗ «О проведении эксперимента по добровольному вступлению отдельных категорий граждан в правоотношения по обязательному социальному страхованию на случай временной нетрудоспособности</a:t>
            </a:r>
            <a:r>
              <a:rPr lang="ru-RU" sz="1600" dirty="0" smtClean="0"/>
              <a:t>»</a:t>
            </a:r>
            <a:endParaRPr lang="ru-RU" sz="1600" dirty="0"/>
          </a:p>
        </p:txBody>
      </p:sp>
      <p:sp>
        <p:nvSpPr>
          <p:cNvPr id="23" name="AutoShape 20"/>
          <p:cNvSpPr>
            <a:spLocks noChangeArrowheads="1"/>
          </p:cNvSpPr>
          <p:nvPr/>
        </p:nvSpPr>
        <p:spPr bwMode="ltGray">
          <a:xfrm>
            <a:off x="192729" y="3392706"/>
            <a:ext cx="2161241"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24" name="TextBox 23"/>
          <p:cNvSpPr txBox="1"/>
          <p:nvPr/>
        </p:nvSpPr>
        <p:spPr>
          <a:xfrm>
            <a:off x="252385" y="3459125"/>
            <a:ext cx="2292777" cy="369332"/>
          </a:xfrm>
          <a:prstGeom prst="rect">
            <a:avLst/>
          </a:prstGeom>
          <a:noFill/>
        </p:spPr>
        <p:txBody>
          <a:bodyPr wrap="square" rtlCol="0">
            <a:spAutoFit/>
          </a:bodyPr>
          <a:lstStyle/>
          <a:p>
            <a:r>
              <a:rPr lang="ru-RU" dirty="0" smtClean="0"/>
              <a:t>Подача заявления</a:t>
            </a:r>
            <a:endParaRPr lang="ru-RU" dirty="0"/>
          </a:p>
        </p:txBody>
      </p:sp>
      <p:sp>
        <p:nvSpPr>
          <p:cNvPr id="25" name="TextBox 24"/>
          <p:cNvSpPr txBox="1"/>
          <p:nvPr/>
        </p:nvSpPr>
        <p:spPr>
          <a:xfrm>
            <a:off x="2604819" y="3376359"/>
            <a:ext cx="2444853" cy="738664"/>
          </a:xfrm>
          <a:prstGeom prst="rect">
            <a:avLst/>
          </a:prstGeom>
          <a:noFill/>
        </p:spPr>
        <p:txBody>
          <a:bodyPr wrap="square" rtlCol="0">
            <a:spAutoFit/>
          </a:bodyPr>
          <a:lstStyle/>
          <a:p>
            <a:pPr marL="400050" indent="-400050">
              <a:buFont typeface="Wingdings" panose="05000000000000000000" pitchFamily="2" charset="2"/>
              <a:buChar char="ü"/>
            </a:pPr>
            <a:r>
              <a:rPr lang="ru-RU" sz="1400" dirty="0"/>
              <a:t>В электронном виде</a:t>
            </a:r>
            <a:r>
              <a:rPr lang="ru-RU" sz="1400" dirty="0" smtClean="0"/>
              <a:t>: </a:t>
            </a:r>
          </a:p>
          <a:p>
            <a:pPr marL="400050" indent="-400050">
              <a:buFont typeface="Wingdings" panose="05000000000000000000" pitchFamily="2" charset="2"/>
              <a:buChar char="ü"/>
            </a:pPr>
            <a:endParaRPr lang="ru-RU" sz="1400" dirty="0" smtClean="0"/>
          </a:p>
          <a:p>
            <a:pPr marL="400050" indent="-400050">
              <a:buFont typeface="Wingdings" panose="05000000000000000000" pitchFamily="2" charset="2"/>
              <a:buChar char="ü"/>
            </a:pPr>
            <a:r>
              <a:rPr lang="ru-RU" sz="1400" dirty="0" smtClean="0"/>
              <a:t>На </a:t>
            </a:r>
            <a:r>
              <a:rPr lang="ru-RU" sz="1400" dirty="0"/>
              <a:t>бумажном носителе</a:t>
            </a:r>
            <a:r>
              <a:rPr lang="ru-RU" sz="1400" dirty="0" smtClean="0"/>
              <a:t>:</a:t>
            </a:r>
            <a:endParaRPr lang="ru-RU" sz="1400" dirty="0"/>
          </a:p>
        </p:txBody>
      </p:sp>
      <p:sp>
        <p:nvSpPr>
          <p:cNvPr id="29" name="AutoShape 20"/>
          <p:cNvSpPr>
            <a:spLocks noChangeArrowheads="1"/>
          </p:cNvSpPr>
          <p:nvPr/>
        </p:nvSpPr>
        <p:spPr bwMode="ltGray">
          <a:xfrm>
            <a:off x="191261" y="2731512"/>
            <a:ext cx="3482964"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0" name="TextBox 29"/>
          <p:cNvSpPr txBox="1"/>
          <p:nvPr/>
        </p:nvSpPr>
        <p:spPr>
          <a:xfrm>
            <a:off x="250918" y="2797931"/>
            <a:ext cx="3423307" cy="369332"/>
          </a:xfrm>
          <a:prstGeom prst="rect">
            <a:avLst/>
          </a:prstGeom>
          <a:noFill/>
        </p:spPr>
        <p:txBody>
          <a:bodyPr wrap="square" rtlCol="0">
            <a:spAutoFit/>
          </a:bodyPr>
          <a:lstStyle/>
          <a:p>
            <a:r>
              <a:rPr lang="ru-RU" dirty="0" smtClean="0"/>
              <a:t>Срок проведения эксперимента</a:t>
            </a:r>
            <a:endParaRPr lang="ru-RU" dirty="0"/>
          </a:p>
        </p:txBody>
      </p:sp>
      <p:sp>
        <p:nvSpPr>
          <p:cNvPr id="31" name="TextBox 30"/>
          <p:cNvSpPr txBox="1"/>
          <p:nvPr/>
        </p:nvSpPr>
        <p:spPr>
          <a:xfrm>
            <a:off x="3740728" y="2859486"/>
            <a:ext cx="3266902" cy="338554"/>
          </a:xfrm>
          <a:prstGeom prst="rect">
            <a:avLst/>
          </a:prstGeom>
          <a:noFill/>
        </p:spPr>
        <p:txBody>
          <a:bodyPr wrap="square" rtlCol="0">
            <a:spAutoFit/>
          </a:bodyPr>
          <a:lstStyle/>
          <a:p>
            <a:pPr marL="400050" indent="-400050">
              <a:buFont typeface="Wingdings" panose="05000000000000000000" pitchFamily="2" charset="2"/>
              <a:buChar char="ü"/>
            </a:pPr>
            <a:r>
              <a:rPr lang="ru-RU" sz="1600" dirty="0"/>
              <a:t>С 01.01.2026 до 31.12.2028</a:t>
            </a:r>
          </a:p>
        </p:txBody>
      </p:sp>
      <p:sp>
        <p:nvSpPr>
          <p:cNvPr id="32" name="AutoShape 20"/>
          <p:cNvSpPr>
            <a:spLocks noChangeArrowheads="1"/>
          </p:cNvSpPr>
          <p:nvPr/>
        </p:nvSpPr>
        <p:spPr bwMode="ltGray">
          <a:xfrm>
            <a:off x="172325" y="5012884"/>
            <a:ext cx="3365118"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3" name="TextBox 32"/>
          <p:cNvSpPr txBox="1"/>
          <p:nvPr/>
        </p:nvSpPr>
        <p:spPr>
          <a:xfrm>
            <a:off x="231981" y="5079303"/>
            <a:ext cx="3305462" cy="369332"/>
          </a:xfrm>
          <a:prstGeom prst="rect">
            <a:avLst/>
          </a:prstGeom>
          <a:noFill/>
        </p:spPr>
        <p:txBody>
          <a:bodyPr wrap="square" rtlCol="0">
            <a:spAutoFit/>
          </a:bodyPr>
          <a:lstStyle/>
          <a:p>
            <a:r>
              <a:rPr lang="ru-RU" dirty="0" smtClean="0"/>
              <a:t>Периодичность уплаты взносов</a:t>
            </a:r>
            <a:endParaRPr lang="ru-RU" dirty="0"/>
          </a:p>
        </p:txBody>
      </p:sp>
      <p:sp>
        <p:nvSpPr>
          <p:cNvPr id="35" name="TextBox 34"/>
          <p:cNvSpPr txBox="1"/>
          <p:nvPr/>
        </p:nvSpPr>
        <p:spPr>
          <a:xfrm>
            <a:off x="3653821" y="5012884"/>
            <a:ext cx="7564582" cy="523220"/>
          </a:xfrm>
          <a:prstGeom prst="rect">
            <a:avLst/>
          </a:prstGeom>
          <a:noFill/>
        </p:spPr>
        <p:txBody>
          <a:bodyPr wrap="square" rtlCol="0">
            <a:spAutoFit/>
          </a:bodyPr>
          <a:lstStyle/>
          <a:p>
            <a:pPr marL="400050" indent="-400050">
              <a:buFont typeface="Wingdings" panose="05000000000000000000" pitchFamily="2" charset="2"/>
              <a:buChar char="ü"/>
            </a:pPr>
            <a:r>
              <a:rPr lang="ru-RU" sz="1400" dirty="0"/>
              <a:t>Ежемесячно</a:t>
            </a:r>
          </a:p>
          <a:p>
            <a:pPr marL="400050" indent="-400050">
              <a:buFont typeface="Wingdings" panose="05000000000000000000" pitchFamily="2" charset="2"/>
              <a:buChar char="ü"/>
            </a:pPr>
            <a:r>
              <a:rPr lang="ru-RU" sz="1400" dirty="0" smtClean="0"/>
              <a:t>Единовременно </a:t>
            </a:r>
            <a:r>
              <a:rPr lang="ru-RU" sz="1400" dirty="0"/>
              <a:t>за предстоящие периоды, но не более чем за 12 календарных месяцев</a:t>
            </a:r>
          </a:p>
        </p:txBody>
      </p:sp>
      <p:sp>
        <p:nvSpPr>
          <p:cNvPr id="40" name="AutoShape 20"/>
          <p:cNvSpPr>
            <a:spLocks noChangeArrowheads="1"/>
          </p:cNvSpPr>
          <p:nvPr/>
        </p:nvSpPr>
        <p:spPr bwMode="ltGray">
          <a:xfrm>
            <a:off x="172325" y="4197789"/>
            <a:ext cx="2036550"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41" name="TextBox 40"/>
          <p:cNvSpPr txBox="1"/>
          <p:nvPr/>
        </p:nvSpPr>
        <p:spPr>
          <a:xfrm>
            <a:off x="231981" y="4264208"/>
            <a:ext cx="1902079" cy="369332"/>
          </a:xfrm>
          <a:prstGeom prst="rect">
            <a:avLst/>
          </a:prstGeom>
          <a:noFill/>
        </p:spPr>
        <p:txBody>
          <a:bodyPr wrap="square" rtlCol="0">
            <a:spAutoFit/>
          </a:bodyPr>
          <a:lstStyle/>
          <a:p>
            <a:r>
              <a:rPr lang="ru-RU" dirty="0" smtClean="0"/>
              <a:t>Страховая сумма</a:t>
            </a:r>
            <a:endParaRPr lang="ru-RU" dirty="0"/>
          </a:p>
        </p:txBody>
      </p:sp>
      <p:sp>
        <p:nvSpPr>
          <p:cNvPr id="42" name="TextBox 41"/>
          <p:cNvSpPr txBox="1"/>
          <p:nvPr/>
        </p:nvSpPr>
        <p:spPr>
          <a:xfrm>
            <a:off x="2328186" y="4106507"/>
            <a:ext cx="1735893" cy="830997"/>
          </a:xfrm>
          <a:prstGeom prst="rect">
            <a:avLst/>
          </a:prstGeom>
          <a:noFill/>
        </p:spPr>
        <p:txBody>
          <a:bodyPr wrap="square" rtlCol="0">
            <a:spAutoFit/>
          </a:bodyPr>
          <a:lstStyle/>
          <a:p>
            <a:pPr marL="400050" indent="-400050">
              <a:buFont typeface="Wingdings" panose="05000000000000000000" pitchFamily="2" charset="2"/>
              <a:buChar char="ü"/>
            </a:pPr>
            <a:r>
              <a:rPr lang="ru-RU" sz="1600" dirty="0" smtClean="0"/>
              <a:t>35 000 руб.</a:t>
            </a:r>
          </a:p>
          <a:p>
            <a:pPr marL="400050" indent="-400050">
              <a:buFont typeface="Wingdings" panose="05000000000000000000" pitchFamily="2" charset="2"/>
              <a:buChar char="ü"/>
            </a:pPr>
            <a:endParaRPr lang="ru-RU" sz="1600" dirty="0"/>
          </a:p>
          <a:p>
            <a:pPr marL="400050" indent="-400050">
              <a:buFont typeface="Wingdings" panose="05000000000000000000" pitchFamily="2" charset="2"/>
              <a:buChar char="ü"/>
            </a:pPr>
            <a:r>
              <a:rPr lang="ru-RU" sz="1600" dirty="0" smtClean="0"/>
              <a:t>50 000 руб.</a:t>
            </a:r>
            <a:endParaRPr lang="ru-RU" sz="1600" dirty="0"/>
          </a:p>
        </p:txBody>
      </p:sp>
      <p:sp>
        <p:nvSpPr>
          <p:cNvPr id="44" name="AutoShape 20"/>
          <p:cNvSpPr>
            <a:spLocks noChangeArrowheads="1"/>
          </p:cNvSpPr>
          <p:nvPr/>
        </p:nvSpPr>
        <p:spPr bwMode="ltGray">
          <a:xfrm>
            <a:off x="4971080" y="4197789"/>
            <a:ext cx="2036550"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46" name="TextBox 45"/>
          <p:cNvSpPr txBox="1"/>
          <p:nvPr/>
        </p:nvSpPr>
        <p:spPr>
          <a:xfrm>
            <a:off x="5030736" y="4264208"/>
            <a:ext cx="1902079" cy="369332"/>
          </a:xfrm>
          <a:prstGeom prst="rect">
            <a:avLst/>
          </a:prstGeom>
          <a:noFill/>
        </p:spPr>
        <p:txBody>
          <a:bodyPr wrap="square" rtlCol="0">
            <a:spAutoFit/>
          </a:bodyPr>
          <a:lstStyle/>
          <a:p>
            <a:r>
              <a:rPr lang="ru-RU" dirty="0" smtClean="0"/>
              <a:t>Страховой взнос</a:t>
            </a:r>
            <a:endParaRPr lang="ru-RU" dirty="0"/>
          </a:p>
        </p:txBody>
      </p:sp>
      <p:sp>
        <p:nvSpPr>
          <p:cNvPr id="47" name="TextBox 46"/>
          <p:cNvSpPr txBox="1"/>
          <p:nvPr/>
        </p:nvSpPr>
        <p:spPr>
          <a:xfrm>
            <a:off x="7142099" y="4106506"/>
            <a:ext cx="3913827" cy="830997"/>
          </a:xfrm>
          <a:prstGeom prst="rect">
            <a:avLst/>
          </a:prstGeom>
          <a:noFill/>
        </p:spPr>
        <p:txBody>
          <a:bodyPr wrap="square" rtlCol="0">
            <a:spAutoFit/>
          </a:bodyPr>
          <a:lstStyle/>
          <a:p>
            <a:pPr marL="400050" indent="-400050">
              <a:buFont typeface="Wingdings" panose="05000000000000000000" pitchFamily="2" charset="2"/>
              <a:buChar char="ü"/>
            </a:pPr>
            <a:r>
              <a:rPr lang="ru-RU" sz="1600" dirty="0" smtClean="0"/>
              <a:t>1 344 руб./месяц (35000 х 3,84%)</a:t>
            </a:r>
          </a:p>
          <a:p>
            <a:pPr marL="400050" indent="-400050">
              <a:buFont typeface="Wingdings" panose="05000000000000000000" pitchFamily="2" charset="2"/>
              <a:buChar char="ü"/>
            </a:pPr>
            <a:endParaRPr lang="ru-RU" sz="1600" dirty="0"/>
          </a:p>
          <a:p>
            <a:pPr marL="400050" indent="-400050">
              <a:buFont typeface="Wingdings" panose="05000000000000000000" pitchFamily="2" charset="2"/>
              <a:buChar char="ü"/>
            </a:pPr>
            <a:r>
              <a:rPr lang="ru-RU" sz="1600" dirty="0" smtClean="0"/>
              <a:t>1 920 руб./месяц (50000 х 3,84%)</a:t>
            </a:r>
            <a:endParaRPr lang="ru-RU" sz="1600" dirty="0"/>
          </a:p>
        </p:txBody>
      </p:sp>
      <p:sp>
        <p:nvSpPr>
          <p:cNvPr id="7" name="Стрелка вправо 6"/>
          <p:cNvSpPr/>
          <p:nvPr/>
        </p:nvSpPr>
        <p:spPr>
          <a:xfrm>
            <a:off x="4123735" y="4318303"/>
            <a:ext cx="590204" cy="315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TextBox 47"/>
          <p:cNvSpPr txBox="1"/>
          <p:nvPr/>
        </p:nvSpPr>
        <p:spPr>
          <a:xfrm>
            <a:off x="4748034" y="3392706"/>
            <a:ext cx="3797450" cy="738664"/>
          </a:xfrm>
          <a:prstGeom prst="rect">
            <a:avLst/>
          </a:prstGeom>
          <a:noFill/>
        </p:spPr>
        <p:txBody>
          <a:bodyPr wrap="square" rtlCol="0">
            <a:spAutoFit/>
          </a:bodyPr>
          <a:lstStyle/>
          <a:p>
            <a:pPr marL="540000" indent="-285750">
              <a:buFont typeface="Wingdings" panose="05000000000000000000" pitchFamily="2" charset="2"/>
              <a:buChar char="§"/>
            </a:pPr>
            <a:r>
              <a:rPr lang="ru-RU" sz="1400" dirty="0" smtClean="0"/>
              <a:t>мобильное приложение «Мой налог»</a:t>
            </a:r>
          </a:p>
          <a:p>
            <a:pPr marL="540000" indent="-285750">
              <a:buFont typeface="Wingdings" panose="05000000000000000000" pitchFamily="2" charset="2"/>
              <a:buChar char="§"/>
            </a:pPr>
            <a:r>
              <a:rPr lang="ru-RU" sz="1400" dirty="0" smtClean="0"/>
              <a:t>ЕПГУ</a:t>
            </a:r>
            <a:endParaRPr lang="ru-RU" sz="1400" dirty="0"/>
          </a:p>
          <a:p>
            <a:pPr marL="540000" indent="-285750">
              <a:buFont typeface="Wingdings" panose="05000000000000000000" pitchFamily="2" charset="2"/>
              <a:buChar char="§"/>
            </a:pPr>
            <a:r>
              <a:rPr lang="ru-RU" sz="1400" dirty="0" smtClean="0"/>
              <a:t>в </a:t>
            </a:r>
            <a:r>
              <a:rPr lang="ru-RU" sz="1400" dirty="0"/>
              <a:t>клиентской службе ОСФР</a:t>
            </a:r>
          </a:p>
        </p:txBody>
      </p:sp>
      <p:sp>
        <p:nvSpPr>
          <p:cNvPr id="49" name="AutoShape 20"/>
          <p:cNvSpPr>
            <a:spLocks noChangeArrowheads="1"/>
          </p:cNvSpPr>
          <p:nvPr/>
        </p:nvSpPr>
        <p:spPr bwMode="ltGray">
          <a:xfrm>
            <a:off x="187139" y="5735201"/>
            <a:ext cx="3487086"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50" name="TextBox 49"/>
          <p:cNvSpPr txBox="1"/>
          <p:nvPr/>
        </p:nvSpPr>
        <p:spPr>
          <a:xfrm>
            <a:off x="246795" y="5801620"/>
            <a:ext cx="3676812" cy="369332"/>
          </a:xfrm>
          <a:prstGeom prst="rect">
            <a:avLst/>
          </a:prstGeom>
          <a:noFill/>
        </p:spPr>
        <p:txBody>
          <a:bodyPr wrap="square" rtlCol="0">
            <a:spAutoFit/>
          </a:bodyPr>
          <a:lstStyle/>
          <a:p>
            <a:r>
              <a:rPr lang="ru-RU" dirty="0" smtClean="0"/>
              <a:t>Уплата взносов</a:t>
            </a:r>
            <a:endParaRPr lang="ru-RU" dirty="0"/>
          </a:p>
        </p:txBody>
      </p:sp>
      <p:sp>
        <p:nvSpPr>
          <p:cNvPr id="51" name="TextBox 50"/>
          <p:cNvSpPr txBox="1"/>
          <p:nvPr/>
        </p:nvSpPr>
        <p:spPr>
          <a:xfrm>
            <a:off x="3740729" y="5735201"/>
            <a:ext cx="8451272" cy="738664"/>
          </a:xfrm>
          <a:prstGeom prst="rect">
            <a:avLst/>
          </a:prstGeom>
          <a:noFill/>
        </p:spPr>
        <p:txBody>
          <a:bodyPr wrap="square" rtlCol="0">
            <a:spAutoFit/>
          </a:bodyPr>
          <a:lstStyle/>
          <a:p>
            <a:pPr marL="285750" indent="-285750">
              <a:buFont typeface="Wingdings" panose="05000000000000000000" pitchFamily="2" charset="2"/>
              <a:buChar char="ü"/>
            </a:pPr>
            <a:r>
              <a:rPr lang="ru-RU" sz="1400" dirty="0"/>
              <a:t>мобильное приложение «Мой налог»</a:t>
            </a:r>
          </a:p>
          <a:p>
            <a:pPr marL="285750" indent="-285750">
              <a:buFont typeface="Wingdings" panose="05000000000000000000" pitchFamily="2" charset="2"/>
              <a:buChar char="ü"/>
            </a:pPr>
            <a:r>
              <a:rPr lang="ru-RU" sz="1400" dirty="0" smtClean="0"/>
              <a:t>мобильное приложение банка</a:t>
            </a:r>
          </a:p>
          <a:p>
            <a:pPr marL="285750" indent="-285750">
              <a:buFont typeface="Wingdings" panose="05000000000000000000" pitchFamily="2" charset="2"/>
              <a:buChar char="ü"/>
            </a:pPr>
            <a:r>
              <a:rPr lang="ru-RU" sz="1400" dirty="0" smtClean="0"/>
              <a:t>отделение банка </a:t>
            </a:r>
            <a:endParaRPr lang="ru-RU" sz="1400" dirty="0"/>
          </a:p>
        </p:txBody>
      </p:sp>
    </p:spTree>
    <p:extLst>
      <p:ext uri="{BB962C8B-B14F-4D97-AF65-F5344CB8AC3E}">
        <p14:creationId xmlns:p14="http://schemas.microsoft.com/office/powerpoint/2010/main" val="4124170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07" name="Прямоугольник 106"/>
          <p:cNvSpPr/>
          <p:nvPr/>
        </p:nvSpPr>
        <p:spPr>
          <a:xfrm>
            <a:off x="1039457" y="181483"/>
            <a:ext cx="10920354" cy="707886"/>
          </a:xfrm>
          <a:prstGeom prst="rect">
            <a:avLst/>
          </a:prstGeom>
        </p:spPr>
        <p:txBody>
          <a:bodyPr wrap="square">
            <a:spAutoFit/>
          </a:bodyPr>
          <a:lstStyle/>
          <a:p>
            <a:r>
              <a:rPr lang="ru-RU" sz="2000" b="1" dirty="0" smtClean="0">
                <a:solidFill>
                  <a:schemeClr val="tx2"/>
                </a:solidFill>
                <a:latin typeface="Times New Roman" panose="02020603050405020304" pitchFamily="18" charset="0"/>
                <a:cs typeface="Times New Roman" panose="02020603050405020304" pitchFamily="18" charset="0"/>
              </a:rPr>
              <a:t>ДОБРОВОЛЬНОЕ СТРАХОВАНИЕ САМОЗАНЯТЫХ ГРАЖДАН НА СЛУЧАЙ ВРЕМЕННОЙ НЕТРУДОСПОСОБНОСТИ</a:t>
            </a:r>
            <a:endParaRPr lang="ru-RU" sz="2000" b="1" dirty="0">
              <a:solidFill>
                <a:schemeClr val="tx2"/>
              </a:solidFill>
              <a:latin typeface="Times New Roman" panose="02020603050405020304" pitchFamily="18" charset="0"/>
              <a:cs typeface="Times New Roman" panose="02020603050405020304" pitchFamily="18" charset="0"/>
            </a:endParaRPr>
          </a:p>
        </p:txBody>
      </p:sp>
      <p:pic>
        <p:nvPicPr>
          <p:cNvPr id="45" name="Picture 4">
            <a:extLst>
              <a:ext uri="{FF2B5EF4-FFF2-40B4-BE49-F238E27FC236}">
                <a16:creationId xmlns:a16="http://schemas.microsoft.com/office/drawing/2014/main" id="{D0466EC7-A036-E324-37FE-6D085DD4C4BA}"/>
              </a:ext>
            </a:extLst>
          </p:cNvPr>
          <p:cNvPicPr>
            <a:picLocks noChangeAspect="1"/>
          </p:cNvPicPr>
          <p:nvPr/>
        </p:nvPicPr>
        <p:blipFill>
          <a:blip r:embed="rId3">
            <a:lum/>
            <a:alphaModFix/>
          </a:blip>
          <a:srcRect/>
          <a:stretch>
            <a:fillRect/>
          </a:stretch>
        </p:blipFill>
        <p:spPr>
          <a:xfrm>
            <a:off x="121849" y="127114"/>
            <a:ext cx="728369" cy="508857"/>
          </a:xfrm>
          <a:prstGeom prst="rect">
            <a:avLst/>
          </a:prstGeom>
          <a:noFill/>
          <a:ln>
            <a:noFill/>
          </a:ln>
        </p:spPr>
      </p:pic>
      <p:sp>
        <p:nvSpPr>
          <p:cNvPr id="23" name="AutoShape 20"/>
          <p:cNvSpPr>
            <a:spLocks noChangeArrowheads="1"/>
          </p:cNvSpPr>
          <p:nvPr/>
        </p:nvSpPr>
        <p:spPr bwMode="ltGray">
          <a:xfrm>
            <a:off x="286046" y="3088660"/>
            <a:ext cx="4585211" cy="502170"/>
          </a:xfrm>
          <a:prstGeom prst="roundRect">
            <a:avLst>
              <a:gd name="adj" fmla="val 16667"/>
            </a:avLst>
          </a:prstGeom>
          <a:noFill/>
          <a:ln w="1905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0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24" name="TextBox 23"/>
          <p:cNvSpPr txBox="1"/>
          <p:nvPr/>
        </p:nvSpPr>
        <p:spPr>
          <a:xfrm>
            <a:off x="341090" y="3155079"/>
            <a:ext cx="4628897" cy="338554"/>
          </a:xfrm>
          <a:prstGeom prst="rect">
            <a:avLst/>
          </a:prstGeom>
          <a:noFill/>
          <a:ln w="19050">
            <a:noFill/>
          </a:ln>
        </p:spPr>
        <p:txBody>
          <a:bodyPr wrap="square" rtlCol="0">
            <a:spAutoFit/>
          </a:bodyPr>
          <a:lstStyle/>
          <a:p>
            <a:r>
              <a:rPr lang="ru-RU" sz="1600" dirty="0" smtClean="0"/>
              <a:t>Пособие по беременности и родам</a:t>
            </a:r>
            <a:endParaRPr lang="ru-RU" sz="1600" dirty="0"/>
          </a:p>
        </p:txBody>
      </p:sp>
      <p:sp>
        <p:nvSpPr>
          <p:cNvPr id="32" name="AutoShape 20"/>
          <p:cNvSpPr>
            <a:spLocks noChangeArrowheads="1"/>
          </p:cNvSpPr>
          <p:nvPr/>
        </p:nvSpPr>
        <p:spPr bwMode="ltGray">
          <a:xfrm>
            <a:off x="231981" y="1919109"/>
            <a:ext cx="3365118"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3" name="TextBox 32"/>
          <p:cNvSpPr txBox="1"/>
          <p:nvPr/>
        </p:nvSpPr>
        <p:spPr>
          <a:xfrm>
            <a:off x="291637" y="1985528"/>
            <a:ext cx="3305462" cy="369332"/>
          </a:xfrm>
          <a:prstGeom prst="rect">
            <a:avLst/>
          </a:prstGeom>
          <a:noFill/>
        </p:spPr>
        <p:txBody>
          <a:bodyPr wrap="square" rtlCol="0">
            <a:spAutoFit/>
          </a:bodyPr>
          <a:lstStyle/>
          <a:p>
            <a:r>
              <a:rPr lang="ru-RU" dirty="0" smtClean="0"/>
              <a:t>Порядок выплаты пособия</a:t>
            </a:r>
            <a:endParaRPr lang="ru-RU" dirty="0"/>
          </a:p>
        </p:txBody>
      </p:sp>
      <p:sp>
        <p:nvSpPr>
          <p:cNvPr id="35" name="TextBox 34"/>
          <p:cNvSpPr txBox="1"/>
          <p:nvPr/>
        </p:nvSpPr>
        <p:spPr>
          <a:xfrm>
            <a:off x="3713477" y="1919109"/>
            <a:ext cx="8182036" cy="1169551"/>
          </a:xfrm>
          <a:prstGeom prst="rect">
            <a:avLst/>
          </a:prstGeom>
          <a:noFill/>
        </p:spPr>
        <p:txBody>
          <a:bodyPr wrap="square" rtlCol="0">
            <a:spAutoFit/>
          </a:bodyPr>
          <a:lstStyle/>
          <a:p>
            <a:pPr marL="400050" indent="-400050">
              <a:buFont typeface="+mj-lt"/>
              <a:buAutoNum type="arabicPeriod"/>
            </a:pPr>
            <a:r>
              <a:rPr lang="ru-RU" sz="1400" dirty="0" smtClean="0"/>
              <a:t>После закрытия листка нетрудоспособности </a:t>
            </a:r>
            <a:r>
              <a:rPr lang="ru-RU" sz="1400" dirty="0" err="1" smtClean="0"/>
              <a:t>самозанятому</a:t>
            </a:r>
            <a:r>
              <a:rPr lang="ru-RU" sz="1400" dirty="0" smtClean="0"/>
              <a:t> необходимо направить согласие на получение страхового обеспечения через ЕПГУ или МП «Мой налог»</a:t>
            </a:r>
          </a:p>
          <a:p>
            <a:pPr marL="400050" indent="-400050">
              <a:buFont typeface="+mj-lt"/>
              <a:buAutoNum type="arabicPeriod"/>
            </a:pPr>
            <a:r>
              <a:rPr lang="ru-RU" sz="1400" dirty="0" smtClean="0"/>
              <a:t>СФР назначит и выплатит пособие по временной нетрудоспособности в течение 10 рабочих дней</a:t>
            </a:r>
            <a:endParaRPr lang="ru-RU" sz="1400" dirty="0"/>
          </a:p>
          <a:p>
            <a:pPr marL="400050" indent="-400050">
              <a:buFont typeface="+mj-lt"/>
              <a:buAutoNum type="arabicPeriod"/>
            </a:pPr>
            <a:r>
              <a:rPr lang="ru-RU" sz="1400" dirty="0" smtClean="0"/>
              <a:t>Выплата пособия осуществляется на счет </a:t>
            </a:r>
            <a:r>
              <a:rPr lang="ru-RU" sz="1400" dirty="0" err="1" smtClean="0"/>
              <a:t>самозанятого</a:t>
            </a:r>
            <a:r>
              <a:rPr lang="ru-RU" sz="1400" dirty="0" smtClean="0"/>
              <a:t>, указанного им а заявлении о вступлении в правоотношения или в согласии на получение страхового обеспечения</a:t>
            </a:r>
            <a:endParaRPr lang="ru-RU" sz="1400" dirty="0"/>
          </a:p>
        </p:txBody>
      </p:sp>
      <p:sp>
        <p:nvSpPr>
          <p:cNvPr id="47" name="TextBox 46"/>
          <p:cNvSpPr txBox="1"/>
          <p:nvPr/>
        </p:nvSpPr>
        <p:spPr>
          <a:xfrm>
            <a:off x="6088339" y="3822460"/>
            <a:ext cx="4729091" cy="369332"/>
          </a:xfrm>
          <a:prstGeom prst="rect">
            <a:avLst/>
          </a:prstGeom>
          <a:noFill/>
        </p:spPr>
        <p:txBody>
          <a:bodyPr wrap="square" rtlCol="0">
            <a:spAutoFit/>
          </a:bodyPr>
          <a:lstStyle/>
          <a:p>
            <a:pPr marL="400050" indent="-400050">
              <a:buFont typeface="Wingdings" panose="05000000000000000000" pitchFamily="2" charset="2"/>
              <a:buChar char="ü"/>
            </a:pPr>
            <a:r>
              <a:rPr lang="ru-RU" dirty="0" smtClean="0"/>
              <a:t>Не выплачивается </a:t>
            </a:r>
            <a:r>
              <a:rPr lang="ru-RU" dirty="0" err="1" smtClean="0"/>
              <a:t>самозанятым</a:t>
            </a:r>
            <a:r>
              <a:rPr lang="ru-RU" dirty="0" smtClean="0">
                <a:solidFill>
                  <a:srgbClr val="FF0000"/>
                </a:solidFill>
              </a:rPr>
              <a:t>!!!</a:t>
            </a:r>
            <a:endParaRPr lang="ru-RU" dirty="0">
              <a:solidFill>
                <a:srgbClr val="FF0000"/>
              </a:solidFill>
            </a:endParaRPr>
          </a:p>
        </p:txBody>
      </p:sp>
      <p:sp>
        <p:nvSpPr>
          <p:cNvPr id="49" name="AutoShape 20"/>
          <p:cNvSpPr>
            <a:spLocks noChangeArrowheads="1"/>
          </p:cNvSpPr>
          <p:nvPr/>
        </p:nvSpPr>
        <p:spPr bwMode="ltGray">
          <a:xfrm>
            <a:off x="231981" y="964749"/>
            <a:ext cx="3487086"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50" name="TextBox 49"/>
          <p:cNvSpPr txBox="1"/>
          <p:nvPr/>
        </p:nvSpPr>
        <p:spPr>
          <a:xfrm>
            <a:off x="291637" y="1031168"/>
            <a:ext cx="3676812" cy="369332"/>
          </a:xfrm>
          <a:prstGeom prst="rect">
            <a:avLst/>
          </a:prstGeom>
          <a:noFill/>
        </p:spPr>
        <p:txBody>
          <a:bodyPr wrap="square" rtlCol="0">
            <a:spAutoFit/>
          </a:bodyPr>
          <a:lstStyle/>
          <a:p>
            <a:r>
              <a:rPr lang="ru-RU" dirty="0" smtClean="0"/>
              <a:t>Приобретение права на пособие</a:t>
            </a:r>
            <a:endParaRPr lang="ru-RU" dirty="0"/>
          </a:p>
        </p:txBody>
      </p:sp>
      <p:sp>
        <p:nvSpPr>
          <p:cNvPr id="51" name="TextBox 50"/>
          <p:cNvSpPr txBox="1"/>
          <p:nvPr/>
        </p:nvSpPr>
        <p:spPr>
          <a:xfrm>
            <a:off x="3785571" y="964749"/>
            <a:ext cx="8451272" cy="738664"/>
          </a:xfrm>
          <a:prstGeom prst="rect">
            <a:avLst/>
          </a:prstGeom>
          <a:noFill/>
        </p:spPr>
        <p:txBody>
          <a:bodyPr wrap="square" rtlCol="0">
            <a:spAutoFit/>
          </a:bodyPr>
          <a:lstStyle/>
          <a:p>
            <a:pPr marL="285750" indent="-285750">
              <a:buFont typeface="Wingdings" panose="05000000000000000000" pitchFamily="2" charset="2"/>
              <a:buChar char="ü"/>
            </a:pPr>
            <a:r>
              <a:rPr lang="ru-RU" sz="1400" dirty="0" smtClean="0"/>
              <a:t>Право </a:t>
            </a:r>
            <a:r>
              <a:rPr lang="ru-RU" sz="1400" dirty="0"/>
              <a:t>на пособие по временной нетрудоспособности наступает при наступлении страхового случая по истечении 6 календарных месяцев непрерывной уплаты страховых взносов </a:t>
            </a:r>
          </a:p>
          <a:p>
            <a:pPr marL="285750" indent="-285750">
              <a:buFont typeface="Wingdings" panose="05000000000000000000" pitchFamily="2" charset="2"/>
              <a:buChar char="ü"/>
            </a:pPr>
            <a:r>
              <a:rPr lang="ru-RU" sz="1400" dirty="0" smtClean="0"/>
              <a:t>СФР </a:t>
            </a:r>
            <a:r>
              <a:rPr lang="ru-RU" sz="1400" dirty="0"/>
              <a:t>направит уведомление о приобретении права на пособие при наступлении страхового случая </a:t>
            </a:r>
          </a:p>
        </p:txBody>
      </p:sp>
      <p:sp>
        <p:nvSpPr>
          <p:cNvPr id="28" name="AutoShape 20"/>
          <p:cNvSpPr>
            <a:spLocks noChangeArrowheads="1"/>
          </p:cNvSpPr>
          <p:nvPr/>
        </p:nvSpPr>
        <p:spPr bwMode="ltGray">
          <a:xfrm>
            <a:off x="286046" y="3756041"/>
            <a:ext cx="4585211" cy="502170"/>
          </a:xfrm>
          <a:prstGeom prst="roundRect">
            <a:avLst>
              <a:gd name="adj" fmla="val 16667"/>
            </a:avLst>
          </a:prstGeom>
          <a:noFill/>
          <a:ln w="1905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0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4" name="TextBox 33"/>
          <p:cNvSpPr txBox="1"/>
          <p:nvPr/>
        </p:nvSpPr>
        <p:spPr>
          <a:xfrm>
            <a:off x="341090" y="3822460"/>
            <a:ext cx="4628897" cy="338554"/>
          </a:xfrm>
          <a:prstGeom prst="rect">
            <a:avLst/>
          </a:prstGeom>
          <a:noFill/>
          <a:ln w="19050">
            <a:noFill/>
          </a:ln>
        </p:spPr>
        <p:txBody>
          <a:bodyPr wrap="square" rtlCol="0">
            <a:spAutoFit/>
          </a:bodyPr>
          <a:lstStyle/>
          <a:p>
            <a:r>
              <a:rPr lang="ru-RU" sz="1600" dirty="0" smtClean="0"/>
              <a:t>Единовременное пособие при рождении ребенка</a:t>
            </a:r>
          </a:p>
        </p:txBody>
      </p:sp>
      <p:sp>
        <p:nvSpPr>
          <p:cNvPr id="36" name="AutoShape 20"/>
          <p:cNvSpPr>
            <a:spLocks noChangeArrowheads="1"/>
          </p:cNvSpPr>
          <p:nvPr/>
        </p:nvSpPr>
        <p:spPr bwMode="ltGray">
          <a:xfrm>
            <a:off x="286045" y="4423736"/>
            <a:ext cx="4585211" cy="478895"/>
          </a:xfrm>
          <a:prstGeom prst="roundRect">
            <a:avLst>
              <a:gd name="adj" fmla="val 16667"/>
            </a:avLst>
          </a:prstGeom>
          <a:noFill/>
          <a:ln w="1905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0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7" name="TextBox 36"/>
          <p:cNvSpPr txBox="1"/>
          <p:nvPr/>
        </p:nvSpPr>
        <p:spPr>
          <a:xfrm>
            <a:off x="341089" y="4489236"/>
            <a:ext cx="4628897" cy="338554"/>
          </a:xfrm>
          <a:prstGeom prst="rect">
            <a:avLst/>
          </a:prstGeom>
          <a:noFill/>
          <a:ln w="19050">
            <a:noFill/>
          </a:ln>
        </p:spPr>
        <p:txBody>
          <a:bodyPr wrap="square" rtlCol="0">
            <a:spAutoFit/>
          </a:bodyPr>
          <a:lstStyle/>
          <a:p>
            <a:r>
              <a:rPr lang="ru-RU" sz="1600" dirty="0" smtClean="0"/>
              <a:t>Ежемесячное пособие по уходу за ребенком</a:t>
            </a:r>
          </a:p>
        </p:txBody>
      </p:sp>
      <p:sp>
        <p:nvSpPr>
          <p:cNvPr id="2" name="Правая фигурная скобка 1"/>
          <p:cNvSpPr/>
          <p:nvPr/>
        </p:nvSpPr>
        <p:spPr>
          <a:xfrm>
            <a:off x="5107204" y="3088660"/>
            <a:ext cx="745188" cy="1813972"/>
          </a:xfrm>
          <a:prstGeom prst="rightBrace">
            <a:avLst>
              <a:gd name="adj1" fmla="val 8333"/>
              <a:gd name="adj2" fmla="val 49625"/>
            </a:avLst>
          </a:prstGeom>
          <a:ln w="28575">
            <a:solidFill>
              <a:srgbClr val="4582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8" name="AutoShape 20"/>
          <p:cNvSpPr>
            <a:spLocks noChangeArrowheads="1"/>
          </p:cNvSpPr>
          <p:nvPr/>
        </p:nvSpPr>
        <p:spPr bwMode="ltGray">
          <a:xfrm>
            <a:off x="231981" y="5230853"/>
            <a:ext cx="3487086" cy="502170"/>
          </a:xfrm>
          <a:prstGeom prst="roundRect">
            <a:avLst>
              <a:gd name="adj" fmla="val 16667"/>
            </a:avLst>
          </a:prstGeom>
          <a:noFill/>
          <a:ln w="38100" algn="ctr">
            <a:solidFill>
              <a:srgbClr val="2E75B6"/>
            </a:solidFill>
            <a:round/>
            <a:headEnd/>
            <a:tailEnd/>
          </a:ln>
          <a:effectLst>
            <a:outerShdw blurRad="50800" dist="38100" dir="2700000" algn="tl" rotWithShape="0">
              <a:prstClr val="black">
                <a:alpha val="40000"/>
              </a:prstClr>
            </a:outerShdw>
          </a:effectLs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Verdana" panose="020B0604030504040204" pitchFamily="34" charset="0"/>
            </a:endParaRPr>
          </a:p>
        </p:txBody>
      </p:sp>
      <p:sp>
        <p:nvSpPr>
          <p:cNvPr id="39" name="TextBox 38"/>
          <p:cNvSpPr txBox="1"/>
          <p:nvPr/>
        </p:nvSpPr>
        <p:spPr>
          <a:xfrm>
            <a:off x="291637" y="5297272"/>
            <a:ext cx="3676812" cy="369332"/>
          </a:xfrm>
          <a:prstGeom prst="rect">
            <a:avLst/>
          </a:prstGeom>
          <a:noFill/>
        </p:spPr>
        <p:txBody>
          <a:bodyPr wrap="square" rtlCol="0">
            <a:spAutoFit/>
          </a:bodyPr>
          <a:lstStyle/>
          <a:p>
            <a:r>
              <a:rPr lang="ru-RU" dirty="0" smtClean="0"/>
              <a:t>Прекращение правоотношений</a:t>
            </a:r>
            <a:endParaRPr lang="ru-RU" dirty="0"/>
          </a:p>
        </p:txBody>
      </p:sp>
      <p:sp>
        <p:nvSpPr>
          <p:cNvPr id="43" name="TextBox 42"/>
          <p:cNvSpPr txBox="1"/>
          <p:nvPr/>
        </p:nvSpPr>
        <p:spPr>
          <a:xfrm>
            <a:off x="3785571" y="5230853"/>
            <a:ext cx="8451272" cy="1169551"/>
          </a:xfrm>
          <a:prstGeom prst="rect">
            <a:avLst/>
          </a:prstGeom>
          <a:noFill/>
        </p:spPr>
        <p:txBody>
          <a:bodyPr wrap="square" rtlCol="0">
            <a:spAutoFit/>
          </a:bodyPr>
          <a:lstStyle/>
          <a:p>
            <a:pPr marL="285750" indent="-285750">
              <a:buFont typeface="Wingdings" panose="05000000000000000000" pitchFamily="2" charset="2"/>
              <a:buChar char="ü"/>
            </a:pPr>
            <a:r>
              <a:rPr lang="ru-RU" sz="1400" dirty="0" smtClean="0"/>
              <a:t>Неуплата или неполная уплата страховых взносов за очередной календарный месяц</a:t>
            </a:r>
            <a:endParaRPr lang="ru-RU" sz="1400" dirty="0"/>
          </a:p>
          <a:p>
            <a:pPr marL="285750" indent="-285750">
              <a:buFont typeface="Wingdings" panose="05000000000000000000" pitchFamily="2" charset="2"/>
              <a:buChar char="ü"/>
            </a:pPr>
            <a:r>
              <a:rPr lang="ru-RU" sz="1400" dirty="0" smtClean="0"/>
              <a:t>Заявление </a:t>
            </a:r>
            <a:r>
              <a:rPr lang="ru-RU" sz="1400" dirty="0" err="1" smtClean="0"/>
              <a:t>самозанятого</a:t>
            </a:r>
            <a:r>
              <a:rPr lang="ru-RU" sz="1400" dirty="0" smtClean="0"/>
              <a:t> о прекращении добровольных правоотношений</a:t>
            </a:r>
          </a:p>
          <a:p>
            <a:pPr marL="285750" indent="-285750">
              <a:buFont typeface="Wingdings" panose="05000000000000000000" pitchFamily="2" charset="2"/>
              <a:buChar char="ü"/>
            </a:pPr>
            <a:r>
              <a:rPr lang="ru-RU" sz="1400" dirty="0" smtClean="0"/>
              <a:t>Прекращение застрахованного лица применения специального налогового режима «Налог на профессиональный доход»</a:t>
            </a:r>
          </a:p>
          <a:p>
            <a:pPr marL="285750" indent="-285750">
              <a:buFont typeface="Wingdings" panose="05000000000000000000" pitchFamily="2" charset="2"/>
              <a:buChar char="ü"/>
            </a:pPr>
            <a:r>
              <a:rPr lang="ru-RU" sz="1400" dirty="0" smtClean="0"/>
              <a:t>Смерть </a:t>
            </a:r>
            <a:r>
              <a:rPr lang="ru-RU" sz="1400" dirty="0" err="1" smtClean="0"/>
              <a:t>самозанятого</a:t>
            </a:r>
            <a:r>
              <a:rPr lang="ru-RU" sz="1400" dirty="0" smtClean="0"/>
              <a:t>.</a:t>
            </a:r>
            <a:endParaRPr lang="ru-RU" sz="1400" dirty="0"/>
          </a:p>
        </p:txBody>
      </p:sp>
    </p:spTree>
    <p:extLst>
      <p:ext uri="{BB962C8B-B14F-4D97-AF65-F5344CB8AC3E}">
        <p14:creationId xmlns:p14="http://schemas.microsoft.com/office/powerpoint/2010/main" val="3127681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1988</TotalTime>
  <Words>1453</Words>
  <Application>Microsoft Office PowerPoint</Application>
  <PresentationFormat>Широкоэкранный</PresentationFormat>
  <Paragraphs>95</Paragraphs>
  <Slides>9</Slides>
  <Notes>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Arial</vt:lpstr>
      <vt:lpstr>Calibri</vt:lpstr>
      <vt:lpstr>Calibri Light</vt:lpstr>
      <vt:lpstr>Times New Roman</vt:lpstr>
      <vt:lpstr>Verdana</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Прохорова Эльвира Минхайдеровна</dc:creator>
  <cp:lastModifiedBy>Шарафуллина Ляйсан Искандаровна</cp:lastModifiedBy>
  <cp:revision>150</cp:revision>
  <cp:lastPrinted>2024-01-29T13:41:08Z</cp:lastPrinted>
  <dcterms:created xsi:type="dcterms:W3CDTF">2023-04-15T09:15:29Z</dcterms:created>
  <dcterms:modified xsi:type="dcterms:W3CDTF">2026-10-08T10:52:03Z</dcterms:modified>
</cp:coreProperties>
</file>