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9"/>
  </p:notesMasterIdLst>
  <p:sldIdLst>
    <p:sldId id="462" r:id="rId2"/>
    <p:sldId id="441" r:id="rId3"/>
    <p:sldId id="442" r:id="rId4"/>
    <p:sldId id="451" r:id="rId5"/>
    <p:sldId id="450" r:id="rId6"/>
    <p:sldId id="445" r:id="rId7"/>
    <p:sldId id="460" r:id="rId8"/>
  </p:sldIdLst>
  <p:sldSz cx="9144000" cy="6858000" type="screen4x3"/>
  <p:notesSz cx="6808788" cy="9940925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itchFamily="34" charset="0"/>
        <a:ea typeface="+mn-ea"/>
        <a:cs typeface="Lucida Sans Unicode" pitchFamily="34" charset="0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itchFamily="34" charset="0"/>
        <a:ea typeface="+mn-ea"/>
        <a:cs typeface="Lucida Sans Unicode" pitchFamily="34" charset="0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itchFamily="34" charset="0"/>
        <a:ea typeface="+mn-ea"/>
        <a:cs typeface="Lucida Sans Unicode" pitchFamily="34" charset="0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itchFamily="34" charset="0"/>
        <a:ea typeface="+mn-ea"/>
        <a:cs typeface="Lucida Sans Unicode" pitchFamily="34" charset="0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itchFamily="34" charset="0"/>
        <a:ea typeface="+mn-ea"/>
        <a:cs typeface="Lucida Sans Unicode" pitchFamily="34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+mn-ea"/>
        <a:cs typeface="Lucida Sans Unicode" pitchFamily="34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+mn-ea"/>
        <a:cs typeface="Lucida Sans Unicode" pitchFamily="34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+mn-ea"/>
        <a:cs typeface="Lucida Sans Unicode" pitchFamily="34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+mn-ea"/>
        <a:cs typeface="Lucida Sans Unicode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66" userDrawn="1">
          <p15:clr>
            <a:srgbClr val="A4A3A4"/>
          </p15:clr>
        </p15:guide>
        <p15:guide id="2" pos="2137" userDrawn="1">
          <p15:clr>
            <a:srgbClr val="A4A3A4"/>
          </p15:clr>
        </p15:guide>
        <p15:guide id="3" orient="horz" pos="2885">
          <p15:clr>
            <a:srgbClr val="A4A3A4"/>
          </p15:clr>
        </p15:guide>
        <p15:guide id="4" pos="216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A82"/>
    <a:srgbClr val="3366FF"/>
    <a:srgbClr val="FFFFFF"/>
    <a:srgbClr val="C7EFFD"/>
    <a:srgbClr val="09BFFF"/>
    <a:srgbClr val="00ADEA"/>
    <a:srgbClr val="81DEFF"/>
    <a:srgbClr val="E8E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102" d="100"/>
          <a:sy n="102" d="100"/>
        </p:scale>
        <p:origin x="264" y="10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270" y="67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482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66"/>
        <p:guide pos="2137"/>
        <p:guide orient="horz" pos="2885"/>
        <p:guide pos="216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"/>
          <p:cNvSpPr>
            <a:spLocks noChangeArrowheads="1"/>
          </p:cNvSpPr>
          <p:nvPr/>
        </p:nvSpPr>
        <p:spPr bwMode="auto">
          <a:xfrm>
            <a:off x="0" y="1"/>
            <a:ext cx="6808788" cy="994092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91565" tIns="45783" rIns="91565" bIns="45783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altLang="ru-RU"/>
          </a:p>
        </p:txBody>
      </p:sp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0" y="0"/>
            <a:ext cx="2951217" cy="49760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1565" tIns="45783" rIns="91565" bIns="45783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altLang="ru-RU"/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57572" y="1"/>
            <a:ext cx="2949627" cy="4960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007" tIns="46505" rIns="93007" bIns="46505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SzPct val="100000"/>
              <a:buFontTx/>
              <a:buNone/>
              <a:tabLst>
                <a:tab pos="724894" algn="l"/>
                <a:tab pos="1449788" algn="l"/>
                <a:tab pos="2174680" algn="l"/>
                <a:tab pos="2899573" algn="l"/>
              </a:tabLst>
              <a:defRPr sz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53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20750" y="746125"/>
            <a:ext cx="4967288" cy="3725863"/>
          </a:xfrm>
          <a:prstGeom prst="rect">
            <a:avLst/>
          </a:prstGeom>
          <a:noFill/>
          <a:ln w="12600" cap="sq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2153" y="4723251"/>
            <a:ext cx="5446076" cy="447206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007" tIns="46505" rIns="93007" bIns="46505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 noProof="0" smtClean="0"/>
          </a:p>
        </p:txBody>
      </p:sp>
      <p:sp>
        <p:nvSpPr>
          <p:cNvPr id="2055" name="Text Box 6"/>
          <p:cNvSpPr txBox="1">
            <a:spLocks noChangeArrowheads="1"/>
          </p:cNvSpPr>
          <p:nvPr/>
        </p:nvSpPr>
        <p:spPr bwMode="auto">
          <a:xfrm>
            <a:off x="0" y="9443323"/>
            <a:ext cx="2951217" cy="49760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1565" tIns="45783" rIns="91565" bIns="45783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alt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57572" y="9443322"/>
            <a:ext cx="2949627" cy="4960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007" tIns="46505" rIns="93007" bIns="46505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SzPct val="100000"/>
              <a:tabLst>
                <a:tab pos="724822" algn="l"/>
                <a:tab pos="1449645" algn="l"/>
                <a:tab pos="2174468" algn="l"/>
                <a:tab pos="2899292" algn="l"/>
              </a:tabLst>
              <a:defRPr sz="1200">
                <a:solidFill>
                  <a:srgbClr val="000000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fld id="{CF756832-7D48-4CC0-B3A9-6A797EACBBE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952811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728624" algn="l"/>
                <a:tab pos="1460451" algn="l"/>
                <a:tab pos="2192279" algn="l"/>
                <a:tab pos="292410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728624" algn="l"/>
                <a:tab pos="1460451" algn="l"/>
                <a:tab pos="2192279" algn="l"/>
                <a:tab pos="292410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728624" algn="l"/>
                <a:tab pos="1460451" algn="l"/>
                <a:tab pos="2192279" algn="l"/>
                <a:tab pos="292410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728624" algn="l"/>
                <a:tab pos="1460451" algn="l"/>
                <a:tab pos="2192279" algn="l"/>
                <a:tab pos="292410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728624" algn="l"/>
                <a:tab pos="1460451" algn="l"/>
                <a:tab pos="2192279" algn="l"/>
                <a:tab pos="292410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36572" indent="-230597" defTabSz="453189" eaLnBrk="0" fontAlgn="base" hangingPunct="0">
              <a:spcBef>
                <a:spcPct val="0"/>
              </a:spcBef>
              <a:spcAft>
                <a:spcPct val="0"/>
              </a:spcAft>
              <a:tabLst>
                <a:tab pos="728624" algn="l"/>
                <a:tab pos="1460451" algn="l"/>
                <a:tab pos="2192279" algn="l"/>
                <a:tab pos="292410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97768" indent="-230597" defTabSz="453189" eaLnBrk="0" fontAlgn="base" hangingPunct="0">
              <a:spcBef>
                <a:spcPct val="0"/>
              </a:spcBef>
              <a:spcAft>
                <a:spcPct val="0"/>
              </a:spcAft>
              <a:tabLst>
                <a:tab pos="728624" algn="l"/>
                <a:tab pos="1460451" algn="l"/>
                <a:tab pos="2192279" algn="l"/>
                <a:tab pos="292410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58963" indent="-230597" defTabSz="453189" eaLnBrk="0" fontAlgn="base" hangingPunct="0">
              <a:spcBef>
                <a:spcPct val="0"/>
              </a:spcBef>
              <a:spcAft>
                <a:spcPct val="0"/>
              </a:spcAft>
              <a:tabLst>
                <a:tab pos="728624" algn="l"/>
                <a:tab pos="1460451" algn="l"/>
                <a:tab pos="2192279" algn="l"/>
                <a:tab pos="292410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920158" indent="-230597" defTabSz="453189" eaLnBrk="0" fontAlgn="base" hangingPunct="0">
              <a:spcBef>
                <a:spcPct val="0"/>
              </a:spcBef>
              <a:spcAft>
                <a:spcPct val="0"/>
              </a:spcAft>
              <a:tabLst>
                <a:tab pos="728624" algn="l"/>
                <a:tab pos="1460451" algn="l"/>
                <a:tab pos="2192279" algn="l"/>
                <a:tab pos="292410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fld id="{1365D4D2-7D2D-4EF5-80A4-8280C125670C}" type="slidenum">
              <a:rPr lang="ru-RU" altLang="ru-RU">
                <a:solidFill>
                  <a:srgbClr val="000000"/>
                </a:solidFill>
                <a:latin typeface="Calibri" panose="020F0502020204030204" pitchFamily="34" charset="0"/>
              </a:rPr>
              <a:pPr/>
              <a:t>2</a:t>
            </a:fld>
            <a:endParaRPr lang="ru-RU" altLang="ru-RU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27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6275" y="811213"/>
            <a:ext cx="5405438" cy="4054475"/>
          </a:xfrm>
          <a:solidFill>
            <a:srgbClr val="FFFFFF"/>
          </a:solidFill>
          <a:ln/>
        </p:spPr>
      </p:sp>
      <p:sp>
        <p:nvSpPr>
          <p:cNvPr id="727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7730" y="5136146"/>
            <a:ext cx="5404476" cy="486518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1686751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728624" algn="l"/>
                <a:tab pos="1460451" algn="l"/>
                <a:tab pos="2192279" algn="l"/>
                <a:tab pos="292410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728624" algn="l"/>
                <a:tab pos="1460451" algn="l"/>
                <a:tab pos="2192279" algn="l"/>
                <a:tab pos="292410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728624" algn="l"/>
                <a:tab pos="1460451" algn="l"/>
                <a:tab pos="2192279" algn="l"/>
                <a:tab pos="292410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728624" algn="l"/>
                <a:tab pos="1460451" algn="l"/>
                <a:tab pos="2192279" algn="l"/>
                <a:tab pos="292410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728624" algn="l"/>
                <a:tab pos="1460451" algn="l"/>
                <a:tab pos="2192279" algn="l"/>
                <a:tab pos="292410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36572" indent="-230597" defTabSz="453189" eaLnBrk="0" fontAlgn="base" hangingPunct="0">
              <a:spcBef>
                <a:spcPct val="0"/>
              </a:spcBef>
              <a:spcAft>
                <a:spcPct val="0"/>
              </a:spcAft>
              <a:tabLst>
                <a:tab pos="728624" algn="l"/>
                <a:tab pos="1460451" algn="l"/>
                <a:tab pos="2192279" algn="l"/>
                <a:tab pos="292410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97768" indent="-230597" defTabSz="453189" eaLnBrk="0" fontAlgn="base" hangingPunct="0">
              <a:spcBef>
                <a:spcPct val="0"/>
              </a:spcBef>
              <a:spcAft>
                <a:spcPct val="0"/>
              </a:spcAft>
              <a:tabLst>
                <a:tab pos="728624" algn="l"/>
                <a:tab pos="1460451" algn="l"/>
                <a:tab pos="2192279" algn="l"/>
                <a:tab pos="292410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58963" indent="-230597" defTabSz="453189" eaLnBrk="0" fontAlgn="base" hangingPunct="0">
              <a:spcBef>
                <a:spcPct val="0"/>
              </a:spcBef>
              <a:spcAft>
                <a:spcPct val="0"/>
              </a:spcAft>
              <a:tabLst>
                <a:tab pos="728624" algn="l"/>
                <a:tab pos="1460451" algn="l"/>
                <a:tab pos="2192279" algn="l"/>
                <a:tab pos="292410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920158" indent="-230597" defTabSz="453189" eaLnBrk="0" fontAlgn="base" hangingPunct="0">
              <a:spcBef>
                <a:spcPct val="0"/>
              </a:spcBef>
              <a:spcAft>
                <a:spcPct val="0"/>
              </a:spcAft>
              <a:tabLst>
                <a:tab pos="728624" algn="l"/>
                <a:tab pos="1460451" algn="l"/>
                <a:tab pos="2192279" algn="l"/>
                <a:tab pos="292410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fld id="{8DF0BC70-3FDE-4961-A378-547127F63117}" type="slidenum">
              <a:rPr lang="ru-RU" altLang="ru-RU">
                <a:solidFill>
                  <a:srgbClr val="000000"/>
                </a:solidFill>
                <a:latin typeface="Calibri" panose="020F0502020204030204" pitchFamily="34" charset="0"/>
              </a:rPr>
              <a:pPr/>
              <a:t>4</a:t>
            </a:fld>
            <a:endParaRPr lang="ru-RU" altLang="ru-RU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3731" name="Text Box 1"/>
          <p:cNvSpPr txBox="1">
            <a:spLocks noChangeArrowheads="1"/>
          </p:cNvSpPr>
          <p:nvPr/>
        </p:nvSpPr>
        <p:spPr bwMode="auto">
          <a:xfrm>
            <a:off x="3754293" y="10111790"/>
            <a:ext cx="2874822" cy="535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659" tIns="45831" rIns="91659" bIns="45831" anchor="b"/>
          <a:lstStyle>
            <a:lvl1pPr>
              <a:tabLst>
                <a:tab pos="0" algn="l"/>
                <a:tab pos="914400" algn="l"/>
                <a:tab pos="1830388" algn="l"/>
                <a:tab pos="2746375" algn="l"/>
                <a:tab pos="3662363" algn="l"/>
                <a:tab pos="4578350" algn="l"/>
                <a:tab pos="5494338" algn="l"/>
                <a:tab pos="6410325" algn="l"/>
                <a:tab pos="7324725" algn="l"/>
                <a:tab pos="8240713" algn="l"/>
                <a:tab pos="9156700" algn="l"/>
                <a:tab pos="100726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914400" algn="l"/>
                <a:tab pos="1830388" algn="l"/>
                <a:tab pos="2746375" algn="l"/>
                <a:tab pos="3662363" algn="l"/>
                <a:tab pos="4578350" algn="l"/>
                <a:tab pos="5494338" algn="l"/>
                <a:tab pos="6410325" algn="l"/>
                <a:tab pos="7324725" algn="l"/>
                <a:tab pos="8240713" algn="l"/>
                <a:tab pos="9156700" algn="l"/>
                <a:tab pos="100726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914400" algn="l"/>
                <a:tab pos="1830388" algn="l"/>
                <a:tab pos="2746375" algn="l"/>
                <a:tab pos="3662363" algn="l"/>
                <a:tab pos="4578350" algn="l"/>
                <a:tab pos="5494338" algn="l"/>
                <a:tab pos="6410325" algn="l"/>
                <a:tab pos="7324725" algn="l"/>
                <a:tab pos="8240713" algn="l"/>
                <a:tab pos="9156700" algn="l"/>
                <a:tab pos="100726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914400" algn="l"/>
                <a:tab pos="1830388" algn="l"/>
                <a:tab pos="2746375" algn="l"/>
                <a:tab pos="3662363" algn="l"/>
                <a:tab pos="4578350" algn="l"/>
                <a:tab pos="5494338" algn="l"/>
                <a:tab pos="6410325" algn="l"/>
                <a:tab pos="7324725" algn="l"/>
                <a:tab pos="8240713" algn="l"/>
                <a:tab pos="9156700" algn="l"/>
                <a:tab pos="100726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914400" algn="l"/>
                <a:tab pos="1830388" algn="l"/>
                <a:tab pos="2746375" algn="l"/>
                <a:tab pos="3662363" algn="l"/>
                <a:tab pos="4578350" algn="l"/>
                <a:tab pos="5494338" algn="l"/>
                <a:tab pos="6410325" algn="l"/>
                <a:tab pos="7324725" algn="l"/>
                <a:tab pos="8240713" algn="l"/>
                <a:tab pos="9156700" algn="l"/>
                <a:tab pos="100726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30388" algn="l"/>
                <a:tab pos="2746375" algn="l"/>
                <a:tab pos="3662363" algn="l"/>
                <a:tab pos="4578350" algn="l"/>
                <a:tab pos="5494338" algn="l"/>
                <a:tab pos="6410325" algn="l"/>
                <a:tab pos="7324725" algn="l"/>
                <a:tab pos="8240713" algn="l"/>
                <a:tab pos="9156700" algn="l"/>
                <a:tab pos="100726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30388" algn="l"/>
                <a:tab pos="2746375" algn="l"/>
                <a:tab pos="3662363" algn="l"/>
                <a:tab pos="4578350" algn="l"/>
                <a:tab pos="5494338" algn="l"/>
                <a:tab pos="6410325" algn="l"/>
                <a:tab pos="7324725" algn="l"/>
                <a:tab pos="8240713" algn="l"/>
                <a:tab pos="9156700" algn="l"/>
                <a:tab pos="100726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30388" algn="l"/>
                <a:tab pos="2746375" algn="l"/>
                <a:tab pos="3662363" algn="l"/>
                <a:tab pos="4578350" algn="l"/>
                <a:tab pos="5494338" algn="l"/>
                <a:tab pos="6410325" algn="l"/>
                <a:tab pos="7324725" algn="l"/>
                <a:tab pos="8240713" algn="l"/>
                <a:tab pos="9156700" algn="l"/>
                <a:tab pos="100726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30388" algn="l"/>
                <a:tab pos="2746375" algn="l"/>
                <a:tab pos="3662363" algn="l"/>
                <a:tab pos="4578350" algn="l"/>
                <a:tab pos="5494338" algn="l"/>
                <a:tab pos="6410325" algn="l"/>
                <a:tab pos="7324725" algn="l"/>
                <a:tab pos="8240713" algn="l"/>
                <a:tab pos="9156700" algn="l"/>
                <a:tab pos="100726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r" eaLnBrk="1" hangingPunct="1">
              <a:buSzPct val="100000"/>
            </a:pPr>
            <a:fld id="{81E8643C-9E8D-4575-89D2-DFB9951B9D22}" type="slidenum">
              <a:rPr lang="ru-RU" altLang="ru-RU" sz="1200">
                <a:solidFill>
                  <a:srgbClr val="000000"/>
                </a:solidFill>
              </a:rPr>
              <a:pPr algn="r" eaLnBrk="1" hangingPunct="1">
                <a:buSzPct val="100000"/>
              </a:pPr>
              <a:t>4</a:t>
            </a:fld>
            <a:endParaRPr lang="ru-RU" altLang="ru-RU" sz="1200" dirty="0">
              <a:solidFill>
                <a:srgbClr val="000000"/>
              </a:solidFill>
            </a:endParaRPr>
          </a:p>
        </p:txBody>
      </p:sp>
      <p:sp>
        <p:nvSpPr>
          <p:cNvPr id="737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9613" y="823913"/>
            <a:ext cx="5265737" cy="3949700"/>
          </a:xfrm>
          <a:solidFill>
            <a:srgbClr val="FFFFFF"/>
          </a:solidFill>
          <a:ln/>
        </p:spPr>
      </p:sp>
      <p:sp>
        <p:nvSpPr>
          <p:cNvPr id="737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1535" y="5022239"/>
            <a:ext cx="4878055" cy="485655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873200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722858" algn="l"/>
                <a:tab pos="1448893" algn="l"/>
                <a:tab pos="2174929" algn="l"/>
                <a:tab pos="290096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722858" algn="l"/>
                <a:tab pos="1448893" algn="l"/>
                <a:tab pos="2174929" algn="l"/>
                <a:tab pos="290096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722858" algn="l"/>
                <a:tab pos="1448893" algn="l"/>
                <a:tab pos="2174929" algn="l"/>
                <a:tab pos="290096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722858" algn="l"/>
                <a:tab pos="1448893" algn="l"/>
                <a:tab pos="2174929" algn="l"/>
                <a:tab pos="290096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722858" algn="l"/>
                <a:tab pos="1448893" algn="l"/>
                <a:tab pos="2174929" algn="l"/>
                <a:tab pos="290096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6497" indent="-228773" defTabSz="449603" eaLnBrk="0" fontAlgn="base" hangingPunct="0">
              <a:spcBef>
                <a:spcPct val="0"/>
              </a:spcBef>
              <a:spcAft>
                <a:spcPct val="0"/>
              </a:spcAft>
              <a:tabLst>
                <a:tab pos="722858" algn="l"/>
                <a:tab pos="1448893" algn="l"/>
                <a:tab pos="2174929" algn="l"/>
                <a:tab pos="290096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4045" indent="-228773" defTabSz="449603" eaLnBrk="0" fontAlgn="base" hangingPunct="0">
              <a:spcBef>
                <a:spcPct val="0"/>
              </a:spcBef>
              <a:spcAft>
                <a:spcPct val="0"/>
              </a:spcAft>
              <a:tabLst>
                <a:tab pos="722858" algn="l"/>
                <a:tab pos="1448893" algn="l"/>
                <a:tab pos="2174929" algn="l"/>
                <a:tab pos="290096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31590" indent="-228773" defTabSz="449603" eaLnBrk="0" fontAlgn="base" hangingPunct="0">
              <a:spcBef>
                <a:spcPct val="0"/>
              </a:spcBef>
              <a:spcAft>
                <a:spcPct val="0"/>
              </a:spcAft>
              <a:tabLst>
                <a:tab pos="722858" algn="l"/>
                <a:tab pos="1448893" algn="l"/>
                <a:tab pos="2174929" algn="l"/>
                <a:tab pos="290096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9134" indent="-228773" defTabSz="449603" eaLnBrk="0" fontAlgn="base" hangingPunct="0">
              <a:spcBef>
                <a:spcPct val="0"/>
              </a:spcBef>
              <a:spcAft>
                <a:spcPct val="0"/>
              </a:spcAft>
              <a:tabLst>
                <a:tab pos="722858" algn="l"/>
                <a:tab pos="1448893" algn="l"/>
                <a:tab pos="2174929" algn="l"/>
                <a:tab pos="290096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fld id="{A4393FE6-F33C-40E5-9396-3E0A0B2CA273}" type="slidenum">
              <a:rPr lang="ru-RU" altLang="ru-RU">
                <a:solidFill>
                  <a:srgbClr val="000000"/>
                </a:solidFill>
                <a:latin typeface="Calibri" panose="020F0502020204030204" pitchFamily="34" charset="0"/>
              </a:rPr>
              <a:pPr/>
              <a:t>5</a:t>
            </a:fld>
            <a:endParaRPr lang="ru-RU" altLang="ru-RU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47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54050" y="806450"/>
            <a:ext cx="5376863" cy="4032250"/>
          </a:xfrm>
          <a:solidFill>
            <a:srgbClr val="FFFFFF"/>
          </a:solidFill>
          <a:ln/>
        </p:spPr>
      </p:sp>
      <p:sp>
        <p:nvSpPr>
          <p:cNvPr id="747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0454" y="5109040"/>
            <a:ext cx="5346418" cy="483950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1970316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728624" algn="l"/>
                <a:tab pos="1460451" algn="l"/>
                <a:tab pos="2192279" algn="l"/>
                <a:tab pos="292410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728624" algn="l"/>
                <a:tab pos="1460451" algn="l"/>
                <a:tab pos="2192279" algn="l"/>
                <a:tab pos="292410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728624" algn="l"/>
                <a:tab pos="1460451" algn="l"/>
                <a:tab pos="2192279" algn="l"/>
                <a:tab pos="292410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728624" algn="l"/>
                <a:tab pos="1460451" algn="l"/>
                <a:tab pos="2192279" algn="l"/>
                <a:tab pos="292410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728624" algn="l"/>
                <a:tab pos="1460451" algn="l"/>
                <a:tab pos="2192279" algn="l"/>
                <a:tab pos="292410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36572" indent="-230597" defTabSz="453189" eaLnBrk="0" fontAlgn="base" hangingPunct="0">
              <a:spcBef>
                <a:spcPct val="0"/>
              </a:spcBef>
              <a:spcAft>
                <a:spcPct val="0"/>
              </a:spcAft>
              <a:tabLst>
                <a:tab pos="728624" algn="l"/>
                <a:tab pos="1460451" algn="l"/>
                <a:tab pos="2192279" algn="l"/>
                <a:tab pos="292410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97768" indent="-230597" defTabSz="453189" eaLnBrk="0" fontAlgn="base" hangingPunct="0">
              <a:spcBef>
                <a:spcPct val="0"/>
              </a:spcBef>
              <a:spcAft>
                <a:spcPct val="0"/>
              </a:spcAft>
              <a:tabLst>
                <a:tab pos="728624" algn="l"/>
                <a:tab pos="1460451" algn="l"/>
                <a:tab pos="2192279" algn="l"/>
                <a:tab pos="292410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58963" indent="-230597" defTabSz="453189" eaLnBrk="0" fontAlgn="base" hangingPunct="0">
              <a:spcBef>
                <a:spcPct val="0"/>
              </a:spcBef>
              <a:spcAft>
                <a:spcPct val="0"/>
              </a:spcAft>
              <a:tabLst>
                <a:tab pos="728624" algn="l"/>
                <a:tab pos="1460451" algn="l"/>
                <a:tab pos="2192279" algn="l"/>
                <a:tab pos="292410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920158" indent="-230597" defTabSz="453189" eaLnBrk="0" fontAlgn="base" hangingPunct="0">
              <a:spcBef>
                <a:spcPct val="0"/>
              </a:spcBef>
              <a:spcAft>
                <a:spcPct val="0"/>
              </a:spcAft>
              <a:tabLst>
                <a:tab pos="728624" algn="l"/>
                <a:tab pos="1460451" algn="l"/>
                <a:tab pos="2192279" algn="l"/>
                <a:tab pos="292410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fld id="{65D89852-EA6E-440B-8410-28880004837D}" type="slidenum">
              <a:rPr lang="ru-RU" altLang="ru-RU">
                <a:solidFill>
                  <a:srgbClr val="000000"/>
                </a:solidFill>
                <a:latin typeface="Calibri" panose="020F0502020204030204" pitchFamily="34" charset="0"/>
              </a:rPr>
              <a:pPr/>
              <a:t>6</a:t>
            </a:fld>
            <a:endParaRPr lang="ru-RU" altLang="ru-RU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839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6275" y="811213"/>
            <a:ext cx="5405438" cy="4054475"/>
          </a:xfrm>
          <a:solidFill>
            <a:srgbClr val="FFFFFF"/>
          </a:solidFill>
          <a:ln/>
        </p:spPr>
      </p:sp>
      <p:sp>
        <p:nvSpPr>
          <p:cNvPr id="839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7730" y="5136146"/>
            <a:ext cx="5404476" cy="486518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1785910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B59B446C-C509-4AF2-A3DE-9992DAB96532}" type="slidenum">
              <a:rPr lang="ru-RU" altLang="ru-RU">
                <a:cs typeface="Lucida Sans Unicode" pitchFamily="34" charset="0"/>
              </a:rPr>
              <a:pPr/>
              <a:t>7</a:t>
            </a:fld>
            <a:endParaRPr lang="ru-RU" altLang="ru-RU">
              <a:cs typeface="Lucida Sans Unicode" pitchFamily="34" charset="0"/>
            </a:endParaRPr>
          </a:p>
        </p:txBody>
      </p:sp>
      <p:sp>
        <p:nvSpPr>
          <p:cNvPr id="378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81525" cy="3435350"/>
          </a:xfrm>
          <a:solidFill>
            <a:srgbClr val="FFFFFF"/>
          </a:solidFill>
          <a:ln/>
        </p:spPr>
      </p:sp>
      <p:sp>
        <p:nvSpPr>
          <p:cNvPr id="378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922" y="4351242"/>
            <a:ext cx="5496959" cy="4120722"/>
          </a:xfrm>
          <a:noFill/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123371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6DF19D-A9C6-4B2F-ABE0-C5166B3C6C5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462D69-0582-4C43-B26C-8C8EE0AC63C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7E95FA-AD12-4DD5-8112-D0ED7FDF203D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40557E-67C0-466D-8373-29C65606352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3D4015-0561-4F66-90A8-0898064ADD8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AE4659-91DF-463F-990D-F87EF3DFC166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7E5F-5017-434B-8491-3A9894441BF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383599-96D1-4EC6-9BCC-6CCB45682C1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F0D1E6-4D26-4F98-9CD8-CB8A936D36F0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E81361-7FC7-438B-AE66-1B946315148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5D6D3A-B7B8-4D4C-978B-8D5B184DF6D6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Четвёртый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  <a:p>
            <a:pPr lvl="4"/>
            <a:r>
              <a:rPr lang="en-GB" altLang="ru-RU" smtClean="0"/>
              <a:t>Восьмой уровень структуры</a:t>
            </a:r>
          </a:p>
          <a:p>
            <a:pPr lvl="4"/>
            <a:r>
              <a:rPr lang="en-GB" altLang="ru-RU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2013" cy="3635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2013" cy="3635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SzPct val="100000"/>
              <a:defRPr>
                <a:solidFill>
                  <a:srgbClr val="000000"/>
                </a:solidFill>
                <a:cs typeface="Arial" pitchFamily="34" charset="0"/>
              </a:defRPr>
            </a:lvl1pPr>
          </a:lstStyle>
          <a:p>
            <a:fld id="{DB344EA3-8E34-4052-983D-49C8B915E02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anose="020F050202020403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anose="020F050202020403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anose="020F050202020403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anose="020F050202020403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Calibri" panose="020F050202020403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Shape 56"/>
          <p:cNvPicPr/>
          <p:nvPr/>
        </p:nvPicPr>
        <p:blipFill rotWithShape="1">
          <a:blip r:embed="rId2"/>
          <a:srcRect b="31050"/>
          <a:stretch/>
        </p:blipFill>
        <p:spPr>
          <a:xfrm>
            <a:off x="161992" y="1374402"/>
            <a:ext cx="8982008" cy="3566766"/>
          </a:xfrm>
          <a:prstGeom prst="rect">
            <a:avLst/>
          </a:prstGeom>
        </p:spPr>
      </p:pic>
      <p:pic>
        <p:nvPicPr>
          <p:cNvPr id="80" name="Shape 80"/>
          <p:cNvPicPr/>
          <p:nvPr/>
        </p:nvPicPr>
        <p:blipFill>
          <a:blip r:embed="rId3"/>
          <a:stretch/>
        </p:blipFill>
        <p:spPr>
          <a:xfrm>
            <a:off x="5312748" y="2926289"/>
            <a:ext cx="3716432" cy="260680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1992" y="764704"/>
            <a:ext cx="61206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dirty="0">
                <a:solidFill>
                  <a:srgbClr val="025198"/>
                </a:solidFill>
                <a:latin typeface="+mj-lt"/>
                <a:ea typeface="+mj-ea"/>
                <a:cs typeface="+mj-cs"/>
              </a:rPr>
              <a:t>Установление скидок и надбавок </a:t>
            </a:r>
            <a:r>
              <a:rPr lang="ru-RU" altLang="ru-RU" sz="2400" dirty="0" smtClean="0">
                <a:solidFill>
                  <a:srgbClr val="025198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altLang="ru-RU" sz="2400" dirty="0" smtClean="0">
                <a:solidFill>
                  <a:srgbClr val="025198"/>
                </a:solidFill>
                <a:latin typeface="+mj-lt"/>
                <a:ea typeface="+mj-ea"/>
                <a:cs typeface="+mj-cs"/>
              </a:rPr>
            </a:br>
            <a:r>
              <a:rPr lang="ru-RU" altLang="ru-RU" sz="2400" dirty="0" smtClean="0">
                <a:solidFill>
                  <a:srgbClr val="025198"/>
                </a:solidFill>
                <a:latin typeface="+mj-lt"/>
                <a:ea typeface="+mj-ea"/>
                <a:cs typeface="+mj-cs"/>
              </a:rPr>
              <a:t>к </a:t>
            </a:r>
            <a:r>
              <a:rPr lang="ru-RU" altLang="ru-RU" sz="2400" dirty="0">
                <a:solidFill>
                  <a:srgbClr val="025198"/>
                </a:solidFill>
                <a:latin typeface="+mj-lt"/>
                <a:ea typeface="+mj-ea"/>
                <a:cs typeface="+mj-cs"/>
              </a:rPr>
              <a:t>страховым тарифам на обязательное социальное страхование </a:t>
            </a:r>
            <a:r>
              <a:rPr lang="ru-RU" altLang="ru-RU" sz="2400" dirty="0" smtClean="0">
                <a:solidFill>
                  <a:srgbClr val="025198"/>
                </a:solidFill>
                <a:latin typeface="+mj-lt"/>
                <a:ea typeface="+mj-ea"/>
                <a:cs typeface="+mj-cs"/>
              </a:rPr>
              <a:t>от </a:t>
            </a:r>
            <a:r>
              <a:rPr lang="ru-RU" altLang="ru-RU" sz="2400" dirty="0">
                <a:solidFill>
                  <a:srgbClr val="025198"/>
                </a:solidFill>
                <a:latin typeface="+mj-lt"/>
                <a:ea typeface="+mj-ea"/>
                <a:cs typeface="+mj-cs"/>
              </a:rPr>
              <a:t>несчастных случаев на производстве и профзаболеваний</a:t>
            </a:r>
          </a:p>
        </p:txBody>
      </p:sp>
      <p:sp>
        <p:nvSpPr>
          <p:cNvPr id="6" name="object 24"/>
          <p:cNvSpPr txBox="1"/>
          <p:nvPr/>
        </p:nvSpPr>
        <p:spPr>
          <a:xfrm>
            <a:off x="496247" y="5342389"/>
            <a:ext cx="4173724" cy="764472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lang="ru-RU" sz="1200" dirty="0" smtClean="0">
                <a:solidFill>
                  <a:srgbClr val="616061"/>
                </a:solidFill>
                <a:latin typeface="Montserrat-Medium"/>
                <a:cs typeface="Montserrat-Medium"/>
              </a:rPr>
              <a:t>Заместитель начальника </a:t>
            </a:r>
            <a:r>
              <a:rPr lang="ru-RU" sz="1200" dirty="0" smtClean="0">
                <a:solidFill>
                  <a:srgbClr val="616061"/>
                </a:solidFill>
                <a:latin typeface="Montserrat-Medium"/>
                <a:cs typeface="Montserrat-Medium"/>
              </a:rPr>
              <a:t>Отдела  </a:t>
            </a:r>
            <a:r>
              <a:rPr lang="ru-RU" sz="1200" dirty="0">
                <a:solidFill>
                  <a:srgbClr val="616061"/>
                </a:solidFill>
                <a:latin typeface="Montserrat-Medium"/>
                <a:cs typeface="Montserrat-Medium"/>
              </a:rPr>
              <a:t>организации персонифицированного </a:t>
            </a:r>
            <a:r>
              <a:rPr lang="ru-RU" sz="1200" dirty="0" smtClean="0">
                <a:solidFill>
                  <a:srgbClr val="616061"/>
                </a:solidFill>
                <a:latin typeface="Montserrat-Medium"/>
                <a:cs typeface="Montserrat-Medium"/>
              </a:rPr>
              <a:t>учета и администрирования страховых </a:t>
            </a:r>
            <a:r>
              <a:rPr lang="ru-RU" sz="1200" dirty="0" smtClean="0">
                <a:solidFill>
                  <a:srgbClr val="616061"/>
                </a:solidFill>
                <a:latin typeface="Montserrat-Medium"/>
                <a:cs typeface="Montserrat-Medium"/>
              </a:rPr>
              <a:t>взносов </a:t>
            </a:r>
            <a:r>
              <a:rPr lang="ru-RU" sz="1200" dirty="0" err="1" smtClean="0">
                <a:solidFill>
                  <a:srgbClr val="616061"/>
                </a:solidFill>
                <a:latin typeface="Montserrat-Medium"/>
                <a:cs typeface="Montserrat-Medium"/>
              </a:rPr>
              <a:t>Закирзянова</a:t>
            </a:r>
            <a:r>
              <a:rPr lang="ru-RU" sz="1200" dirty="0" smtClean="0">
                <a:solidFill>
                  <a:srgbClr val="616061"/>
                </a:solidFill>
                <a:latin typeface="Montserrat-Medium"/>
                <a:cs typeface="Montserrat-Medium"/>
              </a:rPr>
              <a:t> </a:t>
            </a:r>
            <a:r>
              <a:rPr lang="ru-RU" sz="1200" dirty="0" err="1" smtClean="0">
                <a:solidFill>
                  <a:srgbClr val="616061"/>
                </a:solidFill>
                <a:latin typeface="Montserrat-Medium"/>
                <a:cs typeface="Montserrat-Medium"/>
              </a:rPr>
              <a:t>Энже</a:t>
            </a:r>
            <a:r>
              <a:rPr lang="ru-RU" sz="1200" dirty="0" smtClean="0">
                <a:solidFill>
                  <a:srgbClr val="616061"/>
                </a:solidFill>
                <a:latin typeface="Montserrat-Medium"/>
                <a:cs typeface="Montserrat-Medium"/>
              </a:rPr>
              <a:t> </a:t>
            </a:r>
            <a:r>
              <a:rPr lang="ru-RU" sz="1200" dirty="0" err="1" smtClean="0">
                <a:solidFill>
                  <a:srgbClr val="616061"/>
                </a:solidFill>
                <a:latin typeface="Montserrat-Medium"/>
                <a:cs typeface="Montserrat-Medium"/>
              </a:rPr>
              <a:t>Фирдавесовна</a:t>
            </a:r>
            <a:r>
              <a:rPr lang="ru-RU" sz="1200" dirty="0" smtClean="0">
                <a:solidFill>
                  <a:srgbClr val="616061"/>
                </a:solidFill>
                <a:latin typeface="Montserrat-Medium"/>
                <a:cs typeface="Montserrat-Medium"/>
              </a:rPr>
              <a:t>, </a:t>
            </a:r>
            <a:endParaRPr lang="ru-RU" sz="1200" dirty="0">
              <a:solidFill>
                <a:srgbClr val="616061"/>
              </a:solidFill>
              <a:latin typeface="Montserrat-Medium"/>
              <a:cs typeface="Montserrat-Medium"/>
            </a:endParaRPr>
          </a:p>
          <a:p>
            <a:pPr marL="9525">
              <a:spcBef>
                <a:spcPts val="101"/>
              </a:spcBef>
            </a:pPr>
            <a:r>
              <a:rPr lang="ru-RU" sz="1200" dirty="0" smtClean="0">
                <a:solidFill>
                  <a:srgbClr val="616061"/>
                </a:solidFill>
                <a:latin typeface="Montserrat-Medium"/>
                <a:cs typeface="Montserrat-Medium"/>
              </a:rPr>
              <a:t>октябрь</a:t>
            </a:r>
            <a:r>
              <a:rPr sz="1200" dirty="0" smtClean="0">
                <a:solidFill>
                  <a:srgbClr val="616061"/>
                </a:solidFill>
                <a:latin typeface="Montserrat-Medium"/>
                <a:cs typeface="Montserrat-Medium"/>
              </a:rPr>
              <a:t> </a:t>
            </a:r>
            <a:r>
              <a:rPr sz="1200" b="1" spc="15" dirty="0">
                <a:solidFill>
                  <a:srgbClr val="616061"/>
                </a:solidFill>
                <a:latin typeface="Montserrat-SemiBold"/>
                <a:cs typeface="Montserrat-SemiBold"/>
              </a:rPr>
              <a:t>202</a:t>
            </a:r>
            <a:r>
              <a:rPr lang="ru-RU" sz="1200" b="1" spc="15" dirty="0">
                <a:solidFill>
                  <a:srgbClr val="616061"/>
                </a:solidFill>
                <a:latin typeface="Montserrat-SemiBold"/>
                <a:cs typeface="Montserrat-SemiBold"/>
              </a:rPr>
              <a:t>6</a:t>
            </a:r>
            <a:endParaRPr sz="1200" dirty="0">
              <a:latin typeface="Montserrat-SemiBold"/>
              <a:cs typeface="Montserrat-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67502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818104" y="753319"/>
            <a:ext cx="8325896" cy="598804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000" tIns="46800" rIns="90000" bIns="46800" anchor="ctr" anchorCtr="1"/>
          <a:lstStyle>
            <a:lvl1pPr marL="182563" indent="-88900">
              <a:tabLst>
                <a:tab pos="182563" algn="l"/>
                <a:tab pos="1096963" algn="l"/>
                <a:tab pos="2011363" algn="l"/>
                <a:tab pos="2925763" algn="l"/>
                <a:tab pos="3840163" algn="l"/>
                <a:tab pos="4754563" algn="l"/>
                <a:tab pos="5668963" algn="l"/>
                <a:tab pos="6583363" algn="l"/>
                <a:tab pos="7497763" algn="l"/>
                <a:tab pos="8412163" algn="l"/>
                <a:tab pos="9326563" algn="l"/>
                <a:tab pos="102409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182563" algn="l"/>
                <a:tab pos="1096963" algn="l"/>
                <a:tab pos="2011363" algn="l"/>
                <a:tab pos="2925763" algn="l"/>
                <a:tab pos="3840163" algn="l"/>
                <a:tab pos="4754563" algn="l"/>
                <a:tab pos="5668963" algn="l"/>
                <a:tab pos="6583363" algn="l"/>
                <a:tab pos="7497763" algn="l"/>
                <a:tab pos="8412163" algn="l"/>
                <a:tab pos="9326563" algn="l"/>
                <a:tab pos="102409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182563" algn="l"/>
                <a:tab pos="1096963" algn="l"/>
                <a:tab pos="2011363" algn="l"/>
                <a:tab pos="2925763" algn="l"/>
                <a:tab pos="3840163" algn="l"/>
                <a:tab pos="4754563" algn="l"/>
                <a:tab pos="5668963" algn="l"/>
                <a:tab pos="6583363" algn="l"/>
                <a:tab pos="7497763" algn="l"/>
                <a:tab pos="8412163" algn="l"/>
                <a:tab pos="9326563" algn="l"/>
                <a:tab pos="102409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182563" algn="l"/>
                <a:tab pos="1096963" algn="l"/>
                <a:tab pos="2011363" algn="l"/>
                <a:tab pos="2925763" algn="l"/>
                <a:tab pos="3840163" algn="l"/>
                <a:tab pos="4754563" algn="l"/>
                <a:tab pos="5668963" algn="l"/>
                <a:tab pos="6583363" algn="l"/>
                <a:tab pos="7497763" algn="l"/>
                <a:tab pos="8412163" algn="l"/>
                <a:tab pos="9326563" algn="l"/>
                <a:tab pos="102409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182563" algn="l"/>
                <a:tab pos="1096963" algn="l"/>
                <a:tab pos="2011363" algn="l"/>
                <a:tab pos="2925763" algn="l"/>
                <a:tab pos="3840163" algn="l"/>
                <a:tab pos="4754563" algn="l"/>
                <a:tab pos="5668963" algn="l"/>
                <a:tab pos="6583363" algn="l"/>
                <a:tab pos="7497763" algn="l"/>
                <a:tab pos="8412163" algn="l"/>
                <a:tab pos="9326563" algn="l"/>
                <a:tab pos="102409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182563" algn="l"/>
                <a:tab pos="1096963" algn="l"/>
                <a:tab pos="2011363" algn="l"/>
                <a:tab pos="2925763" algn="l"/>
                <a:tab pos="3840163" algn="l"/>
                <a:tab pos="4754563" algn="l"/>
                <a:tab pos="5668963" algn="l"/>
                <a:tab pos="6583363" algn="l"/>
                <a:tab pos="7497763" algn="l"/>
                <a:tab pos="8412163" algn="l"/>
                <a:tab pos="9326563" algn="l"/>
                <a:tab pos="102409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182563" algn="l"/>
                <a:tab pos="1096963" algn="l"/>
                <a:tab pos="2011363" algn="l"/>
                <a:tab pos="2925763" algn="l"/>
                <a:tab pos="3840163" algn="l"/>
                <a:tab pos="4754563" algn="l"/>
                <a:tab pos="5668963" algn="l"/>
                <a:tab pos="6583363" algn="l"/>
                <a:tab pos="7497763" algn="l"/>
                <a:tab pos="8412163" algn="l"/>
                <a:tab pos="9326563" algn="l"/>
                <a:tab pos="102409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182563" algn="l"/>
                <a:tab pos="1096963" algn="l"/>
                <a:tab pos="2011363" algn="l"/>
                <a:tab pos="2925763" algn="l"/>
                <a:tab pos="3840163" algn="l"/>
                <a:tab pos="4754563" algn="l"/>
                <a:tab pos="5668963" algn="l"/>
                <a:tab pos="6583363" algn="l"/>
                <a:tab pos="7497763" algn="l"/>
                <a:tab pos="8412163" algn="l"/>
                <a:tab pos="9326563" algn="l"/>
                <a:tab pos="102409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182563" algn="l"/>
                <a:tab pos="1096963" algn="l"/>
                <a:tab pos="2011363" algn="l"/>
                <a:tab pos="2925763" algn="l"/>
                <a:tab pos="3840163" algn="l"/>
                <a:tab pos="4754563" algn="l"/>
                <a:tab pos="5668963" algn="l"/>
                <a:tab pos="6583363" algn="l"/>
                <a:tab pos="7497763" algn="l"/>
                <a:tab pos="8412163" algn="l"/>
                <a:tab pos="9326563" algn="l"/>
                <a:tab pos="102409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ts val="300"/>
              </a:spcBef>
              <a:buSzPct val="100000"/>
            </a:pPr>
            <a:endParaRPr lang="ru-RU" altLang="ru-RU" sz="1200" dirty="0">
              <a:solidFill>
                <a:srgbClr val="10253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</a:endParaRPr>
          </a:p>
          <a:p>
            <a:pPr marL="379413" indent="-285750">
              <a:buClr>
                <a:srgbClr val="000066"/>
              </a:buClr>
              <a:buSzPct val="100000"/>
              <a:buFont typeface="Wingdings" panose="05000000000000000000" pitchFamily="2" charset="2"/>
              <a:buChar char="Ø"/>
            </a:pPr>
            <a:r>
              <a:rPr lang="ru-RU" altLang="ru-RU" sz="1400" dirty="0">
                <a:solidFill>
                  <a:srgbClr val="10253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ru-RU" altLang="ru-RU" sz="1400" dirty="0">
                <a:solidFill>
                  <a:srgbClr val="C00000"/>
                </a:solidFill>
                <a:latin typeface="Calibri" panose="020F0502020204030204" pitchFamily="34" charset="0"/>
              </a:rPr>
              <a:t>Федеральный закон от 24 июля 1998 </a:t>
            </a:r>
            <a:r>
              <a:rPr lang="ru-RU" altLang="ru-RU" sz="14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г.  </a:t>
            </a:r>
            <a:r>
              <a:rPr lang="ru-RU" altLang="ru-RU" sz="1400" dirty="0">
                <a:solidFill>
                  <a:srgbClr val="C00000"/>
                </a:solidFill>
                <a:latin typeface="Calibri" panose="020F0502020204030204" pitchFamily="34" charset="0"/>
              </a:rPr>
              <a:t>№ 125-ФЗ </a:t>
            </a:r>
            <a:endParaRPr lang="ru-RU" altLang="ru-RU" sz="1400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marL="93663" indent="0">
              <a:spcAft>
                <a:spcPts val="1200"/>
              </a:spcAft>
              <a:buClr>
                <a:srgbClr val="000066"/>
              </a:buClr>
              <a:buSzPct val="100000"/>
            </a:pPr>
            <a:r>
              <a:rPr lang="ru-RU" altLang="ru-RU" sz="1400" dirty="0" smtClean="0">
                <a:solidFill>
                  <a:srgbClr val="10253F"/>
                </a:solidFill>
                <a:latin typeface="Calibri" panose="020F0502020204030204" pitchFamily="34" charset="0"/>
              </a:rPr>
              <a:t>«</a:t>
            </a:r>
            <a:r>
              <a:rPr lang="ru-RU" altLang="ru-RU" sz="1400" dirty="0">
                <a:solidFill>
                  <a:srgbClr val="10253F"/>
                </a:solidFill>
                <a:latin typeface="Calibri" panose="020F0502020204030204" pitchFamily="34" charset="0"/>
              </a:rPr>
              <a:t>Об обязательном социальном страховании </a:t>
            </a:r>
            <a:r>
              <a:rPr lang="ru-RU" altLang="ru-RU" sz="1400" dirty="0" smtClean="0">
                <a:solidFill>
                  <a:srgbClr val="10253F"/>
                </a:solidFill>
                <a:latin typeface="Calibri" panose="020F0502020204030204" pitchFamily="34" charset="0"/>
              </a:rPr>
              <a:t>от </a:t>
            </a:r>
            <a:r>
              <a:rPr lang="ru-RU" altLang="ru-RU" sz="1400" dirty="0">
                <a:solidFill>
                  <a:srgbClr val="10253F"/>
                </a:solidFill>
                <a:latin typeface="Calibri" panose="020F0502020204030204" pitchFamily="34" charset="0"/>
              </a:rPr>
              <a:t>несчастных случаев на производстве и профессиональных заболеваний</a:t>
            </a:r>
            <a:r>
              <a:rPr lang="ru-RU" altLang="ru-RU" sz="1400" dirty="0" smtClean="0">
                <a:solidFill>
                  <a:srgbClr val="10253F"/>
                </a:solidFill>
                <a:latin typeface="Calibri" panose="020F0502020204030204" pitchFamily="34" charset="0"/>
              </a:rPr>
              <a:t>» (</a:t>
            </a:r>
            <a:r>
              <a:rPr lang="ru-RU" altLang="ru-RU" sz="14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статья 22</a:t>
            </a:r>
            <a:r>
              <a:rPr lang="ru-RU" altLang="ru-RU" sz="1400" dirty="0" smtClean="0">
                <a:solidFill>
                  <a:srgbClr val="10253F"/>
                </a:solidFill>
                <a:latin typeface="Calibri" panose="020F0502020204030204" pitchFamily="34" charset="0"/>
              </a:rPr>
              <a:t>)</a:t>
            </a:r>
          </a:p>
          <a:p>
            <a:pPr marL="379413" indent="-285750">
              <a:buClr>
                <a:srgbClr val="000066"/>
              </a:buClr>
              <a:buSzPct val="100000"/>
              <a:buFont typeface="Wingdings" panose="05000000000000000000" pitchFamily="2" charset="2"/>
              <a:buChar char="Ø"/>
            </a:pPr>
            <a:r>
              <a:rPr lang="ru-RU" altLang="ru-RU" sz="14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Постановление  </a:t>
            </a:r>
            <a:r>
              <a:rPr lang="ru-RU" altLang="ru-RU" sz="1400" dirty="0">
                <a:solidFill>
                  <a:srgbClr val="C00000"/>
                </a:solidFill>
                <a:latin typeface="Calibri" panose="020F0502020204030204" pitchFamily="34" charset="0"/>
              </a:rPr>
              <a:t>Правительства  Российской  </a:t>
            </a:r>
            <a:r>
              <a:rPr lang="ru-RU" altLang="ru-RU" sz="14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Федерации от </a:t>
            </a:r>
            <a:r>
              <a:rPr lang="ru-RU" altLang="ru-RU" sz="1400" dirty="0">
                <a:solidFill>
                  <a:srgbClr val="C00000"/>
                </a:solidFill>
                <a:latin typeface="Calibri" panose="020F0502020204030204" pitchFamily="34" charset="0"/>
              </a:rPr>
              <a:t>30 мая 2012 </a:t>
            </a:r>
            <a:r>
              <a:rPr lang="ru-RU" altLang="ru-RU" sz="14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г. </a:t>
            </a:r>
            <a:r>
              <a:rPr lang="ru-RU" altLang="ru-RU" sz="1400" dirty="0">
                <a:solidFill>
                  <a:srgbClr val="C00000"/>
                </a:solidFill>
                <a:latin typeface="Calibri" panose="020F0502020204030204" pitchFamily="34" charset="0"/>
              </a:rPr>
              <a:t>№ 524 </a:t>
            </a:r>
          </a:p>
          <a:p>
            <a:pPr marL="93663" indent="0" algn="just">
              <a:spcAft>
                <a:spcPts val="1200"/>
              </a:spcAft>
              <a:buSzPct val="100000"/>
            </a:pPr>
            <a:r>
              <a:rPr lang="ru-RU" altLang="ru-RU" sz="1400" dirty="0" smtClean="0">
                <a:solidFill>
                  <a:srgbClr val="10253F"/>
                </a:solidFill>
                <a:latin typeface="Calibri" panose="020F0502020204030204" pitchFamily="34" charset="0"/>
              </a:rPr>
              <a:t>«</a:t>
            </a:r>
            <a:r>
              <a:rPr lang="ru-RU" altLang="ru-RU" sz="1400" dirty="0">
                <a:solidFill>
                  <a:srgbClr val="10253F"/>
                </a:solidFill>
                <a:latin typeface="Calibri" panose="020F0502020204030204" pitchFamily="34" charset="0"/>
              </a:rPr>
              <a:t>Об утверждении Правил установления страхователям скидок и надбавок к страховым тарифам </a:t>
            </a:r>
            <a:r>
              <a:rPr lang="ru-RU" altLang="ru-RU" sz="1400" dirty="0" smtClean="0">
                <a:solidFill>
                  <a:srgbClr val="10253F"/>
                </a:solidFill>
                <a:latin typeface="Calibri" panose="020F0502020204030204" pitchFamily="34" charset="0"/>
              </a:rPr>
              <a:t/>
            </a:r>
            <a:br>
              <a:rPr lang="ru-RU" altLang="ru-RU" sz="1400" dirty="0" smtClean="0">
                <a:solidFill>
                  <a:srgbClr val="10253F"/>
                </a:solidFill>
                <a:latin typeface="Calibri" panose="020F0502020204030204" pitchFamily="34" charset="0"/>
              </a:rPr>
            </a:br>
            <a:r>
              <a:rPr lang="ru-RU" altLang="ru-RU" sz="1400" dirty="0" smtClean="0">
                <a:solidFill>
                  <a:srgbClr val="10253F"/>
                </a:solidFill>
                <a:latin typeface="Calibri" panose="020F0502020204030204" pitchFamily="34" charset="0"/>
              </a:rPr>
              <a:t>на </a:t>
            </a:r>
            <a:r>
              <a:rPr lang="ru-RU" altLang="ru-RU" sz="1400" dirty="0">
                <a:solidFill>
                  <a:srgbClr val="10253F"/>
                </a:solidFill>
                <a:latin typeface="Calibri" panose="020F0502020204030204" pitchFamily="34" charset="0"/>
              </a:rPr>
              <a:t>обязательное социальное </a:t>
            </a:r>
            <a:r>
              <a:rPr lang="ru-RU" altLang="ru-RU" sz="1400" dirty="0" smtClean="0">
                <a:solidFill>
                  <a:srgbClr val="10253F"/>
                </a:solidFill>
                <a:latin typeface="Calibri" panose="020F0502020204030204" pitchFamily="34" charset="0"/>
              </a:rPr>
              <a:t>страхование от </a:t>
            </a:r>
            <a:r>
              <a:rPr lang="ru-RU" altLang="ru-RU" sz="1400" dirty="0">
                <a:solidFill>
                  <a:srgbClr val="10253F"/>
                </a:solidFill>
                <a:latin typeface="Calibri" panose="020F0502020204030204" pitchFamily="34" charset="0"/>
              </a:rPr>
              <a:t>несчастных случаев на производстве и профессиональных заболеваний»</a:t>
            </a:r>
          </a:p>
          <a:p>
            <a:pPr marL="379413" indent="-285750">
              <a:buClr>
                <a:srgbClr val="000066"/>
              </a:buClr>
              <a:buSzPct val="100000"/>
              <a:buFont typeface="Wingdings" panose="05000000000000000000" pitchFamily="2" charset="2"/>
              <a:buChar char="Ø"/>
            </a:pPr>
            <a:r>
              <a:rPr lang="ru-RU" altLang="ru-RU" sz="1400" dirty="0" smtClean="0">
                <a:solidFill>
                  <a:srgbClr val="10253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 </a:t>
            </a:r>
            <a:r>
              <a:rPr lang="ru-RU" altLang="ru-RU" sz="1400" dirty="0">
                <a:solidFill>
                  <a:srgbClr val="C00000"/>
                </a:solidFill>
                <a:latin typeface="Calibri" panose="020F0502020204030204" pitchFamily="34" charset="0"/>
              </a:rPr>
              <a:t>Приказ Министерства труда и социальной защиты Российской  </a:t>
            </a:r>
            <a:r>
              <a:rPr lang="ru-RU" altLang="ru-RU" sz="14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Федерации от </a:t>
            </a:r>
            <a:r>
              <a:rPr lang="ru-RU" altLang="ru-RU" sz="1400" dirty="0">
                <a:solidFill>
                  <a:srgbClr val="C00000"/>
                </a:solidFill>
                <a:latin typeface="Calibri" panose="020F0502020204030204" pitchFamily="34" charset="0"/>
              </a:rPr>
              <a:t>1 августа 2012 </a:t>
            </a:r>
            <a:r>
              <a:rPr lang="ru-RU" altLang="ru-RU" sz="14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г. № </a:t>
            </a:r>
            <a:r>
              <a:rPr lang="ru-RU" altLang="ru-RU" sz="1400" dirty="0">
                <a:solidFill>
                  <a:srgbClr val="C00000"/>
                </a:solidFill>
                <a:latin typeface="Calibri" panose="020F0502020204030204" pitchFamily="34" charset="0"/>
              </a:rPr>
              <a:t>39н </a:t>
            </a:r>
          </a:p>
          <a:p>
            <a:pPr marL="93663" indent="0" algn="just">
              <a:spcAft>
                <a:spcPts val="1200"/>
              </a:spcAft>
              <a:buSzPct val="100000"/>
            </a:pPr>
            <a:r>
              <a:rPr lang="ru-RU" altLang="ru-RU" sz="1400" dirty="0" smtClean="0">
                <a:solidFill>
                  <a:srgbClr val="10253F"/>
                </a:solidFill>
                <a:latin typeface="Calibri" panose="020F0502020204030204" pitchFamily="34" charset="0"/>
              </a:rPr>
              <a:t>«</a:t>
            </a:r>
            <a:r>
              <a:rPr lang="ru-RU" altLang="ru-RU" sz="1400" dirty="0">
                <a:solidFill>
                  <a:srgbClr val="10253F"/>
                </a:solidFill>
                <a:latin typeface="Calibri" panose="020F0502020204030204" pitchFamily="34" charset="0"/>
              </a:rPr>
              <a:t>Об утверждении Методики расчета скидок и надбавок к страховым тарифам на обязательное социальное страхование от несчастных случаев на производстве и профессиональных заболеваний</a:t>
            </a:r>
            <a:r>
              <a:rPr lang="ru-RU" altLang="ru-RU" sz="1400" dirty="0" smtClean="0">
                <a:solidFill>
                  <a:srgbClr val="10253F"/>
                </a:solidFill>
                <a:latin typeface="Calibri" panose="020F0502020204030204" pitchFamily="34" charset="0"/>
              </a:rPr>
              <a:t>» (</a:t>
            </a:r>
            <a:r>
              <a:rPr lang="ru-RU" altLang="ru-RU" sz="1400" dirty="0">
                <a:solidFill>
                  <a:srgbClr val="10253F"/>
                </a:solidFill>
                <a:latin typeface="Calibri" panose="020F0502020204030204" pitchFamily="34" charset="0"/>
              </a:rPr>
              <a:t>у</a:t>
            </a:r>
            <a:r>
              <a:rPr lang="ru-RU" sz="1400" dirty="0">
                <a:solidFill>
                  <a:srgbClr val="10253F"/>
                </a:solidFill>
                <a:latin typeface="Calibri" panose="020F0502020204030204" pitchFamily="34" charset="0"/>
              </a:rPr>
              <a:t>тверждена</a:t>
            </a:r>
            <a:r>
              <a:rPr lang="ru-RU" sz="14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 по </a:t>
            </a:r>
            <a:r>
              <a:rPr lang="ru-RU" sz="1400" dirty="0">
                <a:solidFill>
                  <a:srgbClr val="C00000"/>
                </a:solidFill>
                <a:latin typeface="Calibri" panose="020F0502020204030204" pitchFamily="34" charset="0"/>
              </a:rPr>
              <a:t>согласованию </a:t>
            </a:r>
            <a:r>
              <a:rPr lang="ru-RU" sz="1400" dirty="0">
                <a:solidFill>
                  <a:srgbClr val="10253F"/>
                </a:solidFill>
                <a:latin typeface="Calibri" panose="020F0502020204030204" pitchFamily="34" charset="0"/>
              </a:rPr>
              <a:t>с Министерством финансов Российской Федерации </a:t>
            </a:r>
            <a:r>
              <a:rPr lang="ru-RU" sz="1400" dirty="0" smtClean="0">
                <a:solidFill>
                  <a:srgbClr val="10253F"/>
                </a:solidFill>
                <a:latin typeface="Calibri" panose="020F0502020204030204" pitchFamily="34" charset="0"/>
              </a:rPr>
              <a:t/>
            </a:r>
            <a:br>
              <a:rPr lang="ru-RU" sz="1400" dirty="0" smtClean="0">
                <a:solidFill>
                  <a:srgbClr val="10253F"/>
                </a:solidFill>
                <a:latin typeface="Calibri" panose="020F0502020204030204" pitchFamily="34" charset="0"/>
              </a:rPr>
            </a:br>
            <a:r>
              <a:rPr lang="ru-RU" sz="1400" dirty="0" smtClean="0">
                <a:solidFill>
                  <a:srgbClr val="10253F"/>
                </a:solidFill>
                <a:latin typeface="Calibri" panose="020F0502020204030204" pitchFamily="34" charset="0"/>
              </a:rPr>
              <a:t>(</a:t>
            </a:r>
            <a:r>
              <a:rPr lang="ru-RU" sz="14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пункт 2 Постановления Правительства Российской Федерации от 30 мая 2012 г. № 524</a:t>
            </a:r>
            <a:r>
              <a:rPr lang="ru-RU" altLang="ru-RU" sz="1400" dirty="0" smtClean="0">
                <a:solidFill>
                  <a:srgbClr val="10253F"/>
                </a:solidFill>
                <a:latin typeface="Calibri" panose="020F0502020204030204" pitchFamily="34" charset="0"/>
              </a:rPr>
              <a:t>)</a:t>
            </a:r>
            <a:endParaRPr lang="ru-RU" altLang="ru-RU" sz="1400" dirty="0">
              <a:solidFill>
                <a:srgbClr val="10253F"/>
              </a:solidFill>
              <a:latin typeface="Calibri" panose="020F0502020204030204" pitchFamily="34" charset="0"/>
            </a:endParaRPr>
          </a:p>
          <a:p>
            <a:pPr marL="379413" indent="-285750"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</a:pPr>
            <a:r>
              <a:rPr lang="ru-RU" altLang="ru-RU" sz="14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Приказ </a:t>
            </a:r>
            <a:r>
              <a:rPr lang="ru-RU" altLang="ru-RU" sz="1400" dirty="0">
                <a:solidFill>
                  <a:srgbClr val="C00000"/>
                </a:solidFill>
                <a:latin typeface="Calibri" panose="020F0502020204030204" pitchFamily="34" charset="0"/>
              </a:rPr>
              <a:t>Фонда </a:t>
            </a:r>
            <a:r>
              <a:rPr lang="ru-RU" altLang="ru-RU" sz="14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пенсионного и социального </a:t>
            </a:r>
            <a:r>
              <a:rPr lang="ru-RU" altLang="ru-RU" sz="1400" dirty="0">
                <a:solidFill>
                  <a:srgbClr val="C00000"/>
                </a:solidFill>
                <a:latin typeface="Calibri" panose="020F0502020204030204" pitchFamily="34" charset="0"/>
              </a:rPr>
              <a:t>страхования Российской  </a:t>
            </a:r>
            <a:r>
              <a:rPr lang="ru-RU" altLang="ru-RU" sz="14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Федерации от 27 ноября 2024 г. № 2250</a:t>
            </a:r>
          </a:p>
          <a:p>
            <a:pPr marL="93663" indent="0">
              <a:spcAft>
                <a:spcPts val="1200"/>
              </a:spcAft>
              <a:buSzPct val="100000"/>
            </a:pPr>
            <a:r>
              <a:rPr lang="ru-RU" altLang="ru-RU" sz="1400" dirty="0" smtClean="0">
                <a:solidFill>
                  <a:srgbClr val="10253F"/>
                </a:solidFill>
                <a:latin typeface="Calibri" panose="020F0502020204030204" pitchFamily="34" charset="0"/>
              </a:rPr>
              <a:t>«</a:t>
            </a:r>
            <a:r>
              <a:rPr lang="ru-RU" altLang="ru-RU" sz="1400" dirty="0">
                <a:solidFill>
                  <a:srgbClr val="10253F"/>
                </a:solidFill>
                <a:latin typeface="Calibri" panose="020F0502020204030204" pitchFamily="34" charset="0"/>
              </a:rPr>
              <a:t>Об утверждении Административного регламента предоставления Фондом социального страхования Российской Федерации государственной услуги по установлению скидки к страховому тарифу на обязательное социальное страхование от несчастных случаев на производстве и профессиональных заболеваний</a:t>
            </a:r>
            <a:r>
              <a:rPr lang="ru-RU" altLang="ru-RU" sz="1400" dirty="0" smtClean="0">
                <a:solidFill>
                  <a:srgbClr val="10253F"/>
                </a:solidFill>
                <a:latin typeface="Calibri" panose="020F0502020204030204" pitchFamily="34" charset="0"/>
              </a:rPr>
              <a:t>»</a:t>
            </a:r>
          </a:p>
          <a:p>
            <a:pPr marL="379413" indent="-285750">
              <a:buClr>
                <a:srgbClr val="000066"/>
              </a:buClr>
              <a:buSzPct val="100000"/>
              <a:buFont typeface="Wingdings" panose="05000000000000000000" pitchFamily="2" charset="2"/>
              <a:buChar char="Ø"/>
            </a:pPr>
            <a:r>
              <a:rPr lang="ru-RU" altLang="ru-RU" sz="14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Приказ Социального фонда России </a:t>
            </a:r>
          </a:p>
          <a:p>
            <a:pPr marL="93663" indent="0">
              <a:spcAft>
                <a:spcPts val="1200"/>
              </a:spcAft>
              <a:buClr>
                <a:srgbClr val="000066"/>
              </a:buClr>
              <a:buSzPct val="100000"/>
            </a:pPr>
            <a:r>
              <a:rPr lang="ru-RU" altLang="ru-RU" sz="1400" dirty="0" smtClean="0">
                <a:solidFill>
                  <a:srgbClr val="10253F"/>
                </a:solidFill>
                <a:latin typeface="Calibri" panose="020F0502020204030204" pitchFamily="34" charset="0"/>
              </a:rPr>
              <a:t>Об </a:t>
            </a:r>
            <a:r>
              <a:rPr lang="ru-RU" altLang="ru-RU" sz="1400" dirty="0">
                <a:solidFill>
                  <a:srgbClr val="10253F"/>
                </a:solidFill>
                <a:latin typeface="Calibri" panose="020F0502020204030204" pitchFamily="34" charset="0"/>
              </a:rPr>
              <a:t>утверждении значений основных показателей по видам экономической деятельности на очередной финансовый </a:t>
            </a:r>
            <a:r>
              <a:rPr lang="ru-RU" altLang="ru-RU" sz="1400" dirty="0" smtClean="0">
                <a:solidFill>
                  <a:srgbClr val="10253F"/>
                </a:solidFill>
                <a:latin typeface="Calibri" panose="020F0502020204030204" pitchFamily="34" charset="0"/>
              </a:rPr>
              <a:t>год (утверждаются ежегодно СФР  </a:t>
            </a:r>
            <a:r>
              <a:rPr lang="ru-RU" sz="1400" dirty="0" smtClean="0">
                <a:solidFill>
                  <a:srgbClr val="10253F"/>
                </a:solidFill>
                <a:latin typeface="Calibri" panose="020F0502020204030204" pitchFamily="34" charset="0"/>
              </a:rPr>
              <a:t>по </a:t>
            </a:r>
            <a:r>
              <a:rPr lang="ru-RU" sz="1400" dirty="0">
                <a:solidFill>
                  <a:srgbClr val="10253F"/>
                </a:solidFill>
                <a:latin typeface="Calibri" panose="020F0502020204030204" pitchFamily="34" charset="0"/>
              </a:rPr>
              <a:t>согласованию с Министерством труда и социальной защиты Российской Федерации </a:t>
            </a:r>
            <a:r>
              <a:rPr lang="ru-RU" sz="1400" dirty="0" smtClean="0">
                <a:solidFill>
                  <a:srgbClr val="10253F"/>
                </a:solidFill>
                <a:latin typeface="Calibri" panose="020F0502020204030204" pitchFamily="34" charset="0"/>
              </a:rPr>
              <a:t>не </a:t>
            </a:r>
            <a:r>
              <a:rPr lang="ru-RU" sz="1400" dirty="0">
                <a:solidFill>
                  <a:srgbClr val="10253F"/>
                </a:solidFill>
                <a:latin typeface="Calibri" panose="020F0502020204030204" pitchFamily="34" charset="0"/>
              </a:rPr>
              <a:t>позднее 1 июня текущего </a:t>
            </a:r>
            <a:r>
              <a:rPr lang="ru-RU" sz="1400" dirty="0" smtClean="0">
                <a:solidFill>
                  <a:srgbClr val="10253F"/>
                </a:solidFill>
                <a:latin typeface="Calibri" panose="020F0502020204030204" pitchFamily="34" charset="0"/>
              </a:rPr>
              <a:t>года (</a:t>
            </a:r>
            <a:r>
              <a:rPr lang="ru-RU" sz="14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пункт 6 </a:t>
            </a:r>
            <a:r>
              <a:rPr lang="ru-RU" sz="1400" dirty="0">
                <a:solidFill>
                  <a:srgbClr val="C00000"/>
                </a:solidFill>
                <a:latin typeface="Calibri" panose="020F0502020204030204" pitchFamily="34" charset="0"/>
              </a:rPr>
              <a:t>Постановления Правительства Российской Федерации </a:t>
            </a:r>
            <a:r>
              <a:rPr lang="ru-RU" sz="14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от 30 мая 2012 г. № 524</a:t>
            </a:r>
            <a:r>
              <a:rPr lang="ru-RU" sz="1400" dirty="0" smtClean="0">
                <a:solidFill>
                  <a:srgbClr val="10253F"/>
                </a:solidFill>
                <a:latin typeface="Calibri" panose="020F0502020204030204" pitchFamily="34" charset="0"/>
              </a:rPr>
              <a:t>) ( на 2027 год – приказ СФР от 25 мая 2026 г. № 633)</a:t>
            </a:r>
            <a:endParaRPr lang="ru-RU" sz="1400" dirty="0">
              <a:solidFill>
                <a:srgbClr val="10253F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183349" y="53869"/>
            <a:ext cx="9943033" cy="268288"/>
            <a:chOff x="71" y="-6"/>
            <a:chExt cx="6531" cy="169"/>
          </a:xfrm>
        </p:grpSpPr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930" y="-6"/>
              <a:ext cx="4988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9pPr>
            </a:lstStyle>
            <a:p>
              <a:pPr>
                <a:buSzPct val="100000"/>
              </a:pPr>
              <a:r>
                <a:rPr lang="ru-RU" altLang="ru-RU" sz="1000" dirty="0">
                  <a:solidFill>
                    <a:srgbClr val="376092"/>
                  </a:solidFill>
                  <a:latin typeface="Calibri" pitchFamily="34" charset="0"/>
                </a:rPr>
                <a:t>ОБЯЗАТЕЛЬНОЕ СОЦИАЛЬНОЕ СТРАХОВАНИЕ ОТ НЕСЧАСТНЫХ СЛУЧАЕВ НА ПРОИЗВОДСТВЕ И ПРОФЕССИОНАЛЬНЫХ ЗАБОЛЕВАНИЙ</a:t>
              </a:r>
            </a:p>
          </p:txBody>
        </p:sp>
        <p:sp>
          <p:nvSpPr>
            <p:cNvPr id="14" name="Freeform 9"/>
            <p:cNvSpPr>
              <a:spLocks noChangeArrowheads="1"/>
            </p:cNvSpPr>
            <p:nvPr/>
          </p:nvSpPr>
          <p:spPr bwMode="auto">
            <a:xfrm>
              <a:off x="71" y="119"/>
              <a:ext cx="6531" cy="44"/>
            </a:xfrm>
            <a:custGeom>
              <a:avLst/>
              <a:gdLst>
                <a:gd name="T0" fmla="*/ 0 w 10369152"/>
                <a:gd name="T1" fmla="*/ 0 h 71519"/>
                <a:gd name="T2" fmla="*/ 0 w 10369152"/>
                <a:gd name="T3" fmla="*/ 0 h 71519"/>
                <a:gd name="T4" fmla="*/ 0 w 10369152"/>
                <a:gd name="T5" fmla="*/ 0 h 71519"/>
                <a:gd name="T6" fmla="*/ 0 w 10369152"/>
                <a:gd name="T7" fmla="*/ 0 h 71519"/>
                <a:gd name="T8" fmla="*/ 0 w 10369152"/>
                <a:gd name="T9" fmla="*/ 0 h 715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69152"/>
                <a:gd name="T16" fmla="*/ 0 h 71519"/>
                <a:gd name="T17" fmla="*/ 10369152 w 10369152"/>
                <a:gd name="T18" fmla="*/ 71519 h 715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69152" h="71519">
                  <a:moveTo>
                    <a:pt x="1374431" y="27349"/>
                  </a:moveTo>
                  <a:lnTo>
                    <a:pt x="8994721" y="27349"/>
                  </a:lnTo>
                  <a:lnTo>
                    <a:pt x="8994721" y="44170"/>
                  </a:lnTo>
                  <a:lnTo>
                    <a:pt x="1374431" y="44170"/>
                  </a:lnTo>
                  <a:lnTo>
                    <a:pt x="1374431" y="27349"/>
                  </a:lnTo>
                  <a:close/>
                </a:path>
              </a:pathLst>
            </a:custGeom>
            <a:solidFill>
              <a:srgbClr val="4F81BD"/>
            </a:solidFill>
            <a:ln w="25560" cap="flat">
              <a:solidFill>
                <a:srgbClr val="385D8A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/>
            </a:p>
          </p:txBody>
        </p:sp>
      </p:grpSp>
      <p:sp>
        <p:nvSpPr>
          <p:cNvPr id="29" name="Rectangle 2"/>
          <p:cNvSpPr>
            <a:spLocks noChangeArrowheads="1"/>
          </p:cNvSpPr>
          <p:nvPr/>
        </p:nvSpPr>
        <p:spPr bwMode="auto">
          <a:xfrm>
            <a:off x="818104" y="297551"/>
            <a:ext cx="8316416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spcBef>
                <a:spcPts val="600"/>
              </a:spcBef>
              <a:buSzPct val="100000"/>
            </a:pPr>
            <a:r>
              <a:rPr lang="ru-RU" altLang="ru-RU" dirty="0">
                <a:solidFill>
                  <a:srgbClr val="376092"/>
                </a:solidFill>
                <a:latin typeface="+mn-lt"/>
              </a:rPr>
              <a:t>Установление скидок и надбавок к страховым </a:t>
            </a:r>
            <a:r>
              <a:rPr lang="ru-RU" altLang="ru-RU" dirty="0" smtClean="0">
                <a:solidFill>
                  <a:srgbClr val="376092"/>
                </a:solidFill>
                <a:latin typeface="+mn-lt"/>
              </a:rPr>
              <a:t>тарифам</a:t>
            </a:r>
          </a:p>
          <a:p>
            <a:pPr algn="ctr">
              <a:spcBef>
                <a:spcPts val="0"/>
              </a:spcBef>
              <a:buSzPct val="100000"/>
            </a:pPr>
            <a:r>
              <a:rPr lang="ru-RU" altLang="ru-RU" sz="1400" dirty="0" smtClean="0">
                <a:solidFill>
                  <a:srgbClr val="376092"/>
                </a:solidFill>
                <a:latin typeface="+mn-lt"/>
              </a:rPr>
              <a:t>(нормативная правовая база)</a:t>
            </a:r>
            <a:endParaRPr lang="ru-RU" altLang="ru-RU" sz="1400" dirty="0">
              <a:solidFill>
                <a:srgbClr val="376092"/>
              </a:solidFill>
              <a:latin typeface="+mn-lt"/>
            </a:endParaRPr>
          </a:p>
        </p:txBody>
      </p:sp>
      <p:sp>
        <p:nvSpPr>
          <p:cNvPr id="46" name="object 3">
            <a:extLst>
              <a:ext uri="{FF2B5EF4-FFF2-40B4-BE49-F238E27FC236}">
                <a16:creationId xmlns:a16="http://schemas.microsoft.com/office/drawing/2014/main" id="{819F3872-8C93-764C-B639-237405654395}"/>
              </a:ext>
            </a:extLst>
          </p:cNvPr>
          <p:cNvSpPr/>
          <p:nvPr/>
        </p:nvSpPr>
        <p:spPr>
          <a:xfrm>
            <a:off x="-13361" y="1"/>
            <a:ext cx="1056969" cy="6858000"/>
          </a:xfrm>
          <a:custGeom>
            <a:avLst/>
            <a:gdLst/>
            <a:ahLst/>
            <a:cxnLst/>
            <a:rect l="l" t="t" r="r" b="b"/>
            <a:pathLst>
              <a:path w="3034665" h="8856345">
                <a:moveTo>
                  <a:pt x="2310396" y="0"/>
                </a:moveTo>
                <a:lnTo>
                  <a:pt x="0" y="0"/>
                </a:lnTo>
                <a:lnTo>
                  <a:pt x="0" y="8856002"/>
                </a:lnTo>
                <a:lnTo>
                  <a:pt x="3034550" y="8856002"/>
                </a:lnTo>
                <a:lnTo>
                  <a:pt x="3007347" y="8795408"/>
                </a:lnTo>
                <a:lnTo>
                  <a:pt x="2980688" y="8735033"/>
                </a:lnTo>
                <a:lnTo>
                  <a:pt x="2954568" y="8674876"/>
                </a:lnTo>
                <a:lnTo>
                  <a:pt x="2928983" y="8614936"/>
                </a:lnTo>
                <a:lnTo>
                  <a:pt x="2903927" y="8555211"/>
                </a:lnTo>
                <a:lnTo>
                  <a:pt x="2879397" y="8495701"/>
                </a:lnTo>
                <a:lnTo>
                  <a:pt x="2855387" y="8436404"/>
                </a:lnTo>
                <a:lnTo>
                  <a:pt x="2831893" y="8377321"/>
                </a:lnTo>
                <a:lnTo>
                  <a:pt x="2808910" y="8318448"/>
                </a:lnTo>
                <a:lnTo>
                  <a:pt x="2786434" y="8259787"/>
                </a:lnTo>
                <a:lnTo>
                  <a:pt x="2764459" y="8201335"/>
                </a:lnTo>
                <a:lnTo>
                  <a:pt x="2742981" y="8143091"/>
                </a:lnTo>
                <a:lnTo>
                  <a:pt x="2721995" y="8085055"/>
                </a:lnTo>
                <a:lnTo>
                  <a:pt x="2701497" y="8027225"/>
                </a:lnTo>
                <a:lnTo>
                  <a:pt x="2681481" y="7969600"/>
                </a:lnTo>
                <a:lnTo>
                  <a:pt x="2661944" y="7912180"/>
                </a:lnTo>
                <a:lnTo>
                  <a:pt x="2642880" y="7854963"/>
                </a:lnTo>
                <a:lnTo>
                  <a:pt x="2624285" y="7797949"/>
                </a:lnTo>
                <a:lnTo>
                  <a:pt x="2606154" y="7741136"/>
                </a:lnTo>
                <a:lnTo>
                  <a:pt x="2588482" y="7684523"/>
                </a:lnTo>
                <a:lnTo>
                  <a:pt x="2571264" y="7628109"/>
                </a:lnTo>
                <a:lnTo>
                  <a:pt x="2554497" y="7571894"/>
                </a:lnTo>
                <a:lnTo>
                  <a:pt x="2538174" y="7515875"/>
                </a:lnTo>
                <a:lnTo>
                  <a:pt x="2522292" y="7460053"/>
                </a:lnTo>
                <a:lnTo>
                  <a:pt x="2506846" y="7404426"/>
                </a:lnTo>
                <a:lnTo>
                  <a:pt x="2491831" y="7348993"/>
                </a:lnTo>
                <a:lnTo>
                  <a:pt x="2477242" y="7293752"/>
                </a:lnTo>
                <a:lnTo>
                  <a:pt x="2463075" y="7238704"/>
                </a:lnTo>
                <a:lnTo>
                  <a:pt x="2449325" y="7183847"/>
                </a:lnTo>
                <a:lnTo>
                  <a:pt x="2435986" y="7129180"/>
                </a:lnTo>
                <a:lnTo>
                  <a:pt x="2423056" y="7074702"/>
                </a:lnTo>
                <a:lnTo>
                  <a:pt x="2410528" y="7020411"/>
                </a:lnTo>
                <a:lnTo>
                  <a:pt x="2398398" y="6966308"/>
                </a:lnTo>
                <a:lnTo>
                  <a:pt x="2386662" y="6912390"/>
                </a:lnTo>
                <a:lnTo>
                  <a:pt x="2375314" y="6858657"/>
                </a:lnTo>
                <a:lnTo>
                  <a:pt x="2364350" y="6805108"/>
                </a:lnTo>
                <a:lnTo>
                  <a:pt x="2353765" y="6751741"/>
                </a:lnTo>
                <a:lnTo>
                  <a:pt x="2343555" y="6698557"/>
                </a:lnTo>
                <a:lnTo>
                  <a:pt x="2333715" y="6645553"/>
                </a:lnTo>
                <a:lnTo>
                  <a:pt x="2324240" y="6592728"/>
                </a:lnTo>
                <a:lnTo>
                  <a:pt x="2315125" y="6540082"/>
                </a:lnTo>
                <a:lnTo>
                  <a:pt x="2306366" y="6487614"/>
                </a:lnTo>
                <a:lnTo>
                  <a:pt x="2297958" y="6435322"/>
                </a:lnTo>
                <a:lnTo>
                  <a:pt x="2289897" y="6383206"/>
                </a:lnTo>
                <a:lnTo>
                  <a:pt x="2282176" y="6331265"/>
                </a:lnTo>
                <a:lnTo>
                  <a:pt x="2274793" y="6279496"/>
                </a:lnTo>
                <a:lnTo>
                  <a:pt x="2267742" y="6227900"/>
                </a:lnTo>
                <a:lnTo>
                  <a:pt x="2261018" y="6176476"/>
                </a:lnTo>
                <a:lnTo>
                  <a:pt x="2254617" y="6125222"/>
                </a:lnTo>
                <a:lnTo>
                  <a:pt x="2248535" y="6074137"/>
                </a:lnTo>
                <a:lnTo>
                  <a:pt x="2242765" y="6023221"/>
                </a:lnTo>
                <a:lnTo>
                  <a:pt x="2237304" y="5972472"/>
                </a:lnTo>
                <a:lnTo>
                  <a:pt x="2232147" y="5921889"/>
                </a:lnTo>
                <a:lnTo>
                  <a:pt x="2227289" y="5871471"/>
                </a:lnTo>
                <a:lnTo>
                  <a:pt x="2222726" y="5821218"/>
                </a:lnTo>
                <a:lnTo>
                  <a:pt x="2218453" y="5771128"/>
                </a:lnTo>
                <a:lnTo>
                  <a:pt x="2214464" y="5721200"/>
                </a:lnTo>
                <a:lnTo>
                  <a:pt x="2210756" y="5671433"/>
                </a:lnTo>
                <a:lnTo>
                  <a:pt x="2207324" y="5621826"/>
                </a:lnTo>
                <a:lnTo>
                  <a:pt x="2204162" y="5572378"/>
                </a:lnTo>
                <a:lnTo>
                  <a:pt x="2198633" y="5473955"/>
                </a:lnTo>
                <a:lnTo>
                  <a:pt x="2194132" y="5376156"/>
                </a:lnTo>
                <a:lnTo>
                  <a:pt x="2190620" y="5278972"/>
                </a:lnTo>
                <a:lnTo>
                  <a:pt x="2188061" y="5182396"/>
                </a:lnTo>
                <a:lnTo>
                  <a:pt x="2186415" y="5086419"/>
                </a:lnTo>
                <a:lnTo>
                  <a:pt x="2185647" y="4991033"/>
                </a:lnTo>
                <a:lnTo>
                  <a:pt x="2185717" y="4896229"/>
                </a:lnTo>
                <a:lnTo>
                  <a:pt x="2186589" y="4802000"/>
                </a:lnTo>
                <a:lnTo>
                  <a:pt x="2188224" y="4708337"/>
                </a:lnTo>
                <a:lnTo>
                  <a:pt x="2190586" y="4615231"/>
                </a:lnTo>
                <a:lnTo>
                  <a:pt x="2193636" y="4522676"/>
                </a:lnTo>
                <a:lnTo>
                  <a:pt x="2197336" y="4430662"/>
                </a:lnTo>
                <a:lnTo>
                  <a:pt x="2201650" y="4339181"/>
                </a:lnTo>
                <a:lnTo>
                  <a:pt x="2206539" y="4248225"/>
                </a:lnTo>
                <a:lnTo>
                  <a:pt x="2211966" y="4157785"/>
                </a:lnTo>
                <a:lnTo>
                  <a:pt x="2221032" y="4023077"/>
                </a:lnTo>
                <a:lnTo>
                  <a:pt x="2231096" y="3889485"/>
                </a:lnTo>
                <a:lnTo>
                  <a:pt x="2242031" y="3756981"/>
                </a:lnTo>
                <a:lnTo>
                  <a:pt x="2257746" y="3581954"/>
                </a:lnTo>
                <a:lnTo>
                  <a:pt x="2278790" y="3365722"/>
                </a:lnTo>
                <a:lnTo>
                  <a:pt x="2367152" y="2526647"/>
                </a:lnTo>
                <a:lnTo>
                  <a:pt x="2387346" y="2322699"/>
                </a:lnTo>
                <a:lnTo>
                  <a:pt x="2402135" y="2161037"/>
                </a:lnTo>
                <a:lnTo>
                  <a:pt x="2412234" y="2040621"/>
                </a:lnTo>
                <a:lnTo>
                  <a:pt x="2421338" y="1920885"/>
                </a:lnTo>
                <a:lnTo>
                  <a:pt x="2426794" y="1841425"/>
                </a:lnTo>
                <a:lnTo>
                  <a:pt x="2431713" y="1762248"/>
                </a:lnTo>
                <a:lnTo>
                  <a:pt x="2436059" y="1683344"/>
                </a:lnTo>
                <a:lnTo>
                  <a:pt x="2439795" y="1604705"/>
                </a:lnTo>
                <a:lnTo>
                  <a:pt x="2442881" y="1526323"/>
                </a:lnTo>
                <a:lnTo>
                  <a:pt x="2445282" y="1448191"/>
                </a:lnTo>
                <a:lnTo>
                  <a:pt x="2446958" y="1370298"/>
                </a:lnTo>
                <a:lnTo>
                  <a:pt x="2447873" y="1292639"/>
                </a:lnTo>
                <a:lnTo>
                  <a:pt x="2447988" y="1215203"/>
                </a:lnTo>
                <a:lnTo>
                  <a:pt x="2447266" y="1137984"/>
                </a:lnTo>
                <a:lnTo>
                  <a:pt x="2445670" y="1060972"/>
                </a:lnTo>
                <a:lnTo>
                  <a:pt x="2443162" y="984160"/>
                </a:lnTo>
                <a:lnTo>
                  <a:pt x="2439703" y="907538"/>
                </a:lnTo>
                <a:lnTo>
                  <a:pt x="2435257" y="831100"/>
                </a:lnTo>
                <a:lnTo>
                  <a:pt x="2432652" y="792947"/>
                </a:lnTo>
                <a:lnTo>
                  <a:pt x="2429786" y="754837"/>
                </a:lnTo>
                <a:lnTo>
                  <a:pt x="2426654" y="716768"/>
                </a:lnTo>
                <a:lnTo>
                  <a:pt x="2423252" y="678740"/>
                </a:lnTo>
                <a:lnTo>
                  <a:pt x="2419574" y="640751"/>
                </a:lnTo>
                <a:lnTo>
                  <a:pt x="2415617" y="602801"/>
                </a:lnTo>
                <a:lnTo>
                  <a:pt x="2411375" y="564888"/>
                </a:lnTo>
                <a:lnTo>
                  <a:pt x="2406843" y="527012"/>
                </a:lnTo>
                <a:lnTo>
                  <a:pt x="2402018" y="489172"/>
                </a:lnTo>
                <a:lnTo>
                  <a:pt x="2396894" y="451365"/>
                </a:lnTo>
                <a:lnTo>
                  <a:pt x="2391467" y="413592"/>
                </a:lnTo>
                <a:lnTo>
                  <a:pt x="2385732" y="375852"/>
                </a:lnTo>
                <a:lnTo>
                  <a:pt x="2379683" y="338143"/>
                </a:lnTo>
                <a:lnTo>
                  <a:pt x="2373318" y="300464"/>
                </a:lnTo>
                <a:lnTo>
                  <a:pt x="2366630" y="262814"/>
                </a:lnTo>
                <a:lnTo>
                  <a:pt x="2359615" y="225193"/>
                </a:lnTo>
                <a:lnTo>
                  <a:pt x="2352268" y="187599"/>
                </a:lnTo>
                <a:lnTo>
                  <a:pt x="2344585" y="150031"/>
                </a:lnTo>
                <a:lnTo>
                  <a:pt x="2336562" y="112488"/>
                </a:lnTo>
                <a:lnTo>
                  <a:pt x="2328192" y="74969"/>
                </a:lnTo>
                <a:lnTo>
                  <a:pt x="2319472" y="37473"/>
                </a:lnTo>
                <a:lnTo>
                  <a:pt x="2310396" y="0"/>
                </a:lnTo>
                <a:close/>
              </a:path>
            </a:pathLst>
          </a:custGeom>
          <a:solidFill>
            <a:srgbClr val="CCDDE7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lIns="0" tIns="0" rIns="0" bIns="0" rtlCol="0"/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endParaRPr sz="1350" dirty="0"/>
          </a:p>
        </p:txBody>
      </p:sp>
      <p:grpSp>
        <p:nvGrpSpPr>
          <p:cNvPr id="47" name="Shape 336"/>
          <p:cNvGrpSpPr/>
          <p:nvPr/>
        </p:nvGrpSpPr>
        <p:grpSpPr>
          <a:xfrm>
            <a:off x="69375" y="98223"/>
            <a:ext cx="638291" cy="772538"/>
            <a:chOff x="0" y="0"/>
            <a:chExt cx="638291" cy="693109"/>
          </a:xfrm>
        </p:grpSpPr>
        <p:pic>
          <p:nvPicPr>
            <p:cNvPr id="48" name="Shape 338"/>
            <p:cNvPicPr/>
            <p:nvPr/>
          </p:nvPicPr>
          <p:blipFill>
            <a:blip r:embed="rId3"/>
            <a:stretch/>
          </p:blipFill>
          <p:spPr>
            <a:xfrm>
              <a:off x="1552" y="562392"/>
              <a:ext cx="113960" cy="50701"/>
            </a:xfrm>
            <a:prstGeom prst="rect">
              <a:avLst/>
            </a:prstGeom>
          </p:spPr>
        </p:pic>
        <p:pic>
          <p:nvPicPr>
            <p:cNvPr id="49" name="Shape 340"/>
            <p:cNvPicPr/>
            <p:nvPr/>
          </p:nvPicPr>
          <p:blipFill>
            <a:blip r:embed="rId4"/>
            <a:stretch/>
          </p:blipFill>
          <p:spPr>
            <a:xfrm>
              <a:off x="130978" y="562961"/>
              <a:ext cx="238101" cy="57971"/>
            </a:xfrm>
            <a:prstGeom prst="rect">
              <a:avLst/>
            </a:prstGeom>
          </p:spPr>
        </p:pic>
        <p:sp>
          <p:nvSpPr>
            <p:cNvPr id="50" name="Shape 341"/>
            <p:cNvSpPr/>
            <p:nvPr/>
          </p:nvSpPr>
          <p:spPr>
            <a:xfrm>
              <a:off x="388859" y="562959"/>
              <a:ext cx="43436" cy="49924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62230"/>
                <a:gd name="ODFBottom" fmla="val 77469"/>
                <a:gd name="ODFWidth" fmla="val 62230"/>
                <a:gd name="ODFHeight" fmla="val 77469"/>
              </a:gdLst>
              <a:ahLst/>
              <a:cxnLst/>
              <a:rect l="OXMLTextRectL" t="OXMLTextRectT" r="OXMLTextRectR" b="OXMLTextRect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/>
            <a:lstStyle/>
            <a:p>
              <a:pPr marL="0" indent="0" algn="l"/>
              <a:endParaRPr sz="18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51" name="Shape 343"/>
            <p:cNvPicPr/>
            <p:nvPr/>
          </p:nvPicPr>
          <p:blipFill>
            <a:blip r:embed="rId5"/>
            <a:stretch/>
          </p:blipFill>
          <p:spPr>
            <a:xfrm>
              <a:off x="446584" y="562961"/>
              <a:ext cx="46175" cy="49564"/>
            </a:xfrm>
            <a:prstGeom prst="rect">
              <a:avLst/>
            </a:prstGeom>
          </p:spPr>
        </p:pic>
        <p:pic>
          <p:nvPicPr>
            <p:cNvPr id="52" name="Shape 345"/>
            <p:cNvPicPr/>
            <p:nvPr/>
          </p:nvPicPr>
          <p:blipFill>
            <a:blip r:embed="rId6"/>
            <a:stretch/>
          </p:blipFill>
          <p:spPr>
            <a:xfrm>
              <a:off x="512528" y="562959"/>
              <a:ext cx="59437" cy="49572"/>
            </a:xfrm>
            <a:prstGeom prst="rect">
              <a:avLst/>
            </a:prstGeom>
          </p:spPr>
        </p:pic>
        <p:sp>
          <p:nvSpPr>
            <p:cNvPr id="53" name="Shape 346"/>
            <p:cNvSpPr/>
            <p:nvPr/>
          </p:nvSpPr>
          <p:spPr>
            <a:xfrm>
              <a:off x="591751" y="562961"/>
              <a:ext cx="46539" cy="49924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66675"/>
                <a:gd name="ODFBottom" fmla="val 77469"/>
                <a:gd name="ODFWidth" fmla="val 66675"/>
                <a:gd name="ODFHeight" fmla="val 77469"/>
              </a:gdLst>
              <a:ahLst/>
              <a:cxnLst/>
              <a:rect l="OXMLTextRectL" t="OXMLTextRectT" r="OXMLTextRectR" b="OXMLTextRect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/>
            <a:lstStyle/>
            <a:p>
              <a:pPr marL="0" indent="0" algn="l"/>
              <a:endParaRPr sz="18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54" name="Shape 348"/>
            <p:cNvPicPr/>
            <p:nvPr/>
          </p:nvPicPr>
          <p:blipFill>
            <a:blip r:embed="rId7"/>
            <a:stretch/>
          </p:blipFill>
          <p:spPr>
            <a:xfrm>
              <a:off x="0" y="634419"/>
              <a:ext cx="131611" cy="53247"/>
            </a:xfrm>
            <a:prstGeom prst="rect">
              <a:avLst/>
            </a:prstGeom>
          </p:spPr>
        </p:pic>
        <p:pic>
          <p:nvPicPr>
            <p:cNvPr id="55" name="Shape 350"/>
            <p:cNvPicPr/>
            <p:nvPr/>
          </p:nvPicPr>
          <p:blipFill>
            <a:blip r:embed="rId8"/>
            <a:stretch/>
          </p:blipFill>
          <p:spPr>
            <a:xfrm>
              <a:off x="147090" y="636252"/>
              <a:ext cx="114664" cy="56856"/>
            </a:xfrm>
            <a:prstGeom prst="rect">
              <a:avLst/>
            </a:prstGeom>
          </p:spPr>
        </p:pic>
        <p:pic>
          <p:nvPicPr>
            <p:cNvPr id="56" name="Shape 352"/>
            <p:cNvPicPr/>
            <p:nvPr/>
          </p:nvPicPr>
          <p:blipFill>
            <a:blip r:embed="rId9"/>
            <a:stretch/>
          </p:blipFill>
          <p:spPr>
            <a:xfrm>
              <a:off x="295090" y="635694"/>
              <a:ext cx="222864" cy="50693"/>
            </a:xfrm>
            <a:prstGeom prst="rect">
              <a:avLst/>
            </a:prstGeom>
          </p:spPr>
        </p:pic>
        <p:pic>
          <p:nvPicPr>
            <p:cNvPr id="57" name="Shape 354"/>
            <p:cNvPicPr/>
            <p:nvPr/>
          </p:nvPicPr>
          <p:blipFill>
            <a:blip r:embed="rId10"/>
            <a:stretch/>
          </p:blipFill>
          <p:spPr>
            <a:xfrm>
              <a:off x="531607" y="636254"/>
              <a:ext cx="46397" cy="49564"/>
            </a:xfrm>
            <a:prstGeom prst="rect">
              <a:avLst/>
            </a:prstGeom>
          </p:spPr>
        </p:pic>
        <p:pic>
          <p:nvPicPr>
            <p:cNvPr id="58" name="Shape 356"/>
            <p:cNvPicPr/>
            <p:nvPr/>
          </p:nvPicPr>
          <p:blipFill>
            <a:blip r:embed="rId11"/>
            <a:stretch/>
          </p:blipFill>
          <p:spPr>
            <a:xfrm>
              <a:off x="591751" y="636254"/>
              <a:ext cx="46397" cy="49564"/>
            </a:xfrm>
            <a:prstGeom prst="rect">
              <a:avLst/>
            </a:prstGeom>
          </p:spPr>
        </p:pic>
        <p:sp>
          <p:nvSpPr>
            <p:cNvPr id="59" name="Shape 357"/>
            <p:cNvSpPr/>
            <p:nvPr/>
          </p:nvSpPr>
          <p:spPr>
            <a:xfrm>
              <a:off x="596399" y="548957"/>
              <a:ext cx="38118" cy="5319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54609"/>
                <a:gd name="ODFBottom" fmla="val 8255"/>
                <a:gd name="ODFWidth" fmla="val 54609"/>
                <a:gd name="ODFHeight" fmla="val 8255"/>
              </a:gdLst>
              <a:ahLst/>
              <a:cxnLst/>
              <a:rect l="OXMLTextRectL" t="OXMLTextRectT" r="OXMLTextRectR" b="OXMLTextRect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/>
            <a:lstStyle/>
            <a:p>
              <a:pPr marL="0" indent="0" algn="l"/>
              <a:endParaRPr sz="18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60" name="Shape 359"/>
            <p:cNvPicPr/>
            <p:nvPr/>
          </p:nvPicPr>
          <p:blipFill>
            <a:blip r:embed="rId12"/>
            <a:stretch/>
          </p:blipFill>
          <p:spPr>
            <a:xfrm>
              <a:off x="6351" y="0"/>
              <a:ext cx="625305" cy="495693"/>
            </a:xfrm>
            <a:prstGeom prst="rect">
              <a:avLst/>
            </a:prstGeom>
          </p:spPr>
        </p:pic>
      </p:grpSp>
      <p:pic>
        <p:nvPicPr>
          <p:cNvPr id="61" name="object 4">
            <a:extLst>
              <a:ext uri="{FF2B5EF4-FFF2-40B4-BE49-F238E27FC236}">
                <a16:creationId xmlns:a16="http://schemas.microsoft.com/office/drawing/2014/main" id="{727F49BB-7DF1-9447-A753-D8716D7627C5}"/>
              </a:ext>
            </a:extLst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01670" y="-1733"/>
            <a:ext cx="416557" cy="685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9371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06600" y="710089"/>
            <a:ext cx="812792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SzPct val="100000"/>
            </a:pPr>
            <a:r>
              <a:rPr lang="ru-RU" altLang="ru-RU" sz="1600" dirty="0" smtClean="0">
                <a:solidFill>
                  <a:srgbClr val="376092"/>
                </a:solidFill>
                <a:latin typeface="+mn-lt"/>
              </a:rPr>
              <a:t>Статья 22 Федерального закона от 24 июля 1998 г. № 125-ФЗ</a:t>
            </a:r>
            <a:br>
              <a:rPr lang="ru-RU" altLang="ru-RU" sz="1600" dirty="0" smtClean="0">
                <a:solidFill>
                  <a:srgbClr val="376092"/>
                </a:solidFill>
                <a:latin typeface="+mn-lt"/>
              </a:rPr>
            </a:br>
            <a:r>
              <a:rPr lang="ru-RU" altLang="ru-RU" sz="1600" dirty="0" smtClean="0">
                <a:solidFill>
                  <a:srgbClr val="376092"/>
                </a:solidFill>
                <a:latin typeface="+mn-lt"/>
              </a:rPr>
              <a:t>«Об обязательном социальном страховании от несчастных случаев на производстве и профессиональных заболеваний»</a:t>
            </a:r>
            <a:endParaRPr lang="ru-RU" altLang="ru-RU" sz="1600" dirty="0">
              <a:solidFill>
                <a:srgbClr val="376092"/>
              </a:solidFill>
              <a:latin typeface="+mn-lt"/>
            </a:endParaRPr>
          </a:p>
        </p:txBody>
      </p:sp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1006600" y="1551513"/>
            <a:ext cx="7902245" cy="5173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indent="179388" algn="just"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ru-RU" altLang="ru-RU" sz="1600" dirty="0" smtClean="0">
                <a:solidFill>
                  <a:srgbClr val="002060"/>
                </a:solidFill>
                <a:latin typeface="+mn-lt"/>
              </a:rPr>
              <a:t>1. Страховые </a:t>
            </a:r>
            <a:r>
              <a:rPr lang="ru-RU" altLang="ru-RU" sz="1600" dirty="0">
                <a:solidFill>
                  <a:srgbClr val="002060"/>
                </a:solidFill>
                <a:latin typeface="+mn-lt"/>
              </a:rPr>
              <a:t>взносы уплачиваются страхователем </a:t>
            </a:r>
            <a:r>
              <a:rPr lang="ru-RU" altLang="ru-RU" sz="1600" dirty="0" smtClean="0">
                <a:solidFill>
                  <a:srgbClr val="002060"/>
                </a:solidFill>
                <a:latin typeface="+mn-lt"/>
              </a:rPr>
              <a:t>исходя </a:t>
            </a:r>
            <a:r>
              <a:rPr lang="ru-RU" altLang="ru-RU" sz="1600" dirty="0">
                <a:solidFill>
                  <a:srgbClr val="002060"/>
                </a:solidFill>
                <a:latin typeface="+mn-lt"/>
              </a:rPr>
              <a:t>из страхового тарифа </a:t>
            </a:r>
            <a:r>
              <a:rPr lang="ru-RU" altLang="ru-RU" sz="1600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ru-RU" altLang="ru-RU" sz="1600" dirty="0" smtClean="0">
                <a:solidFill>
                  <a:srgbClr val="002060"/>
                </a:solidFill>
                <a:latin typeface="+mn-lt"/>
              </a:rPr>
            </a:br>
            <a:r>
              <a:rPr lang="ru-RU" altLang="ru-RU" sz="1600" dirty="0" smtClean="0">
                <a:solidFill>
                  <a:srgbClr val="C00000"/>
                </a:solidFill>
                <a:latin typeface="+mn-lt"/>
              </a:rPr>
              <a:t>с </a:t>
            </a:r>
            <a:r>
              <a:rPr lang="ru-RU" altLang="ru-RU" sz="1600" dirty="0">
                <a:solidFill>
                  <a:srgbClr val="C00000"/>
                </a:solidFill>
                <a:latin typeface="+mn-lt"/>
              </a:rPr>
              <a:t>учетом скидки или надбавки</a:t>
            </a:r>
            <a:r>
              <a:rPr lang="ru-RU" altLang="ru-RU" sz="1600" dirty="0" smtClean="0">
                <a:solidFill>
                  <a:srgbClr val="C00000"/>
                </a:solidFill>
                <a:latin typeface="+mn-lt"/>
              </a:rPr>
              <a:t>, </a:t>
            </a:r>
            <a:r>
              <a:rPr lang="ru-RU" altLang="ru-RU" sz="1600" dirty="0" smtClean="0">
                <a:solidFill>
                  <a:srgbClr val="002060"/>
                </a:solidFill>
                <a:latin typeface="+mn-lt"/>
              </a:rPr>
              <a:t>устанавливаемых </a:t>
            </a:r>
            <a:r>
              <a:rPr lang="ru-RU" altLang="ru-RU" sz="1600" dirty="0">
                <a:solidFill>
                  <a:srgbClr val="002060"/>
                </a:solidFill>
                <a:latin typeface="+mn-lt"/>
              </a:rPr>
              <a:t>страховщиком</a:t>
            </a:r>
            <a:r>
              <a:rPr lang="ru-RU" altLang="ru-RU" sz="1600" dirty="0" smtClean="0">
                <a:solidFill>
                  <a:srgbClr val="002060"/>
                </a:solidFill>
                <a:latin typeface="+mn-lt"/>
              </a:rPr>
              <a:t>.</a:t>
            </a:r>
          </a:p>
          <a:p>
            <a:pPr indent="179388" algn="just">
              <a:spcAft>
                <a:spcPts val="600"/>
              </a:spcAft>
              <a:buSzPct val="100000"/>
            </a:pPr>
            <a:r>
              <a:rPr lang="ru-RU" sz="1600" dirty="0">
                <a:solidFill>
                  <a:srgbClr val="002060"/>
                </a:solidFill>
                <a:latin typeface="+mn-lt"/>
              </a:rPr>
              <a:t>Размер </a:t>
            </a:r>
            <a:r>
              <a:rPr lang="ru-RU" sz="1600" dirty="0" smtClean="0">
                <a:solidFill>
                  <a:srgbClr val="002060"/>
                </a:solidFill>
                <a:latin typeface="+mn-lt"/>
              </a:rPr>
              <a:t>скидки </a:t>
            </a:r>
            <a:r>
              <a:rPr lang="ru-RU" sz="1600" dirty="0">
                <a:solidFill>
                  <a:srgbClr val="002060"/>
                </a:solidFill>
                <a:latin typeface="+mn-lt"/>
              </a:rPr>
              <a:t>или надбавки рассчитывается </a:t>
            </a:r>
            <a:r>
              <a:rPr lang="ru-RU" altLang="ru-RU" sz="1600" dirty="0" smtClean="0">
                <a:solidFill>
                  <a:srgbClr val="C00000"/>
                </a:solidFill>
                <a:latin typeface="+mn-lt"/>
              </a:rPr>
              <a:t>по </a:t>
            </a:r>
            <a:r>
              <a:rPr lang="ru-RU" altLang="ru-RU" sz="1600" dirty="0">
                <a:solidFill>
                  <a:srgbClr val="C00000"/>
                </a:solidFill>
                <a:latin typeface="+mn-lt"/>
              </a:rPr>
              <a:t>итогам работы страхователя </a:t>
            </a:r>
            <a:r>
              <a:rPr lang="ru-RU" altLang="ru-RU" sz="1600" dirty="0" smtClean="0">
                <a:solidFill>
                  <a:srgbClr val="C00000"/>
                </a:solidFill>
                <a:latin typeface="+mn-lt"/>
              </a:rPr>
              <a:t/>
            </a:r>
            <a:br>
              <a:rPr lang="ru-RU" altLang="ru-RU" sz="1600" dirty="0" smtClean="0">
                <a:solidFill>
                  <a:srgbClr val="C00000"/>
                </a:solidFill>
                <a:latin typeface="+mn-lt"/>
              </a:rPr>
            </a:br>
            <a:r>
              <a:rPr lang="ru-RU" altLang="ru-RU" sz="1600" dirty="0" smtClean="0">
                <a:solidFill>
                  <a:srgbClr val="C00000"/>
                </a:solidFill>
                <a:latin typeface="+mn-lt"/>
              </a:rPr>
              <a:t>за </a:t>
            </a:r>
            <a:r>
              <a:rPr lang="ru-RU" altLang="ru-RU" sz="1600" dirty="0">
                <a:solidFill>
                  <a:srgbClr val="C00000"/>
                </a:solidFill>
                <a:latin typeface="+mn-lt"/>
              </a:rPr>
              <a:t>три года и устанавливается страхователю с учетом состояния охраны </a:t>
            </a:r>
            <a:r>
              <a:rPr lang="ru-RU" altLang="ru-RU" sz="1600" dirty="0" smtClean="0">
                <a:solidFill>
                  <a:srgbClr val="C00000"/>
                </a:solidFill>
                <a:latin typeface="+mn-lt"/>
              </a:rPr>
              <a:t>труда (</a:t>
            </a:r>
            <a:r>
              <a:rPr lang="ru-RU" altLang="ru-RU" sz="1600" dirty="0">
                <a:solidFill>
                  <a:srgbClr val="C00000"/>
                </a:solidFill>
                <a:latin typeface="+mn-lt"/>
              </a:rPr>
              <a:t>включая результаты специальной оценки условий труда, обязательных предварительных и периодических медицинских осмотров) </a:t>
            </a:r>
            <a:r>
              <a:rPr lang="ru-RU" altLang="ru-RU" sz="1600" dirty="0" smtClean="0">
                <a:solidFill>
                  <a:srgbClr val="002060"/>
                </a:solidFill>
                <a:latin typeface="+mn-lt"/>
              </a:rPr>
              <a:t>и </a:t>
            </a:r>
            <a:r>
              <a:rPr lang="ru-RU" altLang="ru-RU" sz="1600" dirty="0">
                <a:solidFill>
                  <a:srgbClr val="002060"/>
                </a:solidFill>
                <a:latin typeface="+mn-lt"/>
              </a:rPr>
              <a:t>расходов на обеспечение по страхованию</a:t>
            </a:r>
            <a:r>
              <a:rPr lang="ru-RU" altLang="ru-RU" sz="1600" dirty="0" smtClean="0">
                <a:solidFill>
                  <a:srgbClr val="002060"/>
                </a:solidFill>
                <a:latin typeface="+mn-lt"/>
              </a:rPr>
              <a:t>.</a:t>
            </a:r>
          </a:p>
          <a:p>
            <a:pPr indent="179388" algn="just">
              <a:spcAft>
                <a:spcPts val="600"/>
              </a:spcAft>
              <a:buSzPct val="100000"/>
            </a:pPr>
            <a:r>
              <a:rPr lang="ru-RU" altLang="ru-RU" sz="1600" dirty="0" smtClean="0">
                <a:solidFill>
                  <a:srgbClr val="002060"/>
                </a:solidFill>
                <a:latin typeface="+mn-lt"/>
              </a:rPr>
              <a:t>Размер </a:t>
            </a:r>
            <a:r>
              <a:rPr lang="ru-RU" altLang="ru-RU" sz="1600" dirty="0">
                <a:solidFill>
                  <a:srgbClr val="002060"/>
                </a:solidFill>
                <a:latin typeface="+mn-lt"/>
              </a:rPr>
              <a:t>установленной скидки или надбавки не может превышать </a:t>
            </a:r>
            <a:r>
              <a:rPr lang="ru-RU" altLang="ru-RU" sz="1600" dirty="0" smtClean="0">
                <a:solidFill>
                  <a:srgbClr val="002060"/>
                </a:solidFill>
                <a:latin typeface="+mn-lt"/>
              </a:rPr>
              <a:t/>
            </a:r>
            <a:br>
              <a:rPr lang="ru-RU" altLang="ru-RU" sz="1600" dirty="0" smtClean="0">
                <a:solidFill>
                  <a:srgbClr val="002060"/>
                </a:solidFill>
                <a:latin typeface="+mn-lt"/>
              </a:rPr>
            </a:br>
            <a:r>
              <a:rPr lang="ru-RU" altLang="ru-RU" sz="1600" dirty="0" smtClean="0">
                <a:solidFill>
                  <a:srgbClr val="002060"/>
                </a:solidFill>
                <a:latin typeface="+mn-lt"/>
              </a:rPr>
              <a:t>40 </a:t>
            </a:r>
            <a:r>
              <a:rPr lang="ru-RU" altLang="ru-RU" sz="1600" dirty="0">
                <a:solidFill>
                  <a:srgbClr val="002060"/>
                </a:solidFill>
                <a:latin typeface="+mn-lt"/>
              </a:rPr>
              <a:t>% страхового </a:t>
            </a:r>
            <a:r>
              <a:rPr lang="ru-RU" altLang="ru-RU" sz="1600" dirty="0" smtClean="0">
                <a:solidFill>
                  <a:srgbClr val="002060"/>
                </a:solidFill>
                <a:latin typeface="+mn-lt"/>
              </a:rPr>
              <a:t>тарифа</a:t>
            </a:r>
            <a:r>
              <a:rPr lang="ru-RU" altLang="ru-RU" sz="1600" dirty="0">
                <a:solidFill>
                  <a:srgbClr val="002060"/>
                </a:solidFill>
                <a:latin typeface="+mn-lt"/>
              </a:rPr>
              <a:t>,</a:t>
            </a:r>
            <a:r>
              <a:rPr lang="ru-RU" sz="1600" dirty="0">
                <a:solidFill>
                  <a:srgbClr val="002060"/>
                </a:solidFill>
                <a:latin typeface="+mn-lt"/>
              </a:rPr>
              <a:t> установленного </a:t>
            </a:r>
            <a:r>
              <a:rPr lang="ru-RU" sz="1600" dirty="0" smtClean="0">
                <a:solidFill>
                  <a:srgbClr val="002060"/>
                </a:solidFill>
                <a:latin typeface="+mn-lt"/>
              </a:rPr>
              <a:t>страхователю.</a:t>
            </a:r>
            <a:r>
              <a:rPr lang="ru-RU" altLang="ru-RU" sz="1600" dirty="0" smtClean="0">
                <a:solidFill>
                  <a:srgbClr val="002060"/>
                </a:solidFill>
                <a:latin typeface="+mn-lt"/>
              </a:rPr>
              <a:t> </a:t>
            </a:r>
            <a:endParaRPr lang="ru-RU" altLang="ru-RU" sz="1600" dirty="0">
              <a:solidFill>
                <a:srgbClr val="002060"/>
              </a:solidFill>
              <a:latin typeface="+mn-lt"/>
            </a:endParaRPr>
          </a:p>
          <a:p>
            <a:pPr indent="179388" algn="just">
              <a:buSzPct val="100000"/>
            </a:pPr>
            <a:r>
              <a:rPr lang="ru-RU" altLang="ru-RU" sz="1600" dirty="0" smtClean="0">
                <a:solidFill>
                  <a:srgbClr val="C00000"/>
                </a:solidFill>
                <a:latin typeface="+mn-lt"/>
              </a:rPr>
              <a:t>При </a:t>
            </a:r>
            <a:r>
              <a:rPr lang="ru-RU" altLang="ru-RU" sz="1600" dirty="0">
                <a:solidFill>
                  <a:srgbClr val="C00000"/>
                </a:solidFill>
                <a:latin typeface="+mn-lt"/>
              </a:rPr>
              <a:t>наступлении страхового случая со смертельным </a:t>
            </a:r>
            <a:r>
              <a:rPr lang="ru-RU" altLang="ru-RU" sz="1600" dirty="0" smtClean="0">
                <a:solidFill>
                  <a:srgbClr val="C00000"/>
                </a:solidFill>
                <a:latin typeface="+mn-lt"/>
              </a:rPr>
              <a:t>исходом </a:t>
            </a:r>
            <a:r>
              <a:rPr lang="ru-RU" altLang="ru-RU" sz="1600" dirty="0">
                <a:solidFill>
                  <a:srgbClr val="C00000"/>
                </a:solidFill>
                <a:latin typeface="+mn-lt"/>
              </a:rPr>
              <a:t>скидка </a:t>
            </a:r>
            <a:r>
              <a:rPr lang="ru-RU" altLang="ru-RU" sz="1600" dirty="0" smtClean="0">
                <a:solidFill>
                  <a:srgbClr val="C00000"/>
                </a:solidFill>
                <a:latin typeface="+mn-lt"/>
              </a:rPr>
              <a:t>не устанавливается.</a:t>
            </a:r>
          </a:p>
          <a:p>
            <a:pPr indent="179388" algn="just">
              <a:buSzPct val="100000"/>
            </a:pPr>
            <a:endParaRPr lang="ru-RU" altLang="ru-RU" sz="1600" dirty="0" smtClean="0">
              <a:solidFill>
                <a:srgbClr val="C00000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r>
              <a:rPr lang="ru-RU" sz="1500" i="1" dirty="0" smtClean="0">
                <a:solidFill>
                  <a:srgbClr val="002060"/>
                </a:solidFill>
                <a:latin typeface="+mn-lt"/>
              </a:rPr>
              <a:t>2.2. </a:t>
            </a:r>
            <a:r>
              <a:rPr lang="ru-RU" sz="1500" i="1" dirty="0" smtClean="0">
                <a:solidFill>
                  <a:srgbClr val="C00000"/>
                </a:solidFill>
                <a:latin typeface="+mn-lt"/>
              </a:rPr>
              <a:t>Страхователям</a:t>
            </a:r>
            <a:r>
              <a:rPr lang="ru-RU" sz="1500" i="1" dirty="0">
                <a:solidFill>
                  <a:srgbClr val="C00000"/>
                </a:solidFill>
                <a:latin typeface="+mn-lt"/>
              </a:rPr>
              <a:t>, применяющим специальный налоговый </a:t>
            </a:r>
            <a:r>
              <a:rPr lang="ru-RU" sz="1500" i="1" dirty="0" smtClean="0">
                <a:solidFill>
                  <a:srgbClr val="C00000"/>
                </a:solidFill>
                <a:latin typeface="+mn-lt"/>
              </a:rPr>
              <a:t>режим</a:t>
            </a:r>
            <a:r>
              <a:rPr lang="ru-RU" sz="1500" i="1" dirty="0" smtClean="0">
                <a:solidFill>
                  <a:srgbClr val="002060"/>
                </a:solidFill>
                <a:latin typeface="+mn-lt"/>
              </a:rPr>
              <a:t> «Автоматизированная </a:t>
            </a:r>
            <a:r>
              <a:rPr lang="ru-RU" sz="1500" i="1" dirty="0">
                <a:solidFill>
                  <a:srgbClr val="002060"/>
                </a:solidFill>
                <a:latin typeface="+mn-lt"/>
              </a:rPr>
              <a:t>упрощенная система </a:t>
            </a:r>
            <a:r>
              <a:rPr lang="ru-RU" sz="1500" i="1" dirty="0" smtClean="0">
                <a:solidFill>
                  <a:srgbClr val="002060"/>
                </a:solidFill>
                <a:latin typeface="+mn-lt"/>
              </a:rPr>
              <a:t>налогообложения», </a:t>
            </a:r>
            <a:r>
              <a:rPr lang="ru-RU" sz="1500" i="1" dirty="0">
                <a:solidFill>
                  <a:srgbClr val="C00000"/>
                </a:solidFill>
                <a:latin typeface="+mn-lt"/>
              </a:rPr>
              <a:t>скидки и надбавки не устанавливаются</a:t>
            </a:r>
            <a:r>
              <a:rPr lang="ru-RU" sz="1500" i="1" dirty="0">
                <a:solidFill>
                  <a:srgbClr val="002060"/>
                </a:solidFill>
                <a:latin typeface="+mn-lt"/>
              </a:rPr>
              <a:t>.</a:t>
            </a:r>
          </a:p>
          <a:p>
            <a:r>
              <a:rPr lang="ru-RU" sz="1500" i="1" dirty="0">
                <a:solidFill>
                  <a:srgbClr val="C00000"/>
                </a:solidFill>
                <a:latin typeface="+mn-lt"/>
              </a:rPr>
              <a:t>Страхователю, прекратившему применение специального </a:t>
            </a:r>
            <a:r>
              <a:rPr lang="ru-RU" sz="1500" i="1" dirty="0" smtClean="0">
                <a:solidFill>
                  <a:srgbClr val="C00000"/>
                </a:solidFill>
                <a:latin typeface="+mn-lt"/>
              </a:rPr>
              <a:t>налогового </a:t>
            </a:r>
            <a:r>
              <a:rPr lang="ru-RU" sz="1500" i="1" dirty="0">
                <a:solidFill>
                  <a:srgbClr val="C00000"/>
                </a:solidFill>
                <a:latin typeface="+mn-lt"/>
              </a:rPr>
              <a:t>режима</a:t>
            </a:r>
            <a:r>
              <a:rPr lang="ru-RU" sz="1500" i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ru-RU" sz="1500" i="1" dirty="0" smtClean="0">
                <a:solidFill>
                  <a:srgbClr val="002060"/>
                </a:solidFill>
                <a:latin typeface="+mn-lt"/>
              </a:rPr>
              <a:t>«Автоматизированная </a:t>
            </a:r>
            <a:r>
              <a:rPr lang="ru-RU" sz="1500" i="1" dirty="0">
                <a:solidFill>
                  <a:srgbClr val="002060"/>
                </a:solidFill>
                <a:latin typeface="+mn-lt"/>
              </a:rPr>
              <a:t>упрощенная </a:t>
            </a:r>
            <a:r>
              <a:rPr lang="ru-RU" sz="1500" i="1" dirty="0" smtClean="0">
                <a:solidFill>
                  <a:srgbClr val="002060"/>
                </a:solidFill>
                <a:latin typeface="+mn-lt"/>
              </a:rPr>
              <a:t>система налогообложения», </a:t>
            </a:r>
            <a:r>
              <a:rPr lang="ru-RU" sz="1500" i="1" dirty="0">
                <a:solidFill>
                  <a:srgbClr val="C00000"/>
                </a:solidFill>
                <a:latin typeface="+mn-lt"/>
              </a:rPr>
              <a:t>устанавливается тариф </a:t>
            </a:r>
            <a:r>
              <a:rPr lang="ru-RU" sz="1500" i="1" dirty="0" smtClean="0">
                <a:solidFill>
                  <a:srgbClr val="C00000"/>
                </a:solidFill>
                <a:latin typeface="+mn-lt"/>
              </a:rPr>
              <a:t/>
            </a:r>
            <a:br>
              <a:rPr lang="ru-RU" sz="1500" i="1" dirty="0" smtClean="0">
                <a:solidFill>
                  <a:srgbClr val="C00000"/>
                </a:solidFill>
                <a:latin typeface="+mn-lt"/>
              </a:rPr>
            </a:br>
            <a:r>
              <a:rPr lang="ru-RU" sz="1500" i="1" dirty="0" smtClean="0">
                <a:solidFill>
                  <a:srgbClr val="C00000"/>
                </a:solidFill>
                <a:latin typeface="+mn-lt"/>
              </a:rPr>
              <a:t>страховых </a:t>
            </a:r>
            <a:r>
              <a:rPr lang="ru-RU" sz="1500" i="1" dirty="0">
                <a:solidFill>
                  <a:srgbClr val="C00000"/>
                </a:solidFill>
                <a:latin typeface="+mn-lt"/>
              </a:rPr>
              <a:t>взносов</a:t>
            </a:r>
            <a:r>
              <a:rPr lang="ru-RU" sz="1500" i="1" dirty="0">
                <a:solidFill>
                  <a:srgbClr val="002060"/>
                </a:solidFill>
                <a:latin typeface="+mn-lt"/>
              </a:rPr>
              <a:t> на обязательное социальное </a:t>
            </a:r>
            <a:r>
              <a:rPr lang="ru-RU" sz="1500" i="1" dirty="0" smtClean="0">
                <a:solidFill>
                  <a:srgbClr val="002060"/>
                </a:solidFill>
                <a:latin typeface="+mn-lt"/>
              </a:rPr>
              <a:t>страхование </a:t>
            </a:r>
            <a:r>
              <a:rPr lang="ru-RU" sz="1500" i="1" dirty="0">
                <a:solidFill>
                  <a:srgbClr val="002060"/>
                </a:solidFill>
                <a:latin typeface="+mn-lt"/>
              </a:rPr>
              <a:t>от несчастных случаев на производстве и </a:t>
            </a:r>
            <a:r>
              <a:rPr lang="ru-RU" sz="1500" i="1" dirty="0" smtClean="0">
                <a:solidFill>
                  <a:srgbClr val="002060"/>
                </a:solidFill>
                <a:latin typeface="+mn-lt"/>
              </a:rPr>
              <a:t>профессиональных </a:t>
            </a:r>
            <a:r>
              <a:rPr lang="ru-RU" sz="1500" i="1" dirty="0">
                <a:solidFill>
                  <a:srgbClr val="002060"/>
                </a:solidFill>
                <a:latin typeface="+mn-lt"/>
              </a:rPr>
              <a:t>заболеваний </a:t>
            </a:r>
            <a:r>
              <a:rPr lang="ru-RU" sz="1500" i="1" dirty="0" smtClean="0">
                <a:solidFill>
                  <a:srgbClr val="C00000"/>
                </a:solidFill>
                <a:latin typeface="+mn-lt"/>
              </a:rPr>
              <a:t>в </a:t>
            </a:r>
            <a:r>
              <a:rPr lang="ru-RU" sz="1500" i="1" dirty="0">
                <a:solidFill>
                  <a:srgbClr val="C00000"/>
                </a:solidFill>
                <a:latin typeface="+mn-lt"/>
              </a:rPr>
              <a:t>соответствии </a:t>
            </a:r>
            <a:r>
              <a:rPr lang="ru-RU" sz="1500" i="1" dirty="0" smtClean="0">
                <a:solidFill>
                  <a:srgbClr val="C00000"/>
                </a:solidFill>
                <a:latin typeface="+mn-lt"/>
              </a:rPr>
              <a:t>с пунктом 1</a:t>
            </a:r>
          </a:p>
          <a:p>
            <a:r>
              <a:rPr lang="ru-RU" sz="1500" i="1" dirty="0" smtClean="0">
                <a:solidFill>
                  <a:srgbClr val="C00000"/>
                </a:solidFill>
                <a:latin typeface="+mn-lt"/>
              </a:rPr>
              <a:t>статьи 22 начиная с месяца прекращения  применения указанного налогового режима</a:t>
            </a:r>
            <a:endParaRPr lang="ru-RU" altLang="ru-RU" sz="1700" dirty="0">
              <a:solidFill>
                <a:srgbClr val="C00000"/>
              </a:solidFill>
              <a:latin typeface="+mn-lt"/>
            </a:endParaRPr>
          </a:p>
          <a:p>
            <a:pPr algn="ctr">
              <a:spcBef>
                <a:spcPts val="400"/>
              </a:spcBef>
              <a:buSzPct val="100000"/>
            </a:pPr>
            <a:r>
              <a:rPr lang="ru-RU" altLang="ru-RU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               </a:t>
            </a:r>
          </a:p>
          <a:p>
            <a:pPr algn="ctr">
              <a:spcBef>
                <a:spcPts val="400"/>
              </a:spcBef>
              <a:buSzPct val="100000"/>
            </a:pPr>
            <a:endParaRPr lang="ru-RU" altLang="ru-RU" sz="16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183349" y="53869"/>
            <a:ext cx="9943033" cy="268288"/>
            <a:chOff x="71" y="-6"/>
            <a:chExt cx="6531" cy="169"/>
          </a:xfrm>
        </p:grpSpPr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930" y="-6"/>
              <a:ext cx="4988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9pPr>
            </a:lstStyle>
            <a:p>
              <a:pPr>
                <a:buSzPct val="100000"/>
              </a:pPr>
              <a:r>
                <a:rPr lang="ru-RU" altLang="ru-RU" sz="1000" dirty="0">
                  <a:solidFill>
                    <a:srgbClr val="376092"/>
                  </a:solidFill>
                  <a:latin typeface="Calibri" pitchFamily="34" charset="0"/>
                </a:rPr>
                <a:t>ОБЯЗАТЕЛЬНОЕ СОЦИАЛЬНОЕ СТРАХОВАНИЕ ОТ НЕСЧАСТНЫХ СЛУЧАЕВ НА ПРОИЗВОДСТВЕ И ПРОФЕССИОНАЛЬНЫХ ЗАБОЛЕВАНИЙ</a:t>
              </a:r>
            </a:p>
          </p:txBody>
        </p:sp>
        <p:sp>
          <p:nvSpPr>
            <p:cNvPr id="12" name="Freeform 9"/>
            <p:cNvSpPr>
              <a:spLocks noChangeArrowheads="1"/>
            </p:cNvSpPr>
            <p:nvPr/>
          </p:nvSpPr>
          <p:spPr bwMode="auto">
            <a:xfrm>
              <a:off x="71" y="119"/>
              <a:ext cx="6531" cy="44"/>
            </a:xfrm>
            <a:custGeom>
              <a:avLst/>
              <a:gdLst>
                <a:gd name="T0" fmla="*/ 0 w 10369152"/>
                <a:gd name="T1" fmla="*/ 0 h 71519"/>
                <a:gd name="T2" fmla="*/ 0 w 10369152"/>
                <a:gd name="T3" fmla="*/ 0 h 71519"/>
                <a:gd name="T4" fmla="*/ 0 w 10369152"/>
                <a:gd name="T5" fmla="*/ 0 h 71519"/>
                <a:gd name="T6" fmla="*/ 0 w 10369152"/>
                <a:gd name="T7" fmla="*/ 0 h 71519"/>
                <a:gd name="T8" fmla="*/ 0 w 10369152"/>
                <a:gd name="T9" fmla="*/ 0 h 715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69152"/>
                <a:gd name="T16" fmla="*/ 0 h 71519"/>
                <a:gd name="T17" fmla="*/ 10369152 w 10369152"/>
                <a:gd name="T18" fmla="*/ 71519 h 715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69152" h="71519">
                  <a:moveTo>
                    <a:pt x="1374431" y="27349"/>
                  </a:moveTo>
                  <a:lnTo>
                    <a:pt x="8994721" y="27349"/>
                  </a:lnTo>
                  <a:lnTo>
                    <a:pt x="8994721" y="44170"/>
                  </a:lnTo>
                  <a:lnTo>
                    <a:pt x="1374431" y="44170"/>
                  </a:lnTo>
                  <a:lnTo>
                    <a:pt x="1374431" y="27349"/>
                  </a:lnTo>
                  <a:close/>
                </a:path>
              </a:pathLst>
            </a:custGeom>
            <a:solidFill>
              <a:srgbClr val="4F81BD"/>
            </a:solidFill>
            <a:ln w="25560" cap="flat">
              <a:solidFill>
                <a:srgbClr val="385D8A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/>
            </a:p>
          </p:txBody>
        </p:sp>
      </p:grp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818104" y="297551"/>
            <a:ext cx="8316416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spcBef>
                <a:spcPts val="600"/>
              </a:spcBef>
              <a:buSzPct val="100000"/>
            </a:pPr>
            <a:r>
              <a:rPr lang="ru-RU" altLang="ru-RU" dirty="0">
                <a:solidFill>
                  <a:srgbClr val="376092"/>
                </a:solidFill>
                <a:latin typeface="+mn-lt"/>
              </a:rPr>
              <a:t>Установление скидок и надбавок к страховым </a:t>
            </a:r>
            <a:r>
              <a:rPr lang="ru-RU" altLang="ru-RU" dirty="0" smtClean="0">
                <a:solidFill>
                  <a:srgbClr val="376092"/>
                </a:solidFill>
                <a:latin typeface="+mn-lt"/>
              </a:rPr>
              <a:t>тарифам</a:t>
            </a:r>
            <a:endParaRPr lang="ru-RU" altLang="ru-RU" sz="1200" dirty="0">
              <a:solidFill>
                <a:srgbClr val="376092"/>
              </a:solidFill>
              <a:latin typeface="+mn-lt"/>
            </a:endParaRP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819F3872-8C93-764C-B639-237405654395}"/>
              </a:ext>
            </a:extLst>
          </p:cNvPr>
          <p:cNvSpPr/>
          <p:nvPr/>
        </p:nvSpPr>
        <p:spPr>
          <a:xfrm>
            <a:off x="-13361" y="1"/>
            <a:ext cx="1128977" cy="6858000"/>
          </a:xfrm>
          <a:custGeom>
            <a:avLst/>
            <a:gdLst/>
            <a:ahLst/>
            <a:cxnLst/>
            <a:rect l="l" t="t" r="r" b="b"/>
            <a:pathLst>
              <a:path w="3034665" h="8856345">
                <a:moveTo>
                  <a:pt x="2310396" y="0"/>
                </a:moveTo>
                <a:lnTo>
                  <a:pt x="0" y="0"/>
                </a:lnTo>
                <a:lnTo>
                  <a:pt x="0" y="8856002"/>
                </a:lnTo>
                <a:lnTo>
                  <a:pt x="3034550" y="8856002"/>
                </a:lnTo>
                <a:lnTo>
                  <a:pt x="3007347" y="8795408"/>
                </a:lnTo>
                <a:lnTo>
                  <a:pt x="2980688" y="8735033"/>
                </a:lnTo>
                <a:lnTo>
                  <a:pt x="2954568" y="8674876"/>
                </a:lnTo>
                <a:lnTo>
                  <a:pt x="2928983" y="8614936"/>
                </a:lnTo>
                <a:lnTo>
                  <a:pt x="2903927" y="8555211"/>
                </a:lnTo>
                <a:lnTo>
                  <a:pt x="2879397" y="8495701"/>
                </a:lnTo>
                <a:lnTo>
                  <a:pt x="2855387" y="8436404"/>
                </a:lnTo>
                <a:lnTo>
                  <a:pt x="2831893" y="8377321"/>
                </a:lnTo>
                <a:lnTo>
                  <a:pt x="2808910" y="8318448"/>
                </a:lnTo>
                <a:lnTo>
                  <a:pt x="2786434" y="8259787"/>
                </a:lnTo>
                <a:lnTo>
                  <a:pt x="2764459" y="8201335"/>
                </a:lnTo>
                <a:lnTo>
                  <a:pt x="2742981" y="8143091"/>
                </a:lnTo>
                <a:lnTo>
                  <a:pt x="2721995" y="8085055"/>
                </a:lnTo>
                <a:lnTo>
                  <a:pt x="2701497" y="8027225"/>
                </a:lnTo>
                <a:lnTo>
                  <a:pt x="2681481" y="7969600"/>
                </a:lnTo>
                <a:lnTo>
                  <a:pt x="2661944" y="7912180"/>
                </a:lnTo>
                <a:lnTo>
                  <a:pt x="2642880" y="7854963"/>
                </a:lnTo>
                <a:lnTo>
                  <a:pt x="2624285" y="7797949"/>
                </a:lnTo>
                <a:lnTo>
                  <a:pt x="2606154" y="7741136"/>
                </a:lnTo>
                <a:lnTo>
                  <a:pt x="2588482" y="7684523"/>
                </a:lnTo>
                <a:lnTo>
                  <a:pt x="2571264" y="7628109"/>
                </a:lnTo>
                <a:lnTo>
                  <a:pt x="2554497" y="7571894"/>
                </a:lnTo>
                <a:lnTo>
                  <a:pt x="2538174" y="7515875"/>
                </a:lnTo>
                <a:lnTo>
                  <a:pt x="2522292" y="7460053"/>
                </a:lnTo>
                <a:lnTo>
                  <a:pt x="2506846" y="7404426"/>
                </a:lnTo>
                <a:lnTo>
                  <a:pt x="2491831" y="7348993"/>
                </a:lnTo>
                <a:lnTo>
                  <a:pt x="2477242" y="7293752"/>
                </a:lnTo>
                <a:lnTo>
                  <a:pt x="2463075" y="7238704"/>
                </a:lnTo>
                <a:lnTo>
                  <a:pt x="2449325" y="7183847"/>
                </a:lnTo>
                <a:lnTo>
                  <a:pt x="2435986" y="7129180"/>
                </a:lnTo>
                <a:lnTo>
                  <a:pt x="2423056" y="7074702"/>
                </a:lnTo>
                <a:lnTo>
                  <a:pt x="2410528" y="7020411"/>
                </a:lnTo>
                <a:lnTo>
                  <a:pt x="2398398" y="6966308"/>
                </a:lnTo>
                <a:lnTo>
                  <a:pt x="2386662" y="6912390"/>
                </a:lnTo>
                <a:lnTo>
                  <a:pt x="2375314" y="6858657"/>
                </a:lnTo>
                <a:lnTo>
                  <a:pt x="2364350" y="6805108"/>
                </a:lnTo>
                <a:lnTo>
                  <a:pt x="2353765" y="6751741"/>
                </a:lnTo>
                <a:lnTo>
                  <a:pt x="2343555" y="6698557"/>
                </a:lnTo>
                <a:lnTo>
                  <a:pt x="2333715" y="6645553"/>
                </a:lnTo>
                <a:lnTo>
                  <a:pt x="2324240" y="6592728"/>
                </a:lnTo>
                <a:lnTo>
                  <a:pt x="2315125" y="6540082"/>
                </a:lnTo>
                <a:lnTo>
                  <a:pt x="2306366" y="6487614"/>
                </a:lnTo>
                <a:lnTo>
                  <a:pt x="2297958" y="6435322"/>
                </a:lnTo>
                <a:lnTo>
                  <a:pt x="2289897" y="6383206"/>
                </a:lnTo>
                <a:lnTo>
                  <a:pt x="2282176" y="6331265"/>
                </a:lnTo>
                <a:lnTo>
                  <a:pt x="2274793" y="6279496"/>
                </a:lnTo>
                <a:lnTo>
                  <a:pt x="2267742" y="6227900"/>
                </a:lnTo>
                <a:lnTo>
                  <a:pt x="2261018" y="6176476"/>
                </a:lnTo>
                <a:lnTo>
                  <a:pt x="2254617" y="6125222"/>
                </a:lnTo>
                <a:lnTo>
                  <a:pt x="2248535" y="6074137"/>
                </a:lnTo>
                <a:lnTo>
                  <a:pt x="2242765" y="6023221"/>
                </a:lnTo>
                <a:lnTo>
                  <a:pt x="2237304" y="5972472"/>
                </a:lnTo>
                <a:lnTo>
                  <a:pt x="2232147" y="5921889"/>
                </a:lnTo>
                <a:lnTo>
                  <a:pt x="2227289" y="5871471"/>
                </a:lnTo>
                <a:lnTo>
                  <a:pt x="2222726" y="5821218"/>
                </a:lnTo>
                <a:lnTo>
                  <a:pt x="2218453" y="5771128"/>
                </a:lnTo>
                <a:lnTo>
                  <a:pt x="2214464" y="5721200"/>
                </a:lnTo>
                <a:lnTo>
                  <a:pt x="2210756" y="5671433"/>
                </a:lnTo>
                <a:lnTo>
                  <a:pt x="2207324" y="5621826"/>
                </a:lnTo>
                <a:lnTo>
                  <a:pt x="2204162" y="5572378"/>
                </a:lnTo>
                <a:lnTo>
                  <a:pt x="2198633" y="5473955"/>
                </a:lnTo>
                <a:lnTo>
                  <a:pt x="2194132" y="5376156"/>
                </a:lnTo>
                <a:lnTo>
                  <a:pt x="2190620" y="5278972"/>
                </a:lnTo>
                <a:lnTo>
                  <a:pt x="2188061" y="5182396"/>
                </a:lnTo>
                <a:lnTo>
                  <a:pt x="2186415" y="5086419"/>
                </a:lnTo>
                <a:lnTo>
                  <a:pt x="2185647" y="4991033"/>
                </a:lnTo>
                <a:lnTo>
                  <a:pt x="2185717" y="4896229"/>
                </a:lnTo>
                <a:lnTo>
                  <a:pt x="2186589" y="4802000"/>
                </a:lnTo>
                <a:lnTo>
                  <a:pt x="2188224" y="4708337"/>
                </a:lnTo>
                <a:lnTo>
                  <a:pt x="2190586" y="4615231"/>
                </a:lnTo>
                <a:lnTo>
                  <a:pt x="2193636" y="4522676"/>
                </a:lnTo>
                <a:lnTo>
                  <a:pt x="2197336" y="4430662"/>
                </a:lnTo>
                <a:lnTo>
                  <a:pt x="2201650" y="4339181"/>
                </a:lnTo>
                <a:lnTo>
                  <a:pt x="2206539" y="4248225"/>
                </a:lnTo>
                <a:lnTo>
                  <a:pt x="2211966" y="4157785"/>
                </a:lnTo>
                <a:lnTo>
                  <a:pt x="2221032" y="4023077"/>
                </a:lnTo>
                <a:lnTo>
                  <a:pt x="2231096" y="3889485"/>
                </a:lnTo>
                <a:lnTo>
                  <a:pt x="2242031" y="3756981"/>
                </a:lnTo>
                <a:lnTo>
                  <a:pt x="2257746" y="3581954"/>
                </a:lnTo>
                <a:lnTo>
                  <a:pt x="2278790" y="3365722"/>
                </a:lnTo>
                <a:lnTo>
                  <a:pt x="2367152" y="2526647"/>
                </a:lnTo>
                <a:lnTo>
                  <a:pt x="2387346" y="2322699"/>
                </a:lnTo>
                <a:lnTo>
                  <a:pt x="2402135" y="2161037"/>
                </a:lnTo>
                <a:lnTo>
                  <a:pt x="2412234" y="2040621"/>
                </a:lnTo>
                <a:lnTo>
                  <a:pt x="2421338" y="1920885"/>
                </a:lnTo>
                <a:lnTo>
                  <a:pt x="2426794" y="1841425"/>
                </a:lnTo>
                <a:lnTo>
                  <a:pt x="2431713" y="1762248"/>
                </a:lnTo>
                <a:lnTo>
                  <a:pt x="2436059" y="1683344"/>
                </a:lnTo>
                <a:lnTo>
                  <a:pt x="2439795" y="1604705"/>
                </a:lnTo>
                <a:lnTo>
                  <a:pt x="2442881" y="1526323"/>
                </a:lnTo>
                <a:lnTo>
                  <a:pt x="2445282" y="1448191"/>
                </a:lnTo>
                <a:lnTo>
                  <a:pt x="2446958" y="1370298"/>
                </a:lnTo>
                <a:lnTo>
                  <a:pt x="2447873" y="1292639"/>
                </a:lnTo>
                <a:lnTo>
                  <a:pt x="2447988" y="1215203"/>
                </a:lnTo>
                <a:lnTo>
                  <a:pt x="2447266" y="1137984"/>
                </a:lnTo>
                <a:lnTo>
                  <a:pt x="2445670" y="1060972"/>
                </a:lnTo>
                <a:lnTo>
                  <a:pt x="2443162" y="984160"/>
                </a:lnTo>
                <a:lnTo>
                  <a:pt x="2439703" y="907538"/>
                </a:lnTo>
                <a:lnTo>
                  <a:pt x="2435257" y="831100"/>
                </a:lnTo>
                <a:lnTo>
                  <a:pt x="2432652" y="792947"/>
                </a:lnTo>
                <a:lnTo>
                  <a:pt x="2429786" y="754837"/>
                </a:lnTo>
                <a:lnTo>
                  <a:pt x="2426654" y="716768"/>
                </a:lnTo>
                <a:lnTo>
                  <a:pt x="2423252" y="678740"/>
                </a:lnTo>
                <a:lnTo>
                  <a:pt x="2419574" y="640751"/>
                </a:lnTo>
                <a:lnTo>
                  <a:pt x="2415617" y="602801"/>
                </a:lnTo>
                <a:lnTo>
                  <a:pt x="2411375" y="564888"/>
                </a:lnTo>
                <a:lnTo>
                  <a:pt x="2406843" y="527012"/>
                </a:lnTo>
                <a:lnTo>
                  <a:pt x="2402018" y="489172"/>
                </a:lnTo>
                <a:lnTo>
                  <a:pt x="2396894" y="451365"/>
                </a:lnTo>
                <a:lnTo>
                  <a:pt x="2391467" y="413592"/>
                </a:lnTo>
                <a:lnTo>
                  <a:pt x="2385732" y="375852"/>
                </a:lnTo>
                <a:lnTo>
                  <a:pt x="2379683" y="338143"/>
                </a:lnTo>
                <a:lnTo>
                  <a:pt x="2373318" y="300464"/>
                </a:lnTo>
                <a:lnTo>
                  <a:pt x="2366630" y="262814"/>
                </a:lnTo>
                <a:lnTo>
                  <a:pt x="2359615" y="225193"/>
                </a:lnTo>
                <a:lnTo>
                  <a:pt x="2352268" y="187599"/>
                </a:lnTo>
                <a:lnTo>
                  <a:pt x="2344585" y="150031"/>
                </a:lnTo>
                <a:lnTo>
                  <a:pt x="2336562" y="112488"/>
                </a:lnTo>
                <a:lnTo>
                  <a:pt x="2328192" y="74969"/>
                </a:lnTo>
                <a:lnTo>
                  <a:pt x="2319472" y="37473"/>
                </a:lnTo>
                <a:lnTo>
                  <a:pt x="2310396" y="0"/>
                </a:lnTo>
                <a:close/>
              </a:path>
            </a:pathLst>
          </a:custGeom>
          <a:solidFill>
            <a:srgbClr val="CCDDE7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lIns="0" tIns="0" rIns="0" bIns="0" rtlCol="0"/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endParaRPr sz="1350" dirty="0"/>
          </a:p>
        </p:txBody>
      </p:sp>
      <p:grpSp>
        <p:nvGrpSpPr>
          <p:cNvPr id="17" name="Shape 336"/>
          <p:cNvGrpSpPr/>
          <p:nvPr/>
        </p:nvGrpSpPr>
        <p:grpSpPr>
          <a:xfrm>
            <a:off x="69375" y="98223"/>
            <a:ext cx="638291" cy="772538"/>
            <a:chOff x="0" y="0"/>
            <a:chExt cx="638291" cy="693109"/>
          </a:xfrm>
        </p:grpSpPr>
        <p:pic>
          <p:nvPicPr>
            <p:cNvPr id="18" name="Shape 338"/>
            <p:cNvPicPr/>
            <p:nvPr/>
          </p:nvPicPr>
          <p:blipFill>
            <a:blip r:embed="rId2"/>
            <a:stretch/>
          </p:blipFill>
          <p:spPr>
            <a:xfrm>
              <a:off x="1552" y="562392"/>
              <a:ext cx="113960" cy="50701"/>
            </a:xfrm>
            <a:prstGeom prst="rect">
              <a:avLst/>
            </a:prstGeom>
          </p:spPr>
        </p:pic>
        <p:pic>
          <p:nvPicPr>
            <p:cNvPr id="21" name="Shape 340"/>
            <p:cNvPicPr/>
            <p:nvPr/>
          </p:nvPicPr>
          <p:blipFill>
            <a:blip r:embed="rId3"/>
            <a:stretch/>
          </p:blipFill>
          <p:spPr>
            <a:xfrm>
              <a:off x="130978" y="562961"/>
              <a:ext cx="238101" cy="57971"/>
            </a:xfrm>
            <a:prstGeom prst="rect">
              <a:avLst/>
            </a:prstGeom>
          </p:spPr>
        </p:pic>
        <p:sp>
          <p:nvSpPr>
            <p:cNvPr id="22" name="Shape 341"/>
            <p:cNvSpPr/>
            <p:nvPr/>
          </p:nvSpPr>
          <p:spPr>
            <a:xfrm>
              <a:off x="388859" y="562959"/>
              <a:ext cx="43436" cy="49924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62230"/>
                <a:gd name="ODFBottom" fmla="val 77469"/>
                <a:gd name="ODFWidth" fmla="val 62230"/>
                <a:gd name="ODFHeight" fmla="val 77469"/>
              </a:gdLst>
              <a:ahLst/>
              <a:cxnLst/>
              <a:rect l="OXMLTextRectL" t="OXMLTextRectT" r="OXMLTextRectR" b="OXMLTextRect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/>
            <a:lstStyle/>
            <a:p>
              <a:pPr marL="0" indent="0" algn="l"/>
              <a:endParaRPr sz="18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3" name="Shape 343"/>
            <p:cNvPicPr/>
            <p:nvPr/>
          </p:nvPicPr>
          <p:blipFill>
            <a:blip r:embed="rId4"/>
            <a:stretch/>
          </p:blipFill>
          <p:spPr>
            <a:xfrm>
              <a:off x="446584" y="562961"/>
              <a:ext cx="46175" cy="49564"/>
            </a:xfrm>
            <a:prstGeom prst="rect">
              <a:avLst/>
            </a:prstGeom>
          </p:spPr>
        </p:pic>
        <p:pic>
          <p:nvPicPr>
            <p:cNvPr id="24" name="Shape 345"/>
            <p:cNvPicPr/>
            <p:nvPr/>
          </p:nvPicPr>
          <p:blipFill>
            <a:blip r:embed="rId5"/>
            <a:stretch/>
          </p:blipFill>
          <p:spPr>
            <a:xfrm>
              <a:off x="512528" y="562959"/>
              <a:ext cx="59437" cy="49572"/>
            </a:xfrm>
            <a:prstGeom prst="rect">
              <a:avLst/>
            </a:prstGeom>
          </p:spPr>
        </p:pic>
        <p:sp>
          <p:nvSpPr>
            <p:cNvPr id="25" name="Shape 346"/>
            <p:cNvSpPr/>
            <p:nvPr/>
          </p:nvSpPr>
          <p:spPr>
            <a:xfrm>
              <a:off x="591751" y="562961"/>
              <a:ext cx="46539" cy="49924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66675"/>
                <a:gd name="ODFBottom" fmla="val 77469"/>
                <a:gd name="ODFWidth" fmla="val 66675"/>
                <a:gd name="ODFHeight" fmla="val 77469"/>
              </a:gdLst>
              <a:ahLst/>
              <a:cxnLst/>
              <a:rect l="OXMLTextRectL" t="OXMLTextRectT" r="OXMLTextRectR" b="OXMLTextRect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/>
            <a:lstStyle/>
            <a:p>
              <a:pPr marL="0" indent="0" algn="l"/>
              <a:endParaRPr sz="18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6" name="Shape 348"/>
            <p:cNvPicPr/>
            <p:nvPr/>
          </p:nvPicPr>
          <p:blipFill>
            <a:blip r:embed="rId6"/>
            <a:stretch/>
          </p:blipFill>
          <p:spPr>
            <a:xfrm>
              <a:off x="0" y="634419"/>
              <a:ext cx="131611" cy="53247"/>
            </a:xfrm>
            <a:prstGeom prst="rect">
              <a:avLst/>
            </a:prstGeom>
          </p:spPr>
        </p:pic>
        <p:pic>
          <p:nvPicPr>
            <p:cNvPr id="27" name="Shape 350"/>
            <p:cNvPicPr/>
            <p:nvPr/>
          </p:nvPicPr>
          <p:blipFill>
            <a:blip r:embed="rId7"/>
            <a:stretch/>
          </p:blipFill>
          <p:spPr>
            <a:xfrm>
              <a:off x="147090" y="636252"/>
              <a:ext cx="114664" cy="56856"/>
            </a:xfrm>
            <a:prstGeom prst="rect">
              <a:avLst/>
            </a:prstGeom>
          </p:spPr>
        </p:pic>
        <p:pic>
          <p:nvPicPr>
            <p:cNvPr id="28" name="Shape 352"/>
            <p:cNvPicPr/>
            <p:nvPr/>
          </p:nvPicPr>
          <p:blipFill>
            <a:blip r:embed="rId8"/>
            <a:stretch/>
          </p:blipFill>
          <p:spPr>
            <a:xfrm>
              <a:off x="295090" y="635694"/>
              <a:ext cx="222864" cy="50693"/>
            </a:xfrm>
            <a:prstGeom prst="rect">
              <a:avLst/>
            </a:prstGeom>
          </p:spPr>
        </p:pic>
        <p:pic>
          <p:nvPicPr>
            <p:cNvPr id="29" name="Shape 354"/>
            <p:cNvPicPr/>
            <p:nvPr/>
          </p:nvPicPr>
          <p:blipFill>
            <a:blip r:embed="rId9"/>
            <a:stretch/>
          </p:blipFill>
          <p:spPr>
            <a:xfrm>
              <a:off x="531607" y="636254"/>
              <a:ext cx="46397" cy="49564"/>
            </a:xfrm>
            <a:prstGeom prst="rect">
              <a:avLst/>
            </a:prstGeom>
          </p:spPr>
        </p:pic>
        <p:pic>
          <p:nvPicPr>
            <p:cNvPr id="30" name="Shape 356"/>
            <p:cNvPicPr/>
            <p:nvPr/>
          </p:nvPicPr>
          <p:blipFill>
            <a:blip r:embed="rId10"/>
            <a:stretch/>
          </p:blipFill>
          <p:spPr>
            <a:xfrm>
              <a:off x="591751" y="636254"/>
              <a:ext cx="46397" cy="49564"/>
            </a:xfrm>
            <a:prstGeom prst="rect">
              <a:avLst/>
            </a:prstGeom>
          </p:spPr>
        </p:pic>
        <p:sp>
          <p:nvSpPr>
            <p:cNvPr id="31" name="Shape 357"/>
            <p:cNvSpPr/>
            <p:nvPr/>
          </p:nvSpPr>
          <p:spPr>
            <a:xfrm>
              <a:off x="596399" y="548957"/>
              <a:ext cx="38118" cy="5319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54609"/>
                <a:gd name="ODFBottom" fmla="val 8255"/>
                <a:gd name="ODFWidth" fmla="val 54609"/>
                <a:gd name="ODFHeight" fmla="val 8255"/>
              </a:gdLst>
              <a:ahLst/>
              <a:cxnLst/>
              <a:rect l="OXMLTextRectL" t="OXMLTextRectT" r="OXMLTextRectR" b="OXMLTextRect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/>
            <a:lstStyle/>
            <a:p>
              <a:pPr marL="0" indent="0" algn="l"/>
              <a:endParaRPr sz="18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2" name="Shape 359"/>
            <p:cNvPicPr/>
            <p:nvPr/>
          </p:nvPicPr>
          <p:blipFill>
            <a:blip r:embed="rId11"/>
            <a:stretch/>
          </p:blipFill>
          <p:spPr>
            <a:xfrm>
              <a:off x="6351" y="0"/>
              <a:ext cx="625305" cy="495693"/>
            </a:xfrm>
            <a:prstGeom prst="rect">
              <a:avLst/>
            </a:prstGeom>
          </p:spPr>
        </p:pic>
      </p:grpSp>
      <p:pic>
        <p:nvPicPr>
          <p:cNvPr id="33" name="object 4">
            <a:extLst>
              <a:ext uri="{FF2B5EF4-FFF2-40B4-BE49-F238E27FC236}">
                <a16:creationId xmlns:a16="http://schemas.microsoft.com/office/drawing/2014/main" id="{727F49BB-7DF1-9447-A753-D8716D7627C5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01670" y="-1733"/>
            <a:ext cx="416557" cy="685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41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ChangeArrowheads="1"/>
          </p:cNvSpPr>
          <p:nvPr/>
        </p:nvSpPr>
        <p:spPr bwMode="auto">
          <a:xfrm>
            <a:off x="889027" y="1063782"/>
            <a:ext cx="7797848" cy="524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54013" indent="-354013">
              <a:tabLst>
                <a:tab pos="354013" algn="l"/>
                <a:tab pos="1268413" algn="l"/>
                <a:tab pos="2182813" algn="l"/>
                <a:tab pos="3097213" algn="l"/>
                <a:tab pos="4011613" algn="l"/>
                <a:tab pos="4926013" algn="l"/>
                <a:tab pos="5840413" algn="l"/>
                <a:tab pos="6754813" algn="l"/>
                <a:tab pos="7669213" algn="l"/>
                <a:tab pos="8583613" algn="l"/>
                <a:tab pos="9498013" algn="l"/>
                <a:tab pos="104124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354013" algn="l"/>
                <a:tab pos="1268413" algn="l"/>
                <a:tab pos="2182813" algn="l"/>
                <a:tab pos="3097213" algn="l"/>
                <a:tab pos="4011613" algn="l"/>
                <a:tab pos="4926013" algn="l"/>
                <a:tab pos="5840413" algn="l"/>
                <a:tab pos="6754813" algn="l"/>
                <a:tab pos="7669213" algn="l"/>
                <a:tab pos="8583613" algn="l"/>
                <a:tab pos="9498013" algn="l"/>
                <a:tab pos="104124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354013" algn="l"/>
                <a:tab pos="1268413" algn="l"/>
                <a:tab pos="2182813" algn="l"/>
                <a:tab pos="3097213" algn="l"/>
                <a:tab pos="4011613" algn="l"/>
                <a:tab pos="4926013" algn="l"/>
                <a:tab pos="5840413" algn="l"/>
                <a:tab pos="6754813" algn="l"/>
                <a:tab pos="7669213" algn="l"/>
                <a:tab pos="8583613" algn="l"/>
                <a:tab pos="9498013" algn="l"/>
                <a:tab pos="104124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354013" algn="l"/>
                <a:tab pos="1268413" algn="l"/>
                <a:tab pos="2182813" algn="l"/>
                <a:tab pos="3097213" algn="l"/>
                <a:tab pos="4011613" algn="l"/>
                <a:tab pos="4926013" algn="l"/>
                <a:tab pos="5840413" algn="l"/>
                <a:tab pos="6754813" algn="l"/>
                <a:tab pos="7669213" algn="l"/>
                <a:tab pos="8583613" algn="l"/>
                <a:tab pos="9498013" algn="l"/>
                <a:tab pos="104124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354013" algn="l"/>
                <a:tab pos="1268413" algn="l"/>
                <a:tab pos="2182813" algn="l"/>
                <a:tab pos="3097213" algn="l"/>
                <a:tab pos="4011613" algn="l"/>
                <a:tab pos="4926013" algn="l"/>
                <a:tab pos="5840413" algn="l"/>
                <a:tab pos="6754813" algn="l"/>
                <a:tab pos="7669213" algn="l"/>
                <a:tab pos="8583613" algn="l"/>
                <a:tab pos="9498013" algn="l"/>
                <a:tab pos="104124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54013" algn="l"/>
                <a:tab pos="1268413" algn="l"/>
                <a:tab pos="2182813" algn="l"/>
                <a:tab pos="3097213" algn="l"/>
                <a:tab pos="4011613" algn="l"/>
                <a:tab pos="4926013" algn="l"/>
                <a:tab pos="5840413" algn="l"/>
                <a:tab pos="6754813" algn="l"/>
                <a:tab pos="7669213" algn="l"/>
                <a:tab pos="8583613" algn="l"/>
                <a:tab pos="9498013" algn="l"/>
                <a:tab pos="104124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54013" algn="l"/>
                <a:tab pos="1268413" algn="l"/>
                <a:tab pos="2182813" algn="l"/>
                <a:tab pos="3097213" algn="l"/>
                <a:tab pos="4011613" algn="l"/>
                <a:tab pos="4926013" algn="l"/>
                <a:tab pos="5840413" algn="l"/>
                <a:tab pos="6754813" algn="l"/>
                <a:tab pos="7669213" algn="l"/>
                <a:tab pos="8583613" algn="l"/>
                <a:tab pos="9498013" algn="l"/>
                <a:tab pos="104124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54013" algn="l"/>
                <a:tab pos="1268413" algn="l"/>
                <a:tab pos="2182813" algn="l"/>
                <a:tab pos="3097213" algn="l"/>
                <a:tab pos="4011613" algn="l"/>
                <a:tab pos="4926013" algn="l"/>
                <a:tab pos="5840413" algn="l"/>
                <a:tab pos="6754813" algn="l"/>
                <a:tab pos="7669213" algn="l"/>
                <a:tab pos="8583613" algn="l"/>
                <a:tab pos="9498013" algn="l"/>
                <a:tab pos="104124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54013" algn="l"/>
                <a:tab pos="1268413" algn="l"/>
                <a:tab pos="2182813" algn="l"/>
                <a:tab pos="3097213" algn="l"/>
                <a:tab pos="4011613" algn="l"/>
                <a:tab pos="4926013" algn="l"/>
                <a:tab pos="5840413" algn="l"/>
                <a:tab pos="6754813" algn="l"/>
                <a:tab pos="7669213" algn="l"/>
                <a:tab pos="8583613" algn="l"/>
                <a:tab pos="9498013" algn="l"/>
                <a:tab pos="104124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marL="285750" indent="-285750" algn="just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altLang="ru-RU" dirty="0">
                <a:solidFill>
                  <a:srgbClr val="C00000"/>
                </a:solidFill>
                <a:latin typeface="+mn-lt"/>
                <a:cs typeface="+mn-cs"/>
              </a:rPr>
              <a:t>Скидки и надбавки </a:t>
            </a:r>
            <a:r>
              <a:rPr lang="ru-RU" altLang="ru-RU" dirty="0">
                <a:solidFill>
                  <a:srgbClr val="002060"/>
                </a:solidFill>
                <a:latin typeface="+mn-lt"/>
                <a:cs typeface="+mn-cs"/>
              </a:rPr>
              <a:t>устанавливаются</a:t>
            </a:r>
            <a:r>
              <a:rPr lang="ru-RU" altLang="ru-RU" dirty="0">
                <a:solidFill>
                  <a:srgbClr val="10253F"/>
                </a:solidFill>
                <a:latin typeface="+mn-lt"/>
              </a:rPr>
              <a:t> </a:t>
            </a:r>
            <a:r>
              <a:rPr lang="ru-RU" altLang="ru-RU" dirty="0">
                <a:solidFill>
                  <a:srgbClr val="C00000"/>
                </a:solidFill>
                <a:latin typeface="+mn-lt"/>
                <a:cs typeface="+mn-cs"/>
              </a:rPr>
              <a:t>к страховому тарифу, </a:t>
            </a:r>
            <a:r>
              <a:rPr lang="ru-RU" altLang="ru-RU" dirty="0">
                <a:solidFill>
                  <a:srgbClr val="002060"/>
                </a:solidFill>
                <a:latin typeface="+mn-lt"/>
                <a:cs typeface="+mn-cs"/>
              </a:rPr>
              <a:t>соответствующему</a:t>
            </a:r>
            <a:r>
              <a:rPr lang="ru-RU" altLang="ru-RU" dirty="0">
                <a:solidFill>
                  <a:srgbClr val="10253F"/>
                </a:solidFill>
                <a:latin typeface="+mn-lt"/>
              </a:rPr>
              <a:t> </a:t>
            </a:r>
            <a:r>
              <a:rPr lang="ru-RU" altLang="ru-RU" dirty="0">
                <a:solidFill>
                  <a:srgbClr val="C00000"/>
                </a:solidFill>
                <a:latin typeface="+mn-lt"/>
                <a:cs typeface="+mn-cs"/>
              </a:rPr>
              <a:t>основному виду экономической деятельности </a:t>
            </a:r>
            <a:r>
              <a:rPr lang="ru-RU" altLang="ru-RU" dirty="0" smtClean="0">
                <a:solidFill>
                  <a:srgbClr val="C00000"/>
                </a:solidFill>
                <a:latin typeface="+mn-lt"/>
                <a:cs typeface="+mn-cs"/>
              </a:rPr>
              <a:t>страхователя</a:t>
            </a:r>
            <a:r>
              <a:rPr lang="ru-RU" altLang="ru-RU" dirty="0">
                <a:solidFill>
                  <a:srgbClr val="002060"/>
                </a:solidFill>
                <a:latin typeface="+mn-lt"/>
                <a:cs typeface="+mn-cs"/>
              </a:rPr>
              <a:t>.</a:t>
            </a:r>
          </a:p>
          <a:p>
            <a:pPr marL="285750" indent="-285750" algn="just" eaLnBrk="1" hangingPunct="1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  <a:defRPr/>
            </a:pPr>
            <a:r>
              <a:rPr lang="ru-RU" altLang="ru-RU" dirty="0">
                <a:solidFill>
                  <a:srgbClr val="C00000"/>
                </a:solidFill>
                <a:latin typeface="+mn-lt"/>
                <a:cs typeface="+mn-cs"/>
              </a:rPr>
              <a:t>Размер</a:t>
            </a:r>
            <a:r>
              <a:rPr lang="ru-RU" altLang="ru-RU" dirty="0">
                <a:solidFill>
                  <a:srgbClr val="002060"/>
                </a:solidFill>
                <a:latin typeface="+mn-lt"/>
                <a:cs typeface="+mn-cs"/>
              </a:rPr>
              <a:t> скидки и надбавки </a:t>
            </a:r>
            <a:r>
              <a:rPr lang="ru-RU" altLang="ru-RU" dirty="0">
                <a:solidFill>
                  <a:srgbClr val="C00000"/>
                </a:solidFill>
                <a:latin typeface="+mn-lt"/>
                <a:cs typeface="+mn-cs"/>
              </a:rPr>
              <a:t>рассчитывается</a:t>
            </a:r>
            <a:r>
              <a:rPr lang="ru-RU" altLang="ru-RU" dirty="0">
                <a:solidFill>
                  <a:srgbClr val="002060"/>
                </a:solidFill>
                <a:latin typeface="+mn-lt"/>
                <a:cs typeface="+mn-cs"/>
              </a:rPr>
              <a:t> исходя из основных показателей, </a:t>
            </a:r>
            <a:r>
              <a:rPr lang="ru-RU" dirty="0" smtClean="0">
                <a:solidFill>
                  <a:srgbClr val="002060"/>
                </a:solidFill>
                <a:latin typeface="+mn-lt"/>
                <a:cs typeface="+mn-cs"/>
              </a:rPr>
              <a:t>определенных </a:t>
            </a:r>
            <a:r>
              <a:rPr lang="ru-RU" dirty="0">
                <a:solidFill>
                  <a:srgbClr val="C00000"/>
                </a:solidFill>
                <a:latin typeface="+mn-lt"/>
                <a:cs typeface="+mn-cs"/>
              </a:rPr>
              <a:t>по итогам деятельности страхователей </a:t>
            </a:r>
            <a:r>
              <a:rPr lang="ru-RU" dirty="0" smtClean="0">
                <a:solidFill>
                  <a:srgbClr val="C00000"/>
                </a:solidFill>
                <a:latin typeface="+mn-lt"/>
                <a:cs typeface="+mn-cs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+mn-lt"/>
                <a:cs typeface="+mn-cs"/>
              </a:rPr>
            </a:br>
            <a:r>
              <a:rPr lang="ru-RU" dirty="0" smtClean="0">
                <a:solidFill>
                  <a:srgbClr val="C00000"/>
                </a:solidFill>
                <a:latin typeface="+mn-lt"/>
                <a:cs typeface="+mn-cs"/>
              </a:rPr>
              <a:t>за </a:t>
            </a:r>
            <a:r>
              <a:rPr lang="ru-RU" dirty="0">
                <a:solidFill>
                  <a:srgbClr val="C00000"/>
                </a:solidFill>
                <a:latin typeface="+mn-lt"/>
                <a:cs typeface="+mn-cs"/>
              </a:rPr>
              <a:t>3 года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, предшествующих текущему </a:t>
            </a:r>
            <a:r>
              <a:rPr lang="ru-RU" dirty="0" smtClean="0">
                <a:solidFill>
                  <a:srgbClr val="002060"/>
                </a:solidFill>
                <a:latin typeface="+mn-lt"/>
                <a:cs typeface="+mn-cs"/>
              </a:rPr>
              <a:t>году.</a:t>
            </a:r>
          </a:p>
          <a:p>
            <a:pPr marL="285750" indent="-285750" eaLnBrk="1" hangingPunct="1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  <a:defRPr/>
            </a:pPr>
            <a:r>
              <a:rPr lang="ru-RU" altLang="ru-RU" dirty="0">
                <a:solidFill>
                  <a:srgbClr val="C00000"/>
                </a:solidFill>
                <a:latin typeface="+mn-lt"/>
                <a:cs typeface="+mn-cs"/>
              </a:rPr>
              <a:t>Основные показатели:</a:t>
            </a:r>
            <a:br>
              <a:rPr lang="ru-RU" altLang="ru-RU" dirty="0">
                <a:solidFill>
                  <a:srgbClr val="C00000"/>
                </a:solidFill>
                <a:latin typeface="+mn-lt"/>
                <a:cs typeface="+mn-cs"/>
              </a:rPr>
            </a:br>
            <a:r>
              <a:rPr lang="ru-RU" altLang="ru-RU" dirty="0">
                <a:solidFill>
                  <a:srgbClr val="C00000"/>
                </a:solidFill>
                <a:latin typeface="+mn-lt"/>
                <a:cs typeface="+mn-cs"/>
              </a:rPr>
              <a:t>а) </a:t>
            </a:r>
            <a:r>
              <a:rPr lang="ru-RU" altLang="ru-RU" dirty="0">
                <a:solidFill>
                  <a:srgbClr val="002060"/>
                </a:solidFill>
                <a:latin typeface="+mn-lt"/>
                <a:cs typeface="+mn-cs"/>
              </a:rPr>
              <a:t>отношение суммы обеспечения по страхованию </a:t>
            </a:r>
            <a:r>
              <a:rPr lang="ru-RU" altLang="ru-RU" dirty="0" smtClean="0">
                <a:solidFill>
                  <a:srgbClr val="002060"/>
                </a:solidFill>
                <a:latin typeface="+mn-lt"/>
                <a:cs typeface="+mn-cs"/>
              </a:rPr>
              <a:t>по всем страховым случаям страхователя  </a:t>
            </a:r>
            <a:r>
              <a:rPr lang="ru-RU" altLang="ru-RU" dirty="0">
                <a:solidFill>
                  <a:srgbClr val="002060"/>
                </a:solidFill>
                <a:latin typeface="+mn-lt"/>
                <a:cs typeface="+mn-cs"/>
              </a:rPr>
              <a:t>к начисленной сумме страховых взносов;</a:t>
            </a:r>
          </a:p>
          <a:p>
            <a:pPr marL="285750" indent="-285750" eaLnBrk="1" hangingPunct="1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  <a:defRPr/>
            </a:pPr>
            <a:r>
              <a:rPr lang="ru-RU" altLang="ru-RU" dirty="0">
                <a:solidFill>
                  <a:srgbClr val="C00000"/>
                </a:solidFill>
                <a:latin typeface="+mn-lt"/>
                <a:cs typeface="+mn-cs"/>
              </a:rPr>
              <a:t>б) </a:t>
            </a:r>
            <a:r>
              <a:rPr lang="ru-RU" altLang="ru-RU" dirty="0">
                <a:solidFill>
                  <a:srgbClr val="002060"/>
                </a:solidFill>
                <a:latin typeface="+mn-lt"/>
                <a:cs typeface="+mn-cs"/>
              </a:rPr>
              <a:t>количество страховых случаев у страхователя на 1 тыс. работающих;</a:t>
            </a:r>
          </a:p>
          <a:p>
            <a:pPr marL="285750" indent="-285750" eaLnBrk="1" hangingPunct="1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  <a:defRPr/>
            </a:pPr>
            <a:r>
              <a:rPr lang="ru-RU" altLang="ru-RU" dirty="0">
                <a:solidFill>
                  <a:srgbClr val="C00000"/>
                </a:solidFill>
                <a:latin typeface="+mn-lt"/>
                <a:cs typeface="+mn-cs"/>
              </a:rPr>
              <a:t>в) </a:t>
            </a:r>
            <a:r>
              <a:rPr lang="ru-RU" altLang="ru-RU" dirty="0">
                <a:solidFill>
                  <a:srgbClr val="002060"/>
                </a:solidFill>
                <a:latin typeface="+mn-lt"/>
                <a:cs typeface="+mn-cs"/>
              </a:rPr>
              <a:t>количество дней временной нетрудоспособности у страхователя на 1 несчастный случай, признанный </a:t>
            </a:r>
            <a:r>
              <a:rPr lang="ru-RU" altLang="ru-RU" dirty="0" smtClean="0">
                <a:solidFill>
                  <a:srgbClr val="002060"/>
                </a:solidFill>
                <a:latin typeface="+mn-lt"/>
                <a:cs typeface="+mn-cs"/>
              </a:rPr>
              <a:t>страховым (без смертельных).</a:t>
            </a:r>
            <a:endParaRPr lang="ru-RU" altLang="ru-RU" dirty="0">
              <a:solidFill>
                <a:srgbClr val="002060"/>
              </a:solidFill>
              <a:latin typeface="+mn-lt"/>
              <a:cs typeface="+mn-cs"/>
            </a:endParaRPr>
          </a:p>
          <a:p>
            <a:pPr marL="285750" indent="-285750" algn="just" eaLnBrk="1" hangingPunct="1">
              <a:buClr>
                <a:schemeClr val="tx1"/>
              </a:buClr>
              <a:buFont typeface="Wingdings" panose="05000000000000000000" pitchFamily="2" charset="2"/>
              <a:buChar char="ü"/>
              <a:defRPr/>
            </a:pPr>
            <a:r>
              <a:rPr lang="ru-RU" altLang="ru-RU" dirty="0">
                <a:solidFill>
                  <a:srgbClr val="C00000"/>
                </a:solidFill>
                <a:latin typeface="+mn-lt"/>
              </a:rPr>
              <a:t>Скидки  и  надбавки определяются </a:t>
            </a:r>
            <a:r>
              <a:rPr lang="ru-RU" altLang="ru-RU" dirty="0">
                <a:solidFill>
                  <a:srgbClr val="002060"/>
                </a:solidFill>
                <a:latin typeface="+mn-lt"/>
              </a:rPr>
              <a:t>с учетом </a:t>
            </a:r>
            <a:r>
              <a:rPr lang="ru-RU" altLang="ru-RU" dirty="0">
                <a:solidFill>
                  <a:srgbClr val="C00000"/>
                </a:solidFill>
                <a:latin typeface="+mn-lt"/>
              </a:rPr>
              <a:t>состояния  охраны  труда  </a:t>
            </a:r>
            <a:r>
              <a:rPr lang="ru-RU" altLang="ru-RU" dirty="0" smtClean="0">
                <a:solidFill>
                  <a:srgbClr val="C00000"/>
                </a:solidFill>
                <a:latin typeface="+mn-lt"/>
              </a:rPr>
              <a:t/>
            </a:r>
            <a:br>
              <a:rPr lang="ru-RU" altLang="ru-RU" dirty="0" smtClean="0">
                <a:solidFill>
                  <a:srgbClr val="C00000"/>
                </a:solidFill>
                <a:latin typeface="+mn-lt"/>
              </a:rPr>
            </a:br>
            <a:r>
              <a:rPr lang="ru-RU" altLang="ru-RU" dirty="0" smtClean="0">
                <a:solidFill>
                  <a:srgbClr val="002060"/>
                </a:solidFill>
                <a:latin typeface="+mn-lt"/>
              </a:rPr>
              <a:t>(результаты СОУТ и проведенные медицинские осмотры)</a:t>
            </a:r>
            <a:r>
              <a:rPr lang="ru-RU" altLang="ru-RU" dirty="0" smtClean="0">
                <a:solidFill>
                  <a:srgbClr val="10253F"/>
                </a:solidFill>
                <a:latin typeface="+mn-lt"/>
              </a:rPr>
              <a:t>  </a:t>
            </a:r>
            <a:r>
              <a:rPr lang="ru-RU" altLang="ru-RU" dirty="0">
                <a:solidFill>
                  <a:srgbClr val="C00000"/>
                </a:solidFill>
                <a:latin typeface="+mn-lt"/>
              </a:rPr>
              <a:t>по состоянию на 1 января  текущего календарного года, </a:t>
            </a:r>
            <a:r>
              <a:rPr lang="ru-RU" altLang="ru-RU" dirty="0">
                <a:solidFill>
                  <a:srgbClr val="002060"/>
                </a:solidFill>
                <a:latin typeface="+mn-lt"/>
              </a:rPr>
              <a:t>представляемых страхователем</a:t>
            </a:r>
            <a:endParaRPr lang="ru-RU" dirty="0">
              <a:solidFill>
                <a:srgbClr val="002060"/>
              </a:solidFill>
              <a:latin typeface="+mn-lt"/>
              <a:cs typeface="+mn-cs"/>
            </a:endParaRPr>
          </a:p>
          <a:p>
            <a:pPr marL="285750" indent="-285750" algn="just">
              <a:spcBef>
                <a:spcPts val="750"/>
              </a:spcBef>
              <a:spcAft>
                <a:spcPts val="600"/>
              </a:spcAft>
              <a:buClr>
                <a:schemeClr val="tx1"/>
              </a:buClr>
              <a:buSzPct val="150000"/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C00000"/>
                </a:solidFill>
                <a:latin typeface="+mn-lt"/>
              </a:rPr>
              <a:t>Размер</a:t>
            </a:r>
            <a:r>
              <a:rPr lang="ru-RU" dirty="0">
                <a:solidFill>
                  <a:srgbClr val="002060"/>
                </a:solidFill>
                <a:latin typeface="+mn-lt"/>
              </a:rPr>
              <a:t> скидки или надбавки </a:t>
            </a:r>
            <a:r>
              <a:rPr lang="ru-RU" dirty="0">
                <a:solidFill>
                  <a:srgbClr val="C00000"/>
                </a:solidFill>
                <a:latin typeface="+mn-lt"/>
              </a:rPr>
              <a:t>рассчитывается</a:t>
            </a:r>
            <a:r>
              <a:rPr lang="ru-RU" dirty="0">
                <a:solidFill>
                  <a:srgbClr val="002060"/>
                </a:solidFill>
                <a:latin typeface="+mn-lt"/>
              </a:rPr>
              <a:t> на очередной </a:t>
            </a:r>
            <a:r>
              <a:rPr lang="ru-RU" dirty="0" smtClean="0">
                <a:solidFill>
                  <a:srgbClr val="002060"/>
                </a:solidFill>
                <a:latin typeface="+mn-lt"/>
              </a:rPr>
              <a:t>год </a:t>
            </a:r>
            <a:r>
              <a:rPr lang="ru-RU" dirty="0">
                <a:solidFill>
                  <a:srgbClr val="C00000"/>
                </a:solidFill>
                <a:latin typeface="+mn-lt"/>
              </a:rPr>
              <a:t>в текущем </a:t>
            </a:r>
            <a:r>
              <a:rPr lang="ru-RU" dirty="0" smtClean="0">
                <a:solidFill>
                  <a:srgbClr val="C00000"/>
                </a:solidFill>
                <a:latin typeface="+mn-lt"/>
              </a:rPr>
              <a:t>году </a:t>
            </a:r>
            <a:r>
              <a:rPr lang="ru-RU" dirty="0">
                <a:solidFill>
                  <a:srgbClr val="002060"/>
                </a:solidFill>
                <a:latin typeface="+mn-lt"/>
              </a:rPr>
              <a:t>и </a:t>
            </a:r>
            <a:r>
              <a:rPr lang="ru-RU" dirty="0">
                <a:solidFill>
                  <a:srgbClr val="C00000"/>
                </a:solidFill>
                <a:latin typeface="+mn-lt"/>
              </a:rPr>
              <a:t>устанавливается с 1 января </a:t>
            </a:r>
            <a:r>
              <a:rPr lang="ru-RU" dirty="0">
                <a:solidFill>
                  <a:srgbClr val="002060"/>
                </a:solidFill>
                <a:latin typeface="+mn-lt"/>
              </a:rPr>
              <a:t>очередного </a:t>
            </a:r>
            <a:r>
              <a:rPr lang="ru-RU" dirty="0" smtClean="0">
                <a:solidFill>
                  <a:srgbClr val="002060"/>
                </a:solidFill>
                <a:latin typeface="+mn-lt"/>
              </a:rPr>
              <a:t>года</a:t>
            </a:r>
            <a:r>
              <a:rPr lang="ru-RU" dirty="0">
                <a:solidFill>
                  <a:srgbClr val="002060"/>
                </a:solidFill>
                <a:latin typeface="+mn-lt"/>
              </a:rPr>
              <a:t>.</a:t>
            </a:r>
          </a:p>
          <a:p>
            <a:pPr marL="342900" indent="-342900" algn="just">
              <a:spcBef>
                <a:spcPts val="750"/>
              </a:spcBef>
              <a:spcAft>
                <a:spcPts val="600"/>
              </a:spcAft>
              <a:buClr>
                <a:srgbClr val="10253F"/>
              </a:buClr>
              <a:buSzPct val="150000"/>
              <a:buFont typeface="Wingdings" panose="05000000000000000000" pitchFamily="2" charset="2"/>
              <a:buChar char="ü"/>
            </a:pPr>
            <a:endParaRPr lang="ru-RU" altLang="ru-RU" dirty="0" smtClean="0">
              <a:solidFill>
                <a:srgbClr val="C00000"/>
              </a:solidFill>
              <a:latin typeface="+mn-lt"/>
              <a:cs typeface="+mn-cs"/>
            </a:endParaRPr>
          </a:p>
        </p:txBody>
      </p: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183349" y="53869"/>
            <a:ext cx="9943033" cy="268288"/>
            <a:chOff x="71" y="-6"/>
            <a:chExt cx="6531" cy="169"/>
          </a:xfrm>
        </p:grpSpPr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930" y="-6"/>
              <a:ext cx="4988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9pPr>
            </a:lstStyle>
            <a:p>
              <a:pPr>
                <a:buSzPct val="100000"/>
              </a:pPr>
              <a:r>
                <a:rPr lang="ru-RU" altLang="ru-RU" sz="1000" dirty="0">
                  <a:solidFill>
                    <a:srgbClr val="376092"/>
                  </a:solidFill>
                  <a:latin typeface="Calibri" pitchFamily="34" charset="0"/>
                </a:rPr>
                <a:t>ОБЯЗАТЕЛЬНОЕ СОЦИАЛЬНОЕ СТРАХОВАНИЕ ОТ НЕСЧАСТНЫХ СЛУЧАЕВ НА ПРОИЗВОДСТВЕ И ПРОФЕССИОНАЛЬНЫХ ЗАБОЛЕВАНИЙ</a:t>
              </a:r>
            </a:p>
          </p:txBody>
        </p:sp>
        <p:sp>
          <p:nvSpPr>
            <p:cNvPr id="11" name="Freeform 9"/>
            <p:cNvSpPr>
              <a:spLocks noChangeArrowheads="1"/>
            </p:cNvSpPr>
            <p:nvPr/>
          </p:nvSpPr>
          <p:spPr bwMode="auto">
            <a:xfrm>
              <a:off x="71" y="119"/>
              <a:ext cx="6531" cy="44"/>
            </a:xfrm>
            <a:custGeom>
              <a:avLst/>
              <a:gdLst>
                <a:gd name="T0" fmla="*/ 0 w 10369152"/>
                <a:gd name="T1" fmla="*/ 0 h 71519"/>
                <a:gd name="T2" fmla="*/ 0 w 10369152"/>
                <a:gd name="T3" fmla="*/ 0 h 71519"/>
                <a:gd name="T4" fmla="*/ 0 w 10369152"/>
                <a:gd name="T5" fmla="*/ 0 h 71519"/>
                <a:gd name="T6" fmla="*/ 0 w 10369152"/>
                <a:gd name="T7" fmla="*/ 0 h 71519"/>
                <a:gd name="T8" fmla="*/ 0 w 10369152"/>
                <a:gd name="T9" fmla="*/ 0 h 715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69152"/>
                <a:gd name="T16" fmla="*/ 0 h 71519"/>
                <a:gd name="T17" fmla="*/ 10369152 w 10369152"/>
                <a:gd name="T18" fmla="*/ 71519 h 715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69152" h="71519">
                  <a:moveTo>
                    <a:pt x="1374431" y="27349"/>
                  </a:moveTo>
                  <a:lnTo>
                    <a:pt x="8994721" y="27349"/>
                  </a:lnTo>
                  <a:lnTo>
                    <a:pt x="8994721" y="44170"/>
                  </a:lnTo>
                  <a:lnTo>
                    <a:pt x="1374431" y="44170"/>
                  </a:lnTo>
                  <a:lnTo>
                    <a:pt x="1374431" y="27349"/>
                  </a:lnTo>
                  <a:close/>
                </a:path>
              </a:pathLst>
            </a:custGeom>
            <a:solidFill>
              <a:srgbClr val="4F81BD"/>
            </a:solidFill>
            <a:ln w="25560" cap="flat">
              <a:solidFill>
                <a:srgbClr val="385D8A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/>
            </a:p>
          </p:txBody>
        </p:sp>
      </p:grp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818104" y="378138"/>
            <a:ext cx="8316416" cy="663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spcBef>
                <a:spcPts val="600"/>
              </a:spcBef>
              <a:buSzPct val="100000"/>
            </a:pPr>
            <a:r>
              <a:rPr lang="ru-RU" altLang="ru-RU" dirty="0">
                <a:solidFill>
                  <a:srgbClr val="376092"/>
                </a:solidFill>
                <a:latin typeface="+mn-lt"/>
              </a:rPr>
              <a:t>Установление скидок и надбавок к страховым </a:t>
            </a:r>
            <a:r>
              <a:rPr lang="ru-RU" altLang="ru-RU" dirty="0" smtClean="0">
                <a:solidFill>
                  <a:srgbClr val="376092"/>
                </a:solidFill>
                <a:latin typeface="+mn-lt"/>
              </a:rPr>
              <a:t>тарифам</a:t>
            </a:r>
          </a:p>
          <a:p>
            <a:pPr algn="ctr">
              <a:spcBef>
                <a:spcPts val="600"/>
              </a:spcBef>
              <a:buSzPct val="100000"/>
            </a:pPr>
            <a:r>
              <a:rPr lang="ru-RU" altLang="ru-RU" sz="1200" i="1" dirty="0">
                <a:solidFill>
                  <a:srgbClr val="17375E"/>
                </a:solidFill>
                <a:latin typeface="+mn-lt"/>
                <a:cs typeface="Times New Roman" panose="02020603050405020304" pitchFamily="18" charset="0"/>
              </a:rPr>
              <a:t>(</a:t>
            </a:r>
            <a:r>
              <a:rPr lang="ru-RU" altLang="ru-RU" sz="1400" i="1" dirty="0">
                <a:solidFill>
                  <a:srgbClr val="17375E"/>
                </a:solidFill>
                <a:latin typeface="+mn-lt"/>
                <a:cs typeface="Times New Roman" panose="02020603050405020304" pitchFamily="18" charset="0"/>
              </a:rPr>
              <a:t>постановление Правительства </a:t>
            </a:r>
            <a:r>
              <a:rPr lang="ru-RU" altLang="ru-RU" sz="1400" i="1" dirty="0" smtClean="0">
                <a:solidFill>
                  <a:srgbClr val="17375E"/>
                </a:solidFill>
                <a:latin typeface="+mn-lt"/>
                <a:cs typeface="Times New Roman" panose="02020603050405020304" pitchFamily="18" charset="0"/>
              </a:rPr>
              <a:t>Российской Федерации от 30.05.2012 № 524)</a:t>
            </a:r>
            <a:endParaRPr lang="ru-RU" altLang="ru-RU" sz="1400" dirty="0" smtClean="0">
              <a:solidFill>
                <a:srgbClr val="376092"/>
              </a:solidFill>
            </a:endParaRPr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819F3872-8C93-764C-B639-237405654395}"/>
              </a:ext>
            </a:extLst>
          </p:cNvPr>
          <p:cNvSpPr/>
          <p:nvPr/>
        </p:nvSpPr>
        <p:spPr>
          <a:xfrm>
            <a:off x="-13361" y="1"/>
            <a:ext cx="1056969" cy="6858000"/>
          </a:xfrm>
          <a:custGeom>
            <a:avLst/>
            <a:gdLst/>
            <a:ahLst/>
            <a:cxnLst/>
            <a:rect l="l" t="t" r="r" b="b"/>
            <a:pathLst>
              <a:path w="3034665" h="8856345">
                <a:moveTo>
                  <a:pt x="2310396" y="0"/>
                </a:moveTo>
                <a:lnTo>
                  <a:pt x="0" y="0"/>
                </a:lnTo>
                <a:lnTo>
                  <a:pt x="0" y="8856002"/>
                </a:lnTo>
                <a:lnTo>
                  <a:pt x="3034550" y="8856002"/>
                </a:lnTo>
                <a:lnTo>
                  <a:pt x="3007347" y="8795408"/>
                </a:lnTo>
                <a:lnTo>
                  <a:pt x="2980688" y="8735033"/>
                </a:lnTo>
                <a:lnTo>
                  <a:pt x="2954568" y="8674876"/>
                </a:lnTo>
                <a:lnTo>
                  <a:pt x="2928983" y="8614936"/>
                </a:lnTo>
                <a:lnTo>
                  <a:pt x="2903927" y="8555211"/>
                </a:lnTo>
                <a:lnTo>
                  <a:pt x="2879397" y="8495701"/>
                </a:lnTo>
                <a:lnTo>
                  <a:pt x="2855387" y="8436404"/>
                </a:lnTo>
                <a:lnTo>
                  <a:pt x="2831893" y="8377321"/>
                </a:lnTo>
                <a:lnTo>
                  <a:pt x="2808910" y="8318448"/>
                </a:lnTo>
                <a:lnTo>
                  <a:pt x="2786434" y="8259787"/>
                </a:lnTo>
                <a:lnTo>
                  <a:pt x="2764459" y="8201335"/>
                </a:lnTo>
                <a:lnTo>
                  <a:pt x="2742981" y="8143091"/>
                </a:lnTo>
                <a:lnTo>
                  <a:pt x="2721995" y="8085055"/>
                </a:lnTo>
                <a:lnTo>
                  <a:pt x="2701497" y="8027225"/>
                </a:lnTo>
                <a:lnTo>
                  <a:pt x="2681481" y="7969600"/>
                </a:lnTo>
                <a:lnTo>
                  <a:pt x="2661944" y="7912180"/>
                </a:lnTo>
                <a:lnTo>
                  <a:pt x="2642880" y="7854963"/>
                </a:lnTo>
                <a:lnTo>
                  <a:pt x="2624285" y="7797949"/>
                </a:lnTo>
                <a:lnTo>
                  <a:pt x="2606154" y="7741136"/>
                </a:lnTo>
                <a:lnTo>
                  <a:pt x="2588482" y="7684523"/>
                </a:lnTo>
                <a:lnTo>
                  <a:pt x="2571264" y="7628109"/>
                </a:lnTo>
                <a:lnTo>
                  <a:pt x="2554497" y="7571894"/>
                </a:lnTo>
                <a:lnTo>
                  <a:pt x="2538174" y="7515875"/>
                </a:lnTo>
                <a:lnTo>
                  <a:pt x="2522292" y="7460053"/>
                </a:lnTo>
                <a:lnTo>
                  <a:pt x="2506846" y="7404426"/>
                </a:lnTo>
                <a:lnTo>
                  <a:pt x="2491831" y="7348993"/>
                </a:lnTo>
                <a:lnTo>
                  <a:pt x="2477242" y="7293752"/>
                </a:lnTo>
                <a:lnTo>
                  <a:pt x="2463075" y="7238704"/>
                </a:lnTo>
                <a:lnTo>
                  <a:pt x="2449325" y="7183847"/>
                </a:lnTo>
                <a:lnTo>
                  <a:pt x="2435986" y="7129180"/>
                </a:lnTo>
                <a:lnTo>
                  <a:pt x="2423056" y="7074702"/>
                </a:lnTo>
                <a:lnTo>
                  <a:pt x="2410528" y="7020411"/>
                </a:lnTo>
                <a:lnTo>
                  <a:pt x="2398398" y="6966308"/>
                </a:lnTo>
                <a:lnTo>
                  <a:pt x="2386662" y="6912390"/>
                </a:lnTo>
                <a:lnTo>
                  <a:pt x="2375314" y="6858657"/>
                </a:lnTo>
                <a:lnTo>
                  <a:pt x="2364350" y="6805108"/>
                </a:lnTo>
                <a:lnTo>
                  <a:pt x="2353765" y="6751741"/>
                </a:lnTo>
                <a:lnTo>
                  <a:pt x="2343555" y="6698557"/>
                </a:lnTo>
                <a:lnTo>
                  <a:pt x="2333715" y="6645553"/>
                </a:lnTo>
                <a:lnTo>
                  <a:pt x="2324240" y="6592728"/>
                </a:lnTo>
                <a:lnTo>
                  <a:pt x="2315125" y="6540082"/>
                </a:lnTo>
                <a:lnTo>
                  <a:pt x="2306366" y="6487614"/>
                </a:lnTo>
                <a:lnTo>
                  <a:pt x="2297958" y="6435322"/>
                </a:lnTo>
                <a:lnTo>
                  <a:pt x="2289897" y="6383206"/>
                </a:lnTo>
                <a:lnTo>
                  <a:pt x="2282176" y="6331265"/>
                </a:lnTo>
                <a:lnTo>
                  <a:pt x="2274793" y="6279496"/>
                </a:lnTo>
                <a:lnTo>
                  <a:pt x="2267742" y="6227900"/>
                </a:lnTo>
                <a:lnTo>
                  <a:pt x="2261018" y="6176476"/>
                </a:lnTo>
                <a:lnTo>
                  <a:pt x="2254617" y="6125222"/>
                </a:lnTo>
                <a:lnTo>
                  <a:pt x="2248535" y="6074137"/>
                </a:lnTo>
                <a:lnTo>
                  <a:pt x="2242765" y="6023221"/>
                </a:lnTo>
                <a:lnTo>
                  <a:pt x="2237304" y="5972472"/>
                </a:lnTo>
                <a:lnTo>
                  <a:pt x="2232147" y="5921889"/>
                </a:lnTo>
                <a:lnTo>
                  <a:pt x="2227289" y="5871471"/>
                </a:lnTo>
                <a:lnTo>
                  <a:pt x="2222726" y="5821218"/>
                </a:lnTo>
                <a:lnTo>
                  <a:pt x="2218453" y="5771128"/>
                </a:lnTo>
                <a:lnTo>
                  <a:pt x="2214464" y="5721200"/>
                </a:lnTo>
                <a:lnTo>
                  <a:pt x="2210756" y="5671433"/>
                </a:lnTo>
                <a:lnTo>
                  <a:pt x="2207324" y="5621826"/>
                </a:lnTo>
                <a:lnTo>
                  <a:pt x="2204162" y="5572378"/>
                </a:lnTo>
                <a:lnTo>
                  <a:pt x="2198633" y="5473955"/>
                </a:lnTo>
                <a:lnTo>
                  <a:pt x="2194132" y="5376156"/>
                </a:lnTo>
                <a:lnTo>
                  <a:pt x="2190620" y="5278972"/>
                </a:lnTo>
                <a:lnTo>
                  <a:pt x="2188061" y="5182396"/>
                </a:lnTo>
                <a:lnTo>
                  <a:pt x="2186415" y="5086419"/>
                </a:lnTo>
                <a:lnTo>
                  <a:pt x="2185647" y="4991033"/>
                </a:lnTo>
                <a:lnTo>
                  <a:pt x="2185717" y="4896229"/>
                </a:lnTo>
                <a:lnTo>
                  <a:pt x="2186589" y="4802000"/>
                </a:lnTo>
                <a:lnTo>
                  <a:pt x="2188224" y="4708337"/>
                </a:lnTo>
                <a:lnTo>
                  <a:pt x="2190586" y="4615231"/>
                </a:lnTo>
                <a:lnTo>
                  <a:pt x="2193636" y="4522676"/>
                </a:lnTo>
                <a:lnTo>
                  <a:pt x="2197336" y="4430662"/>
                </a:lnTo>
                <a:lnTo>
                  <a:pt x="2201650" y="4339181"/>
                </a:lnTo>
                <a:lnTo>
                  <a:pt x="2206539" y="4248225"/>
                </a:lnTo>
                <a:lnTo>
                  <a:pt x="2211966" y="4157785"/>
                </a:lnTo>
                <a:lnTo>
                  <a:pt x="2221032" y="4023077"/>
                </a:lnTo>
                <a:lnTo>
                  <a:pt x="2231096" y="3889485"/>
                </a:lnTo>
                <a:lnTo>
                  <a:pt x="2242031" y="3756981"/>
                </a:lnTo>
                <a:lnTo>
                  <a:pt x="2257746" y="3581954"/>
                </a:lnTo>
                <a:lnTo>
                  <a:pt x="2278790" y="3365722"/>
                </a:lnTo>
                <a:lnTo>
                  <a:pt x="2367152" y="2526647"/>
                </a:lnTo>
                <a:lnTo>
                  <a:pt x="2387346" y="2322699"/>
                </a:lnTo>
                <a:lnTo>
                  <a:pt x="2402135" y="2161037"/>
                </a:lnTo>
                <a:lnTo>
                  <a:pt x="2412234" y="2040621"/>
                </a:lnTo>
                <a:lnTo>
                  <a:pt x="2421338" y="1920885"/>
                </a:lnTo>
                <a:lnTo>
                  <a:pt x="2426794" y="1841425"/>
                </a:lnTo>
                <a:lnTo>
                  <a:pt x="2431713" y="1762248"/>
                </a:lnTo>
                <a:lnTo>
                  <a:pt x="2436059" y="1683344"/>
                </a:lnTo>
                <a:lnTo>
                  <a:pt x="2439795" y="1604705"/>
                </a:lnTo>
                <a:lnTo>
                  <a:pt x="2442881" y="1526323"/>
                </a:lnTo>
                <a:lnTo>
                  <a:pt x="2445282" y="1448191"/>
                </a:lnTo>
                <a:lnTo>
                  <a:pt x="2446958" y="1370298"/>
                </a:lnTo>
                <a:lnTo>
                  <a:pt x="2447873" y="1292639"/>
                </a:lnTo>
                <a:lnTo>
                  <a:pt x="2447988" y="1215203"/>
                </a:lnTo>
                <a:lnTo>
                  <a:pt x="2447266" y="1137984"/>
                </a:lnTo>
                <a:lnTo>
                  <a:pt x="2445670" y="1060972"/>
                </a:lnTo>
                <a:lnTo>
                  <a:pt x="2443162" y="984160"/>
                </a:lnTo>
                <a:lnTo>
                  <a:pt x="2439703" y="907538"/>
                </a:lnTo>
                <a:lnTo>
                  <a:pt x="2435257" y="831100"/>
                </a:lnTo>
                <a:lnTo>
                  <a:pt x="2432652" y="792947"/>
                </a:lnTo>
                <a:lnTo>
                  <a:pt x="2429786" y="754837"/>
                </a:lnTo>
                <a:lnTo>
                  <a:pt x="2426654" y="716768"/>
                </a:lnTo>
                <a:lnTo>
                  <a:pt x="2423252" y="678740"/>
                </a:lnTo>
                <a:lnTo>
                  <a:pt x="2419574" y="640751"/>
                </a:lnTo>
                <a:lnTo>
                  <a:pt x="2415617" y="602801"/>
                </a:lnTo>
                <a:lnTo>
                  <a:pt x="2411375" y="564888"/>
                </a:lnTo>
                <a:lnTo>
                  <a:pt x="2406843" y="527012"/>
                </a:lnTo>
                <a:lnTo>
                  <a:pt x="2402018" y="489172"/>
                </a:lnTo>
                <a:lnTo>
                  <a:pt x="2396894" y="451365"/>
                </a:lnTo>
                <a:lnTo>
                  <a:pt x="2391467" y="413592"/>
                </a:lnTo>
                <a:lnTo>
                  <a:pt x="2385732" y="375852"/>
                </a:lnTo>
                <a:lnTo>
                  <a:pt x="2379683" y="338143"/>
                </a:lnTo>
                <a:lnTo>
                  <a:pt x="2373318" y="300464"/>
                </a:lnTo>
                <a:lnTo>
                  <a:pt x="2366630" y="262814"/>
                </a:lnTo>
                <a:lnTo>
                  <a:pt x="2359615" y="225193"/>
                </a:lnTo>
                <a:lnTo>
                  <a:pt x="2352268" y="187599"/>
                </a:lnTo>
                <a:lnTo>
                  <a:pt x="2344585" y="150031"/>
                </a:lnTo>
                <a:lnTo>
                  <a:pt x="2336562" y="112488"/>
                </a:lnTo>
                <a:lnTo>
                  <a:pt x="2328192" y="74969"/>
                </a:lnTo>
                <a:lnTo>
                  <a:pt x="2319472" y="37473"/>
                </a:lnTo>
                <a:lnTo>
                  <a:pt x="2310396" y="0"/>
                </a:lnTo>
                <a:close/>
              </a:path>
            </a:pathLst>
          </a:custGeom>
          <a:solidFill>
            <a:srgbClr val="CCDDE7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lIns="0" tIns="0" rIns="0" bIns="0" rtlCol="0"/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endParaRPr sz="1350" dirty="0"/>
          </a:p>
        </p:txBody>
      </p:sp>
      <p:grpSp>
        <p:nvGrpSpPr>
          <p:cNvPr id="14" name="Shape 336"/>
          <p:cNvGrpSpPr/>
          <p:nvPr/>
        </p:nvGrpSpPr>
        <p:grpSpPr>
          <a:xfrm>
            <a:off x="69375" y="98223"/>
            <a:ext cx="638291" cy="772538"/>
            <a:chOff x="0" y="0"/>
            <a:chExt cx="638291" cy="693109"/>
          </a:xfrm>
        </p:grpSpPr>
        <p:pic>
          <p:nvPicPr>
            <p:cNvPr id="15" name="Shape 338"/>
            <p:cNvPicPr/>
            <p:nvPr/>
          </p:nvPicPr>
          <p:blipFill>
            <a:blip r:embed="rId3"/>
            <a:stretch/>
          </p:blipFill>
          <p:spPr>
            <a:xfrm>
              <a:off x="1552" y="562392"/>
              <a:ext cx="113960" cy="50701"/>
            </a:xfrm>
            <a:prstGeom prst="rect">
              <a:avLst/>
            </a:prstGeom>
          </p:spPr>
        </p:pic>
        <p:pic>
          <p:nvPicPr>
            <p:cNvPr id="16" name="Shape 340"/>
            <p:cNvPicPr/>
            <p:nvPr/>
          </p:nvPicPr>
          <p:blipFill>
            <a:blip r:embed="rId4"/>
            <a:stretch/>
          </p:blipFill>
          <p:spPr>
            <a:xfrm>
              <a:off x="130978" y="562961"/>
              <a:ext cx="238101" cy="57971"/>
            </a:xfrm>
            <a:prstGeom prst="rect">
              <a:avLst/>
            </a:prstGeom>
          </p:spPr>
        </p:pic>
        <p:sp>
          <p:nvSpPr>
            <p:cNvPr id="17" name="Shape 341"/>
            <p:cNvSpPr/>
            <p:nvPr/>
          </p:nvSpPr>
          <p:spPr>
            <a:xfrm>
              <a:off x="388859" y="562959"/>
              <a:ext cx="43436" cy="49924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62230"/>
                <a:gd name="ODFBottom" fmla="val 77469"/>
                <a:gd name="ODFWidth" fmla="val 62230"/>
                <a:gd name="ODFHeight" fmla="val 77469"/>
              </a:gdLst>
              <a:ahLst/>
              <a:cxnLst/>
              <a:rect l="OXMLTextRectL" t="OXMLTextRectT" r="OXMLTextRectR" b="OXMLTextRect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/>
            <a:lstStyle/>
            <a:p>
              <a:pPr marL="0" indent="0" algn="l"/>
              <a:endParaRPr sz="18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8" name="Shape 343"/>
            <p:cNvPicPr/>
            <p:nvPr/>
          </p:nvPicPr>
          <p:blipFill>
            <a:blip r:embed="rId5"/>
            <a:stretch/>
          </p:blipFill>
          <p:spPr>
            <a:xfrm>
              <a:off x="446584" y="562961"/>
              <a:ext cx="46175" cy="49564"/>
            </a:xfrm>
            <a:prstGeom prst="rect">
              <a:avLst/>
            </a:prstGeom>
          </p:spPr>
        </p:pic>
        <p:pic>
          <p:nvPicPr>
            <p:cNvPr id="19" name="Shape 345"/>
            <p:cNvPicPr/>
            <p:nvPr/>
          </p:nvPicPr>
          <p:blipFill>
            <a:blip r:embed="rId6"/>
            <a:stretch/>
          </p:blipFill>
          <p:spPr>
            <a:xfrm>
              <a:off x="512528" y="562959"/>
              <a:ext cx="59437" cy="49572"/>
            </a:xfrm>
            <a:prstGeom prst="rect">
              <a:avLst/>
            </a:prstGeom>
          </p:spPr>
        </p:pic>
        <p:sp>
          <p:nvSpPr>
            <p:cNvPr id="20" name="Shape 346"/>
            <p:cNvSpPr/>
            <p:nvPr/>
          </p:nvSpPr>
          <p:spPr>
            <a:xfrm>
              <a:off x="591751" y="562961"/>
              <a:ext cx="46539" cy="49924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66675"/>
                <a:gd name="ODFBottom" fmla="val 77469"/>
                <a:gd name="ODFWidth" fmla="val 66675"/>
                <a:gd name="ODFHeight" fmla="val 77469"/>
              </a:gdLst>
              <a:ahLst/>
              <a:cxnLst/>
              <a:rect l="OXMLTextRectL" t="OXMLTextRectT" r="OXMLTextRectR" b="OXMLTextRect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/>
            <a:lstStyle/>
            <a:p>
              <a:pPr marL="0" indent="0" algn="l"/>
              <a:endParaRPr sz="18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1" name="Shape 348"/>
            <p:cNvPicPr/>
            <p:nvPr/>
          </p:nvPicPr>
          <p:blipFill>
            <a:blip r:embed="rId7"/>
            <a:stretch/>
          </p:blipFill>
          <p:spPr>
            <a:xfrm>
              <a:off x="0" y="634419"/>
              <a:ext cx="131611" cy="53247"/>
            </a:xfrm>
            <a:prstGeom prst="rect">
              <a:avLst/>
            </a:prstGeom>
          </p:spPr>
        </p:pic>
        <p:pic>
          <p:nvPicPr>
            <p:cNvPr id="22" name="Shape 350"/>
            <p:cNvPicPr/>
            <p:nvPr/>
          </p:nvPicPr>
          <p:blipFill>
            <a:blip r:embed="rId8"/>
            <a:stretch/>
          </p:blipFill>
          <p:spPr>
            <a:xfrm>
              <a:off x="147090" y="636252"/>
              <a:ext cx="114664" cy="56856"/>
            </a:xfrm>
            <a:prstGeom prst="rect">
              <a:avLst/>
            </a:prstGeom>
          </p:spPr>
        </p:pic>
        <p:pic>
          <p:nvPicPr>
            <p:cNvPr id="23" name="Shape 352"/>
            <p:cNvPicPr/>
            <p:nvPr/>
          </p:nvPicPr>
          <p:blipFill>
            <a:blip r:embed="rId9"/>
            <a:stretch/>
          </p:blipFill>
          <p:spPr>
            <a:xfrm>
              <a:off x="295090" y="635694"/>
              <a:ext cx="222864" cy="50693"/>
            </a:xfrm>
            <a:prstGeom prst="rect">
              <a:avLst/>
            </a:prstGeom>
          </p:spPr>
        </p:pic>
        <p:pic>
          <p:nvPicPr>
            <p:cNvPr id="24" name="Shape 354"/>
            <p:cNvPicPr/>
            <p:nvPr/>
          </p:nvPicPr>
          <p:blipFill>
            <a:blip r:embed="rId10"/>
            <a:stretch/>
          </p:blipFill>
          <p:spPr>
            <a:xfrm>
              <a:off x="531607" y="636254"/>
              <a:ext cx="46397" cy="49564"/>
            </a:xfrm>
            <a:prstGeom prst="rect">
              <a:avLst/>
            </a:prstGeom>
          </p:spPr>
        </p:pic>
        <p:pic>
          <p:nvPicPr>
            <p:cNvPr id="25" name="Shape 356"/>
            <p:cNvPicPr/>
            <p:nvPr/>
          </p:nvPicPr>
          <p:blipFill>
            <a:blip r:embed="rId11"/>
            <a:stretch/>
          </p:blipFill>
          <p:spPr>
            <a:xfrm>
              <a:off x="591751" y="636254"/>
              <a:ext cx="46397" cy="49564"/>
            </a:xfrm>
            <a:prstGeom prst="rect">
              <a:avLst/>
            </a:prstGeom>
          </p:spPr>
        </p:pic>
        <p:sp>
          <p:nvSpPr>
            <p:cNvPr id="26" name="Shape 357"/>
            <p:cNvSpPr/>
            <p:nvPr/>
          </p:nvSpPr>
          <p:spPr>
            <a:xfrm>
              <a:off x="596399" y="548957"/>
              <a:ext cx="38118" cy="5319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54609"/>
                <a:gd name="ODFBottom" fmla="val 8255"/>
                <a:gd name="ODFWidth" fmla="val 54609"/>
                <a:gd name="ODFHeight" fmla="val 8255"/>
              </a:gdLst>
              <a:ahLst/>
              <a:cxnLst/>
              <a:rect l="OXMLTextRectL" t="OXMLTextRectT" r="OXMLTextRectR" b="OXMLTextRect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/>
            <a:lstStyle/>
            <a:p>
              <a:pPr marL="0" indent="0" algn="l"/>
              <a:endParaRPr sz="18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7" name="Shape 359"/>
            <p:cNvPicPr/>
            <p:nvPr/>
          </p:nvPicPr>
          <p:blipFill>
            <a:blip r:embed="rId12"/>
            <a:stretch/>
          </p:blipFill>
          <p:spPr>
            <a:xfrm>
              <a:off x="6351" y="0"/>
              <a:ext cx="625305" cy="495693"/>
            </a:xfrm>
            <a:prstGeom prst="rect">
              <a:avLst/>
            </a:prstGeom>
          </p:spPr>
        </p:pic>
      </p:grpSp>
      <p:pic>
        <p:nvPicPr>
          <p:cNvPr id="28" name="object 4">
            <a:extLst>
              <a:ext uri="{FF2B5EF4-FFF2-40B4-BE49-F238E27FC236}">
                <a16:creationId xmlns:a16="http://schemas.microsoft.com/office/drawing/2014/main" id="{727F49BB-7DF1-9447-A753-D8716D7627C5}"/>
              </a:ext>
            </a:extLst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01670" y="-1733"/>
            <a:ext cx="416557" cy="685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22381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240272" y="3624118"/>
            <a:ext cx="7580200" cy="2386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67500" tIns="35100" rIns="67500" bIns="35100" anchor="ctr">
            <a:spAutoFit/>
          </a:bodyPr>
          <a:lstStyle>
            <a:lvl1pPr indent="539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marL="285750" indent="-285750" algn="just" eaLnBrk="1" hangingPunct="1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ru-RU" altLang="ru-RU" sz="1600" u="sng" dirty="0" smtClean="0">
                <a:solidFill>
                  <a:srgbClr val="C00000"/>
                </a:solidFill>
                <a:latin typeface="Calibri" panose="020F0502020204030204" pitchFamily="34" charset="0"/>
              </a:rPr>
              <a:t>Решение </a:t>
            </a:r>
            <a:r>
              <a:rPr lang="ru-RU" altLang="ru-RU" sz="1600" u="sng" dirty="0">
                <a:solidFill>
                  <a:srgbClr val="C00000"/>
                </a:solidFill>
                <a:latin typeface="Calibri" panose="020F0502020204030204" pitchFamily="34" charset="0"/>
              </a:rPr>
              <a:t>об установлении скидки</a:t>
            </a:r>
            <a:r>
              <a:rPr lang="ru-RU" altLang="ru-RU" sz="1600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ru-RU" altLang="ru-RU" sz="1600" dirty="0">
                <a:solidFill>
                  <a:srgbClr val="17375E"/>
                </a:solidFill>
                <a:latin typeface="Calibri" panose="020F0502020204030204" pitchFamily="34" charset="0"/>
              </a:rPr>
              <a:t>на очередной финансовый год принимается </a:t>
            </a:r>
            <a:r>
              <a:rPr lang="ru-RU" altLang="ru-RU" sz="1600" dirty="0" smtClean="0">
                <a:solidFill>
                  <a:srgbClr val="17375E"/>
                </a:solidFill>
                <a:latin typeface="Calibri" panose="020F0502020204030204" pitchFamily="34" charset="0"/>
              </a:rPr>
              <a:t> </a:t>
            </a:r>
            <a:r>
              <a:rPr lang="en-US" altLang="ru-RU" sz="1600" dirty="0" smtClean="0">
                <a:solidFill>
                  <a:srgbClr val="17375E"/>
                </a:solidFill>
                <a:latin typeface="Calibri" panose="020F0502020204030204" pitchFamily="34" charset="0"/>
              </a:rPr>
              <a:t/>
            </a:r>
            <a:br>
              <a:rPr lang="en-US" altLang="ru-RU" sz="1600" dirty="0" smtClean="0">
                <a:solidFill>
                  <a:srgbClr val="17375E"/>
                </a:solidFill>
                <a:latin typeface="Calibri" panose="020F0502020204030204" pitchFamily="34" charset="0"/>
              </a:rPr>
            </a:br>
            <a:r>
              <a:rPr lang="ru-RU" altLang="ru-RU" sz="1600" u="sng" dirty="0" smtClean="0">
                <a:solidFill>
                  <a:srgbClr val="C00000"/>
                </a:solidFill>
                <a:latin typeface="Calibri" panose="020F0502020204030204" pitchFamily="34" charset="0"/>
              </a:rPr>
              <a:t>не </a:t>
            </a:r>
            <a:r>
              <a:rPr lang="ru-RU" altLang="ru-RU" sz="1600" u="sng" dirty="0">
                <a:solidFill>
                  <a:srgbClr val="C00000"/>
                </a:solidFill>
                <a:latin typeface="Calibri" panose="020F0502020204030204" pitchFamily="34" charset="0"/>
              </a:rPr>
              <a:t>позднее 1 декабря</a:t>
            </a:r>
            <a:r>
              <a:rPr lang="ru-RU" altLang="ru-RU" sz="1600" u="sng" dirty="0">
                <a:solidFill>
                  <a:srgbClr val="17375E"/>
                </a:solidFill>
                <a:latin typeface="Calibri" panose="020F0502020204030204" pitchFamily="34" charset="0"/>
              </a:rPr>
              <a:t> </a:t>
            </a:r>
            <a:r>
              <a:rPr lang="ru-RU" altLang="ru-RU" sz="1600" u="sng" dirty="0">
                <a:solidFill>
                  <a:srgbClr val="C00000"/>
                </a:solidFill>
                <a:latin typeface="Calibri" panose="020F0502020204030204" pitchFamily="34" charset="0"/>
              </a:rPr>
              <a:t>текущего </a:t>
            </a:r>
            <a:r>
              <a:rPr lang="ru-RU" altLang="ru-RU" sz="1600" u="sng" dirty="0" smtClean="0">
                <a:solidFill>
                  <a:srgbClr val="C00000"/>
                </a:solidFill>
                <a:latin typeface="Calibri" panose="020F0502020204030204" pitchFamily="34" charset="0"/>
              </a:rPr>
              <a:t>года</a:t>
            </a:r>
            <a:r>
              <a:rPr lang="ru-RU" altLang="ru-RU" sz="1600" dirty="0" smtClean="0">
                <a:solidFill>
                  <a:srgbClr val="17375E"/>
                </a:solidFill>
                <a:latin typeface="Calibri" panose="020F0502020204030204" pitchFamily="34" charset="0"/>
              </a:rPr>
              <a:t> </a:t>
            </a:r>
          </a:p>
          <a:p>
            <a:pPr indent="132160" algn="just">
              <a:spcBef>
                <a:spcPts val="900"/>
              </a:spcBef>
              <a:buSzPct val="100000"/>
            </a:pPr>
            <a:r>
              <a:rPr lang="ru-RU" altLang="ru-RU" sz="1600" dirty="0" smtClean="0">
                <a:solidFill>
                  <a:srgbClr val="17375E"/>
                </a:solidFill>
                <a:latin typeface="Calibri" panose="020F0502020204030204" pitchFamily="34" charset="0"/>
              </a:rPr>
              <a:t>Установление </a:t>
            </a:r>
            <a:r>
              <a:rPr lang="ru-RU" altLang="ru-RU" sz="1600" dirty="0">
                <a:solidFill>
                  <a:srgbClr val="17375E"/>
                </a:solidFill>
                <a:latin typeface="Calibri" panose="020F0502020204030204" pitchFamily="34" charset="0"/>
              </a:rPr>
              <a:t>скидки носит заявительный </a:t>
            </a:r>
            <a:r>
              <a:rPr lang="ru-RU" altLang="ru-RU" sz="1600" dirty="0" smtClean="0">
                <a:solidFill>
                  <a:srgbClr val="17375E"/>
                </a:solidFill>
                <a:latin typeface="Calibri" panose="020F0502020204030204" pitchFamily="34" charset="0"/>
              </a:rPr>
              <a:t>характер (срок подачи заявления </a:t>
            </a:r>
            <a:br>
              <a:rPr lang="ru-RU" altLang="ru-RU" sz="1600" dirty="0" smtClean="0">
                <a:solidFill>
                  <a:srgbClr val="17375E"/>
                </a:solidFill>
                <a:latin typeface="Calibri" panose="020F0502020204030204" pitchFamily="34" charset="0"/>
              </a:rPr>
            </a:br>
            <a:r>
              <a:rPr lang="ru-RU" altLang="ru-RU" sz="16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не позднее 1 ноября</a:t>
            </a:r>
            <a:r>
              <a:rPr lang="ru-RU" altLang="ru-RU" sz="1600" dirty="0" smtClean="0">
                <a:solidFill>
                  <a:srgbClr val="17375E"/>
                </a:solidFill>
                <a:latin typeface="Calibri" panose="020F0502020204030204" pitchFamily="34" charset="0"/>
              </a:rPr>
              <a:t> текущего календарного года)</a:t>
            </a:r>
          </a:p>
          <a:p>
            <a:pPr indent="132160" algn="just">
              <a:spcBef>
                <a:spcPts val="900"/>
              </a:spcBef>
              <a:buSzPct val="100000"/>
            </a:pPr>
            <a:endParaRPr lang="ru-RU" altLang="ru-RU" sz="1600" dirty="0" smtClean="0">
              <a:solidFill>
                <a:srgbClr val="17375E"/>
              </a:solidFill>
              <a:latin typeface="Calibri" panose="020F0502020204030204" pitchFamily="34" charset="0"/>
            </a:endParaRPr>
          </a:p>
          <a:p>
            <a:pPr marL="285750" indent="-285750" algn="just" eaLnBrk="1" hangingPunct="1">
              <a:buClr>
                <a:schemeClr val="accent2">
                  <a:lumMod val="50000"/>
                </a:schemeClr>
              </a:buClr>
              <a:buSzPct val="100000"/>
              <a:buFont typeface="Wingdings" panose="05000000000000000000" pitchFamily="2" charset="2"/>
              <a:buChar char="Ø"/>
              <a:defRPr/>
            </a:pPr>
            <a:r>
              <a:rPr lang="ru-RU" altLang="ru-RU" sz="1600" u="sng" dirty="0" smtClean="0">
                <a:solidFill>
                  <a:srgbClr val="C00000"/>
                </a:solidFill>
                <a:latin typeface="Calibri" panose="020F0502020204030204" pitchFamily="34" charset="0"/>
              </a:rPr>
              <a:t>Решение </a:t>
            </a:r>
            <a:r>
              <a:rPr lang="ru-RU" altLang="ru-RU" sz="1600" u="sng" dirty="0">
                <a:solidFill>
                  <a:srgbClr val="C00000"/>
                </a:solidFill>
                <a:latin typeface="Calibri" panose="020F0502020204030204" pitchFamily="34" charset="0"/>
              </a:rPr>
              <a:t>об установлении надбавки</a:t>
            </a:r>
            <a:r>
              <a:rPr lang="ru-RU" altLang="ru-RU" sz="1600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ru-RU" altLang="ru-RU" sz="1600" dirty="0">
                <a:solidFill>
                  <a:srgbClr val="002060"/>
                </a:solidFill>
                <a:latin typeface="Calibri" panose="020F0502020204030204" pitchFamily="34" charset="0"/>
              </a:rPr>
              <a:t>на очередной </a:t>
            </a:r>
            <a:r>
              <a:rPr lang="ru-RU" altLang="ru-RU" sz="16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финансовый год </a:t>
            </a:r>
            <a:r>
              <a:rPr lang="ru-RU" altLang="ru-RU" sz="1600" dirty="0">
                <a:solidFill>
                  <a:srgbClr val="002060"/>
                </a:solidFill>
                <a:latin typeface="Calibri" panose="020F0502020204030204" pitchFamily="34" charset="0"/>
              </a:rPr>
              <a:t>принимается страховщиком </a:t>
            </a:r>
            <a:r>
              <a:rPr lang="ru-RU" altLang="ru-RU" sz="1600" u="sng" dirty="0" smtClean="0">
                <a:solidFill>
                  <a:srgbClr val="C00000"/>
                </a:solidFill>
                <a:latin typeface="Calibri" panose="020F0502020204030204" pitchFamily="34" charset="0"/>
              </a:rPr>
              <a:t>не </a:t>
            </a:r>
            <a:r>
              <a:rPr lang="ru-RU" altLang="ru-RU" sz="1600" u="sng" dirty="0">
                <a:solidFill>
                  <a:srgbClr val="C00000"/>
                </a:solidFill>
                <a:latin typeface="Calibri" panose="020F0502020204030204" pitchFamily="34" charset="0"/>
              </a:rPr>
              <a:t>позднее 1 сентября текущего </a:t>
            </a:r>
            <a:r>
              <a:rPr lang="ru-RU" altLang="ru-RU" sz="1600" u="sng" dirty="0" smtClean="0">
                <a:solidFill>
                  <a:srgbClr val="C00000"/>
                </a:solidFill>
                <a:latin typeface="Calibri" panose="020F0502020204030204" pitchFamily="34" charset="0"/>
              </a:rPr>
              <a:t>года </a:t>
            </a:r>
            <a:endParaRPr lang="ru-RU" altLang="ru-RU" sz="1600" u="sng" dirty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indent="132160" algn="just">
              <a:spcBef>
                <a:spcPts val="900"/>
              </a:spcBef>
              <a:buSzPct val="100000"/>
            </a:pPr>
            <a:r>
              <a:rPr lang="ru-RU" altLang="ru-RU" sz="1600" dirty="0" smtClean="0">
                <a:solidFill>
                  <a:srgbClr val="17375E"/>
                </a:solidFill>
                <a:latin typeface="Calibri" panose="020F0502020204030204" pitchFamily="34" charset="0"/>
              </a:rPr>
              <a:t>Установление </a:t>
            </a:r>
            <a:r>
              <a:rPr lang="ru-RU" altLang="ru-RU" sz="1600" dirty="0">
                <a:solidFill>
                  <a:srgbClr val="17375E"/>
                </a:solidFill>
                <a:latin typeface="Calibri" panose="020F0502020204030204" pitchFamily="34" charset="0"/>
              </a:rPr>
              <a:t>надбавки осуществляется в  автоматическом </a:t>
            </a:r>
            <a:r>
              <a:rPr lang="ru-RU" altLang="ru-RU" sz="1600" dirty="0" smtClean="0">
                <a:solidFill>
                  <a:srgbClr val="17375E"/>
                </a:solidFill>
                <a:latin typeface="Calibri" panose="020F0502020204030204" pitchFamily="34" charset="0"/>
              </a:rPr>
              <a:t>режиме</a:t>
            </a:r>
            <a:endParaRPr lang="en-US" altLang="ru-RU" sz="1600" dirty="0">
              <a:solidFill>
                <a:srgbClr val="17375E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1240270" y="1298500"/>
            <a:ext cx="3500197" cy="1548213"/>
          </a:xfrm>
          <a:prstGeom prst="rect">
            <a:avLst/>
          </a:prstGeom>
          <a:solidFill>
            <a:srgbClr val="FFFFFF"/>
          </a:solidFill>
          <a:ln w="25560" cap="sq">
            <a:solidFill>
              <a:srgbClr val="C0504D"/>
            </a:solidFill>
            <a:miter lim="800000"/>
            <a:headEnd/>
            <a:tailEnd/>
          </a:ln>
        </p:spPr>
        <p:txBody>
          <a:bodyPr wrap="square" lIns="67500" tIns="35100" rIns="67500" bIns="351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80000"/>
              </a:lnSpc>
              <a:buSzPct val="100000"/>
            </a:pPr>
            <a:r>
              <a:rPr lang="ru-RU" altLang="ru-RU" sz="1500" u="sng" dirty="0">
                <a:solidFill>
                  <a:srgbClr val="C00000"/>
                </a:solidFill>
                <a:latin typeface="Calibri" panose="020F0502020204030204" pitchFamily="34" charset="0"/>
              </a:rPr>
              <a:t>скидка не устанавливается</a:t>
            </a:r>
          </a:p>
          <a:p>
            <a:pPr algn="ctr">
              <a:lnSpc>
                <a:spcPct val="80000"/>
              </a:lnSpc>
              <a:buSzPct val="100000"/>
            </a:pPr>
            <a:endParaRPr lang="ru-RU" altLang="ru-RU" sz="1500" u="sng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ct val="80000"/>
              </a:lnSpc>
              <a:buSzPct val="100000"/>
            </a:pPr>
            <a:r>
              <a:rPr lang="ru-RU" sz="1500" dirty="0">
                <a:solidFill>
                  <a:schemeClr val="tx1"/>
                </a:solidFill>
                <a:latin typeface="Calibri" panose="020F0502020204030204" pitchFamily="34" charset="0"/>
              </a:rPr>
              <a:t>п</a:t>
            </a:r>
            <a:r>
              <a:rPr lang="ru-RU" sz="1500" dirty="0" smtClean="0">
                <a:solidFill>
                  <a:schemeClr val="tx1"/>
                </a:solidFill>
                <a:latin typeface="Calibri" panose="020F0502020204030204" pitchFamily="34" charset="0"/>
              </a:rPr>
              <a:t>ри </a:t>
            </a:r>
            <a:r>
              <a:rPr lang="ru-RU" sz="1500" dirty="0">
                <a:solidFill>
                  <a:schemeClr val="tx1"/>
                </a:solidFill>
                <a:latin typeface="Calibri" panose="020F0502020204030204" pitchFamily="34" charset="0"/>
              </a:rPr>
              <a:t>наличии </a:t>
            </a:r>
            <a:r>
              <a:rPr lang="ru-RU" sz="1500" dirty="0" smtClean="0">
                <a:solidFill>
                  <a:schemeClr val="tx1"/>
                </a:solidFill>
                <a:latin typeface="Calibri" panose="020F0502020204030204" pitchFamily="34" charset="0"/>
              </a:rPr>
              <a:t>у страхователя </a:t>
            </a:r>
            <a:br>
              <a:rPr lang="ru-RU" sz="1500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ru-RU" sz="15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в </a:t>
            </a:r>
            <a:r>
              <a:rPr lang="ru-RU" sz="1500" dirty="0">
                <a:solidFill>
                  <a:schemeClr val="tx1"/>
                </a:solidFill>
                <a:latin typeface="Calibri" panose="020F0502020204030204" pitchFamily="34" charset="0"/>
              </a:rPr>
              <a:t>предшествующем финансовом году страхового случая со смертельным исходом, произошедшего </a:t>
            </a:r>
            <a:r>
              <a:rPr lang="ru-RU" sz="1500" dirty="0" smtClean="0">
                <a:solidFill>
                  <a:schemeClr val="tx1"/>
                </a:solidFill>
                <a:latin typeface="Calibri" panose="020F0502020204030204" pitchFamily="34" charset="0"/>
              </a:rPr>
              <a:t/>
            </a:r>
            <a:br>
              <a:rPr lang="ru-RU" sz="1500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ru-RU" sz="15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не </a:t>
            </a:r>
            <a:r>
              <a:rPr lang="ru-RU" sz="1500" dirty="0">
                <a:solidFill>
                  <a:schemeClr val="tx1"/>
                </a:solidFill>
                <a:latin typeface="Calibri" panose="020F0502020204030204" pitchFamily="34" charset="0"/>
              </a:rPr>
              <a:t>по вине третьих </a:t>
            </a:r>
            <a:r>
              <a:rPr lang="ru-RU" sz="1500" dirty="0" smtClean="0">
                <a:solidFill>
                  <a:schemeClr val="tx1"/>
                </a:solidFill>
                <a:latin typeface="Calibri" panose="020F0502020204030204" pitchFamily="34" charset="0"/>
              </a:rPr>
              <a:t>лиц</a:t>
            </a:r>
          </a:p>
          <a:p>
            <a:pPr algn="ctr">
              <a:lnSpc>
                <a:spcPct val="80000"/>
              </a:lnSpc>
              <a:buSzPct val="100000"/>
            </a:pPr>
            <a:endParaRPr lang="ru-RU" altLang="ru-RU" sz="15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5436097" y="1273739"/>
            <a:ext cx="3312368" cy="1572973"/>
          </a:xfrm>
          <a:prstGeom prst="rect">
            <a:avLst/>
          </a:prstGeom>
          <a:noFill/>
          <a:ln w="25560" cap="sq">
            <a:solidFill>
              <a:srgbClr val="C0504D"/>
            </a:solidFill>
            <a:miter lim="800000"/>
            <a:headEnd/>
            <a:tailEnd/>
          </a:ln>
        </p:spPr>
        <p:txBody>
          <a:bodyPr lIns="67500" tIns="35100" rIns="67500" bIns="351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80000"/>
              </a:lnSpc>
              <a:buSzPct val="100000"/>
            </a:pPr>
            <a:r>
              <a:rPr lang="ru-RU" altLang="ru-RU" sz="1500" u="sng" dirty="0">
                <a:solidFill>
                  <a:srgbClr val="C00000"/>
                </a:solidFill>
                <a:latin typeface="Calibri" panose="020F0502020204030204" pitchFamily="34" charset="0"/>
              </a:rPr>
              <a:t>надбавка устанавливается </a:t>
            </a:r>
          </a:p>
          <a:p>
            <a:pPr algn="ctr">
              <a:lnSpc>
                <a:spcPct val="80000"/>
              </a:lnSpc>
              <a:buSzPct val="100000"/>
            </a:pPr>
            <a:endParaRPr lang="ru-RU" altLang="ru-RU" sz="1500" u="sng" dirty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algn="ctr">
              <a:lnSpc>
                <a:spcPct val="80000"/>
              </a:lnSpc>
              <a:buSzPct val="100000"/>
              <a:buFont typeface="Times New Roman" panose="02020603050405020304" pitchFamily="18" charset="0"/>
              <a:buNone/>
            </a:pPr>
            <a:r>
              <a:rPr lang="ru-RU" altLang="ru-RU" sz="1500" dirty="0">
                <a:solidFill>
                  <a:srgbClr val="17375E"/>
                </a:solidFill>
                <a:latin typeface="Calibri" panose="020F0502020204030204" pitchFamily="34" charset="0"/>
              </a:rPr>
              <a:t>при  наличии у страхователя </a:t>
            </a:r>
            <a:r>
              <a:rPr lang="ru-RU" altLang="ru-RU" sz="1500" dirty="0" smtClean="0">
                <a:solidFill>
                  <a:srgbClr val="17375E"/>
                </a:solidFill>
                <a:latin typeface="Calibri" panose="020F0502020204030204" pitchFamily="34" charset="0"/>
              </a:rPr>
              <a:t/>
            </a:r>
            <a:br>
              <a:rPr lang="ru-RU" altLang="ru-RU" sz="1500" dirty="0" smtClean="0">
                <a:solidFill>
                  <a:srgbClr val="17375E"/>
                </a:solidFill>
                <a:latin typeface="Calibri" panose="020F0502020204030204" pitchFamily="34" charset="0"/>
              </a:rPr>
            </a:br>
            <a:r>
              <a:rPr lang="ru-RU" sz="1500" dirty="0" smtClean="0">
                <a:solidFill>
                  <a:srgbClr val="17375E"/>
                </a:solidFill>
                <a:latin typeface="Calibri" panose="020F0502020204030204" pitchFamily="34" charset="0"/>
              </a:rPr>
              <a:t>в </a:t>
            </a:r>
            <a:r>
              <a:rPr lang="ru-RU" sz="1500" dirty="0">
                <a:solidFill>
                  <a:srgbClr val="17375E"/>
                </a:solidFill>
                <a:latin typeface="Calibri" panose="020F0502020204030204" pitchFamily="34" charset="0"/>
              </a:rPr>
              <a:t>предшествующем финансовом году группового несчастного случая </a:t>
            </a:r>
            <a:r>
              <a:rPr lang="ru-RU" sz="1500" dirty="0" smtClean="0">
                <a:solidFill>
                  <a:srgbClr val="17375E"/>
                </a:solidFill>
                <a:latin typeface="Calibri" panose="020F0502020204030204" pitchFamily="34" charset="0"/>
              </a:rPr>
              <a:t/>
            </a:r>
            <a:br>
              <a:rPr lang="ru-RU" sz="1500" dirty="0" smtClean="0">
                <a:solidFill>
                  <a:srgbClr val="17375E"/>
                </a:solidFill>
                <a:latin typeface="Calibri" panose="020F0502020204030204" pitchFamily="34" charset="0"/>
              </a:rPr>
            </a:br>
            <a:r>
              <a:rPr lang="ru-RU" sz="1500" dirty="0" smtClean="0">
                <a:solidFill>
                  <a:srgbClr val="17375E"/>
                </a:solidFill>
                <a:latin typeface="Calibri" panose="020F0502020204030204" pitchFamily="34" charset="0"/>
              </a:rPr>
              <a:t>(</a:t>
            </a:r>
            <a:r>
              <a:rPr lang="ru-RU" sz="1500" dirty="0">
                <a:solidFill>
                  <a:srgbClr val="17375E"/>
                </a:solidFill>
                <a:latin typeface="Calibri" panose="020F0502020204030204" pitchFamily="34" charset="0"/>
              </a:rPr>
              <a:t>2 человека и более) со смертельным исходом, произошедшего </a:t>
            </a:r>
            <a:r>
              <a:rPr lang="ru-RU" sz="1500" dirty="0" smtClean="0">
                <a:solidFill>
                  <a:srgbClr val="17375E"/>
                </a:solidFill>
                <a:latin typeface="Calibri" panose="020F0502020204030204" pitchFamily="34" charset="0"/>
              </a:rPr>
              <a:t/>
            </a:r>
            <a:br>
              <a:rPr lang="ru-RU" sz="1500" dirty="0" smtClean="0">
                <a:solidFill>
                  <a:srgbClr val="17375E"/>
                </a:solidFill>
                <a:latin typeface="Calibri" panose="020F0502020204030204" pitchFamily="34" charset="0"/>
              </a:rPr>
            </a:br>
            <a:r>
              <a:rPr lang="ru-RU" sz="1500" dirty="0" smtClean="0">
                <a:solidFill>
                  <a:srgbClr val="17375E"/>
                </a:solidFill>
                <a:latin typeface="Calibri" panose="020F0502020204030204" pitchFamily="34" charset="0"/>
              </a:rPr>
              <a:t>не </a:t>
            </a:r>
            <a:r>
              <a:rPr lang="ru-RU" sz="1500" dirty="0">
                <a:solidFill>
                  <a:srgbClr val="17375E"/>
                </a:solidFill>
                <a:latin typeface="Calibri" panose="020F0502020204030204" pitchFamily="34" charset="0"/>
              </a:rPr>
              <a:t>по вине третьих </a:t>
            </a:r>
            <a:r>
              <a:rPr lang="ru-RU" sz="1500" dirty="0" smtClean="0">
                <a:solidFill>
                  <a:srgbClr val="17375E"/>
                </a:solidFill>
                <a:latin typeface="Calibri" panose="020F0502020204030204" pitchFamily="34" charset="0"/>
              </a:rPr>
              <a:t>лиц</a:t>
            </a:r>
            <a:endParaRPr lang="ru-RU" altLang="ru-RU" sz="15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707665" y="337545"/>
            <a:ext cx="8316416" cy="663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spcBef>
                <a:spcPts val="600"/>
              </a:spcBef>
              <a:buSzPct val="100000"/>
            </a:pPr>
            <a:r>
              <a:rPr lang="ru-RU" altLang="ru-RU" dirty="0">
                <a:solidFill>
                  <a:srgbClr val="376092"/>
                </a:solidFill>
                <a:latin typeface="+mn-lt"/>
              </a:rPr>
              <a:t>Установление скидок и надбавок к страховым </a:t>
            </a:r>
            <a:r>
              <a:rPr lang="ru-RU" altLang="ru-RU" dirty="0" smtClean="0">
                <a:solidFill>
                  <a:srgbClr val="376092"/>
                </a:solidFill>
                <a:latin typeface="+mn-lt"/>
              </a:rPr>
              <a:t>тарифам</a:t>
            </a:r>
          </a:p>
          <a:p>
            <a:pPr algn="ctr">
              <a:spcBef>
                <a:spcPts val="600"/>
              </a:spcBef>
              <a:buSzPct val="100000"/>
            </a:pPr>
            <a:r>
              <a:rPr lang="ru-RU" altLang="ru-RU" sz="1200" i="1" dirty="0">
                <a:solidFill>
                  <a:srgbClr val="17375E"/>
                </a:solidFill>
                <a:latin typeface="+mn-lt"/>
                <a:cs typeface="Times New Roman" panose="02020603050405020304" pitchFamily="18" charset="0"/>
              </a:rPr>
              <a:t>(</a:t>
            </a:r>
            <a:r>
              <a:rPr lang="ru-RU" altLang="ru-RU" sz="1400" i="1" dirty="0">
                <a:solidFill>
                  <a:srgbClr val="17375E"/>
                </a:solidFill>
                <a:latin typeface="+mn-lt"/>
                <a:cs typeface="Times New Roman" panose="02020603050405020304" pitchFamily="18" charset="0"/>
              </a:rPr>
              <a:t>постановление Правительства </a:t>
            </a:r>
            <a:r>
              <a:rPr lang="ru-RU" altLang="ru-RU" sz="1400" i="1" dirty="0" smtClean="0">
                <a:solidFill>
                  <a:srgbClr val="17375E"/>
                </a:solidFill>
                <a:latin typeface="+mn-lt"/>
                <a:cs typeface="Times New Roman" panose="02020603050405020304" pitchFamily="18" charset="0"/>
              </a:rPr>
              <a:t>Российской Федерации от 30.05.2012 № 524)</a:t>
            </a:r>
            <a:endParaRPr lang="ru-RU" altLang="ru-RU" sz="1400" dirty="0" smtClean="0">
              <a:solidFill>
                <a:srgbClr val="376092"/>
              </a:solidFill>
            </a:endParaRPr>
          </a:p>
        </p:txBody>
      </p:sp>
      <p:sp>
        <p:nvSpPr>
          <p:cNvPr id="27" name="object 3">
            <a:extLst>
              <a:ext uri="{FF2B5EF4-FFF2-40B4-BE49-F238E27FC236}">
                <a16:creationId xmlns:a16="http://schemas.microsoft.com/office/drawing/2014/main" id="{819F3872-8C93-764C-B639-237405654395}"/>
              </a:ext>
            </a:extLst>
          </p:cNvPr>
          <p:cNvSpPr/>
          <p:nvPr/>
        </p:nvSpPr>
        <p:spPr>
          <a:xfrm>
            <a:off x="-13361" y="1"/>
            <a:ext cx="1056969" cy="6858000"/>
          </a:xfrm>
          <a:custGeom>
            <a:avLst/>
            <a:gdLst/>
            <a:ahLst/>
            <a:cxnLst/>
            <a:rect l="l" t="t" r="r" b="b"/>
            <a:pathLst>
              <a:path w="3034665" h="8856345">
                <a:moveTo>
                  <a:pt x="2310396" y="0"/>
                </a:moveTo>
                <a:lnTo>
                  <a:pt x="0" y="0"/>
                </a:lnTo>
                <a:lnTo>
                  <a:pt x="0" y="8856002"/>
                </a:lnTo>
                <a:lnTo>
                  <a:pt x="3034550" y="8856002"/>
                </a:lnTo>
                <a:lnTo>
                  <a:pt x="3007347" y="8795408"/>
                </a:lnTo>
                <a:lnTo>
                  <a:pt x="2980688" y="8735033"/>
                </a:lnTo>
                <a:lnTo>
                  <a:pt x="2954568" y="8674876"/>
                </a:lnTo>
                <a:lnTo>
                  <a:pt x="2928983" y="8614936"/>
                </a:lnTo>
                <a:lnTo>
                  <a:pt x="2903927" y="8555211"/>
                </a:lnTo>
                <a:lnTo>
                  <a:pt x="2879397" y="8495701"/>
                </a:lnTo>
                <a:lnTo>
                  <a:pt x="2855387" y="8436404"/>
                </a:lnTo>
                <a:lnTo>
                  <a:pt x="2831893" y="8377321"/>
                </a:lnTo>
                <a:lnTo>
                  <a:pt x="2808910" y="8318448"/>
                </a:lnTo>
                <a:lnTo>
                  <a:pt x="2786434" y="8259787"/>
                </a:lnTo>
                <a:lnTo>
                  <a:pt x="2764459" y="8201335"/>
                </a:lnTo>
                <a:lnTo>
                  <a:pt x="2742981" y="8143091"/>
                </a:lnTo>
                <a:lnTo>
                  <a:pt x="2721995" y="8085055"/>
                </a:lnTo>
                <a:lnTo>
                  <a:pt x="2701497" y="8027225"/>
                </a:lnTo>
                <a:lnTo>
                  <a:pt x="2681481" y="7969600"/>
                </a:lnTo>
                <a:lnTo>
                  <a:pt x="2661944" y="7912180"/>
                </a:lnTo>
                <a:lnTo>
                  <a:pt x="2642880" y="7854963"/>
                </a:lnTo>
                <a:lnTo>
                  <a:pt x="2624285" y="7797949"/>
                </a:lnTo>
                <a:lnTo>
                  <a:pt x="2606154" y="7741136"/>
                </a:lnTo>
                <a:lnTo>
                  <a:pt x="2588482" y="7684523"/>
                </a:lnTo>
                <a:lnTo>
                  <a:pt x="2571264" y="7628109"/>
                </a:lnTo>
                <a:lnTo>
                  <a:pt x="2554497" y="7571894"/>
                </a:lnTo>
                <a:lnTo>
                  <a:pt x="2538174" y="7515875"/>
                </a:lnTo>
                <a:lnTo>
                  <a:pt x="2522292" y="7460053"/>
                </a:lnTo>
                <a:lnTo>
                  <a:pt x="2506846" y="7404426"/>
                </a:lnTo>
                <a:lnTo>
                  <a:pt x="2491831" y="7348993"/>
                </a:lnTo>
                <a:lnTo>
                  <a:pt x="2477242" y="7293752"/>
                </a:lnTo>
                <a:lnTo>
                  <a:pt x="2463075" y="7238704"/>
                </a:lnTo>
                <a:lnTo>
                  <a:pt x="2449325" y="7183847"/>
                </a:lnTo>
                <a:lnTo>
                  <a:pt x="2435986" y="7129180"/>
                </a:lnTo>
                <a:lnTo>
                  <a:pt x="2423056" y="7074702"/>
                </a:lnTo>
                <a:lnTo>
                  <a:pt x="2410528" y="7020411"/>
                </a:lnTo>
                <a:lnTo>
                  <a:pt x="2398398" y="6966308"/>
                </a:lnTo>
                <a:lnTo>
                  <a:pt x="2386662" y="6912390"/>
                </a:lnTo>
                <a:lnTo>
                  <a:pt x="2375314" y="6858657"/>
                </a:lnTo>
                <a:lnTo>
                  <a:pt x="2364350" y="6805108"/>
                </a:lnTo>
                <a:lnTo>
                  <a:pt x="2353765" y="6751741"/>
                </a:lnTo>
                <a:lnTo>
                  <a:pt x="2343555" y="6698557"/>
                </a:lnTo>
                <a:lnTo>
                  <a:pt x="2333715" y="6645553"/>
                </a:lnTo>
                <a:lnTo>
                  <a:pt x="2324240" y="6592728"/>
                </a:lnTo>
                <a:lnTo>
                  <a:pt x="2315125" y="6540082"/>
                </a:lnTo>
                <a:lnTo>
                  <a:pt x="2306366" y="6487614"/>
                </a:lnTo>
                <a:lnTo>
                  <a:pt x="2297958" y="6435322"/>
                </a:lnTo>
                <a:lnTo>
                  <a:pt x="2289897" y="6383206"/>
                </a:lnTo>
                <a:lnTo>
                  <a:pt x="2282176" y="6331265"/>
                </a:lnTo>
                <a:lnTo>
                  <a:pt x="2274793" y="6279496"/>
                </a:lnTo>
                <a:lnTo>
                  <a:pt x="2267742" y="6227900"/>
                </a:lnTo>
                <a:lnTo>
                  <a:pt x="2261018" y="6176476"/>
                </a:lnTo>
                <a:lnTo>
                  <a:pt x="2254617" y="6125222"/>
                </a:lnTo>
                <a:lnTo>
                  <a:pt x="2248535" y="6074137"/>
                </a:lnTo>
                <a:lnTo>
                  <a:pt x="2242765" y="6023221"/>
                </a:lnTo>
                <a:lnTo>
                  <a:pt x="2237304" y="5972472"/>
                </a:lnTo>
                <a:lnTo>
                  <a:pt x="2232147" y="5921889"/>
                </a:lnTo>
                <a:lnTo>
                  <a:pt x="2227289" y="5871471"/>
                </a:lnTo>
                <a:lnTo>
                  <a:pt x="2222726" y="5821218"/>
                </a:lnTo>
                <a:lnTo>
                  <a:pt x="2218453" y="5771128"/>
                </a:lnTo>
                <a:lnTo>
                  <a:pt x="2214464" y="5721200"/>
                </a:lnTo>
                <a:lnTo>
                  <a:pt x="2210756" y="5671433"/>
                </a:lnTo>
                <a:lnTo>
                  <a:pt x="2207324" y="5621826"/>
                </a:lnTo>
                <a:lnTo>
                  <a:pt x="2204162" y="5572378"/>
                </a:lnTo>
                <a:lnTo>
                  <a:pt x="2198633" y="5473955"/>
                </a:lnTo>
                <a:lnTo>
                  <a:pt x="2194132" y="5376156"/>
                </a:lnTo>
                <a:lnTo>
                  <a:pt x="2190620" y="5278972"/>
                </a:lnTo>
                <a:lnTo>
                  <a:pt x="2188061" y="5182396"/>
                </a:lnTo>
                <a:lnTo>
                  <a:pt x="2186415" y="5086419"/>
                </a:lnTo>
                <a:lnTo>
                  <a:pt x="2185647" y="4991033"/>
                </a:lnTo>
                <a:lnTo>
                  <a:pt x="2185717" y="4896229"/>
                </a:lnTo>
                <a:lnTo>
                  <a:pt x="2186589" y="4802000"/>
                </a:lnTo>
                <a:lnTo>
                  <a:pt x="2188224" y="4708337"/>
                </a:lnTo>
                <a:lnTo>
                  <a:pt x="2190586" y="4615231"/>
                </a:lnTo>
                <a:lnTo>
                  <a:pt x="2193636" y="4522676"/>
                </a:lnTo>
                <a:lnTo>
                  <a:pt x="2197336" y="4430662"/>
                </a:lnTo>
                <a:lnTo>
                  <a:pt x="2201650" y="4339181"/>
                </a:lnTo>
                <a:lnTo>
                  <a:pt x="2206539" y="4248225"/>
                </a:lnTo>
                <a:lnTo>
                  <a:pt x="2211966" y="4157785"/>
                </a:lnTo>
                <a:lnTo>
                  <a:pt x="2221032" y="4023077"/>
                </a:lnTo>
                <a:lnTo>
                  <a:pt x="2231096" y="3889485"/>
                </a:lnTo>
                <a:lnTo>
                  <a:pt x="2242031" y="3756981"/>
                </a:lnTo>
                <a:lnTo>
                  <a:pt x="2257746" y="3581954"/>
                </a:lnTo>
                <a:lnTo>
                  <a:pt x="2278790" y="3365722"/>
                </a:lnTo>
                <a:lnTo>
                  <a:pt x="2367152" y="2526647"/>
                </a:lnTo>
                <a:lnTo>
                  <a:pt x="2387346" y="2322699"/>
                </a:lnTo>
                <a:lnTo>
                  <a:pt x="2402135" y="2161037"/>
                </a:lnTo>
                <a:lnTo>
                  <a:pt x="2412234" y="2040621"/>
                </a:lnTo>
                <a:lnTo>
                  <a:pt x="2421338" y="1920885"/>
                </a:lnTo>
                <a:lnTo>
                  <a:pt x="2426794" y="1841425"/>
                </a:lnTo>
                <a:lnTo>
                  <a:pt x="2431713" y="1762248"/>
                </a:lnTo>
                <a:lnTo>
                  <a:pt x="2436059" y="1683344"/>
                </a:lnTo>
                <a:lnTo>
                  <a:pt x="2439795" y="1604705"/>
                </a:lnTo>
                <a:lnTo>
                  <a:pt x="2442881" y="1526323"/>
                </a:lnTo>
                <a:lnTo>
                  <a:pt x="2445282" y="1448191"/>
                </a:lnTo>
                <a:lnTo>
                  <a:pt x="2446958" y="1370298"/>
                </a:lnTo>
                <a:lnTo>
                  <a:pt x="2447873" y="1292639"/>
                </a:lnTo>
                <a:lnTo>
                  <a:pt x="2447988" y="1215203"/>
                </a:lnTo>
                <a:lnTo>
                  <a:pt x="2447266" y="1137984"/>
                </a:lnTo>
                <a:lnTo>
                  <a:pt x="2445670" y="1060972"/>
                </a:lnTo>
                <a:lnTo>
                  <a:pt x="2443162" y="984160"/>
                </a:lnTo>
                <a:lnTo>
                  <a:pt x="2439703" y="907538"/>
                </a:lnTo>
                <a:lnTo>
                  <a:pt x="2435257" y="831100"/>
                </a:lnTo>
                <a:lnTo>
                  <a:pt x="2432652" y="792947"/>
                </a:lnTo>
                <a:lnTo>
                  <a:pt x="2429786" y="754837"/>
                </a:lnTo>
                <a:lnTo>
                  <a:pt x="2426654" y="716768"/>
                </a:lnTo>
                <a:lnTo>
                  <a:pt x="2423252" y="678740"/>
                </a:lnTo>
                <a:lnTo>
                  <a:pt x="2419574" y="640751"/>
                </a:lnTo>
                <a:lnTo>
                  <a:pt x="2415617" y="602801"/>
                </a:lnTo>
                <a:lnTo>
                  <a:pt x="2411375" y="564888"/>
                </a:lnTo>
                <a:lnTo>
                  <a:pt x="2406843" y="527012"/>
                </a:lnTo>
                <a:lnTo>
                  <a:pt x="2402018" y="489172"/>
                </a:lnTo>
                <a:lnTo>
                  <a:pt x="2396894" y="451365"/>
                </a:lnTo>
                <a:lnTo>
                  <a:pt x="2391467" y="413592"/>
                </a:lnTo>
                <a:lnTo>
                  <a:pt x="2385732" y="375852"/>
                </a:lnTo>
                <a:lnTo>
                  <a:pt x="2379683" y="338143"/>
                </a:lnTo>
                <a:lnTo>
                  <a:pt x="2373318" y="300464"/>
                </a:lnTo>
                <a:lnTo>
                  <a:pt x="2366630" y="262814"/>
                </a:lnTo>
                <a:lnTo>
                  <a:pt x="2359615" y="225193"/>
                </a:lnTo>
                <a:lnTo>
                  <a:pt x="2352268" y="187599"/>
                </a:lnTo>
                <a:lnTo>
                  <a:pt x="2344585" y="150031"/>
                </a:lnTo>
                <a:lnTo>
                  <a:pt x="2336562" y="112488"/>
                </a:lnTo>
                <a:lnTo>
                  <a:pt x="2328192" y="74969"/>
                </a:lnTo>
                <a:lnTo>
                  <a:pt x="2319472" y="37473"/>
                </a:lnTo>
                <a:lnTo>
                  <a:pt x="2310396" y="0"/>
                </a:lnTo>
                <a:close/>
              </a:path>
            </a:pathLst>
          </a:custGeom>
          <a:solidFill>
            <a:srgbClr val="CCDDE7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lIns="0" tIns="0" rIns="0" bIns="0" rtlCol="0"/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endParaRPr sz="1350" dirty="0"/>
          </a:p>
        </p:txBody>
      </p:sp>
      <p:grpSp>
        <p:nvGrpSpPr>
          <p:cNvPr id="28" name="Shape 336"/>
          <p:cNvGrpSpPr/>
          <p:nvPr/>
        </p:nvGrpSpPr>
        <p:grpSpPr>
          <a:xfrm>
            <a:off x="69375" y="98223"/>
            <a:ext cx="638291" cy="772538"/>
            <a:chOff x="0" y="0"/>
            <a:chExt cx="638291" cy="693109"/>
          </a:xfrm>
        </p:grpSpPr>
        <p:pic>
          <p:nvPicPr>
            <p:cNvPr id="29" name="Shape 338"/>
            <p:cNvPicPr/>
            <p:nvPr/>
          </p:nvPicPr>
          <p:blipFill>
            <a:blip r:embed="rId3"/>
            <a:stretch/>
          </p:blipFill>
          <p:spPr>
            <a:xfrm>
              <a:off x="1552" y="562392"/>
              <a:ext cx="113960" cy="50701"/>
            </a:xfrm>
            <a:prstGeom prst="rect">
              <a:avLst/>
            </a:prstGeom>
          </p:spPr>
        </p:pic>
        <p:pic>
          <p:nvPicPr>
            <p:cNvPr id="30" name="Shape 340"/>
            <p:cNvPicPr/>
            <p:nvPr/>
          </p:nvPicPr>
          <p:blipFill>
            <a:blip r:embed="rId4"/>
            <a:stretch/>
          </p:blipFill>
          <p:spPr>
            <a:xfrm>
              <a:off x="130978" y="562961"/>
              <a:ext cx="238101" cy="57971"/>
            </a:xfrm>
            <a:prstGeom prst="rect">
              <a:avLst/>
            </a:prstGeom>
          </p:spPr>
        </p:pic>
        <p:sp>
          <p:nvSpPr>
            <p:cNvPr id="31" name="Shape 341"/>
            <p:cNvSpPr/>
            <p:nvPr/>
          </p:nvSpPr>
          <p:spPr>
            <a:xfrm>
              <a:off x="388859" y="562959"/>
              <a:ext cx="43436" cy="49924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62230"/>
                <a:gd name="ODFBottom" fmla="val 77469"/>
                <a:gd name="ODFWidth" fmla="val 62230"/>
                <a:gd name="ODFHeight" fmla="val 77469"/>
              </a:gdLst>
              <a:ahLst/>
              <a:cxnLst/>
              <a:rect l="OXMLTextRectL" t="OXMLTextRectT" r="OXMLTextRectR" b="OXMLTextRect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/>
            <a:lstStyle/>
            <a:p>
              <a:pPr marL="0" indent="0" algn="l"/>
              <a:endParaRPr sz="18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2" name="Shape 343"/>
            <p:cNvPicPr/>
            <p:nvPr/>
          </p:nvPicPr>
          <p:blipFill>
            <a:blip r:embed="rId5"/>
            <a:stretch/>
          </p:blipFill>
          <p:spPr>
            <a:xfrm>
              <a:off x="446584" y="562961"/>
              <a:ext cx="46175" cy="49564"/>
            </a:xfrm>
            <a:prstGeom prst="rect">
              <a:avLst/>
            </a:prstGeom>
          </p:spPr>
        </p:pic>
        <p:pic>
          <p:nvPicPr>
            <p:cNvPr id="33" name="Shape 345"/>
            <p:cNvPicPr/>
            <p:nvPr/>
          </p:nvPicPr>
          <p:blipFill>
            <a:blip r:embed="rId6"/>
            <a:stretch/>
          </p:blipFill>
          <p:spPr>
            <a:xfrm>
              <a:off x="512528" y="562959"/>
              <a:ext cx="59437" cy="49572"/>
            </a:xfrm>
            <a:prstGeom prst="rect">
              <a:avLst/>
            </a:prstGeom>
          </p:spPr>
        </p:pic>
        <p:sp>
          <p:nvSpPr>
            <p:cNvPr id="34" name="Shape 346"/>
            <p:cNvSpPr/>
            <p:nvPr/>
          </p:nvSpPr>
          <p:spPr>
            <a:xfrm>
              <a:off x="591751" y="562961"/>
              <a:ext cx="46539" cy="49924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66675"/>
                <a:gd name="ODFBottom" fmla="val 77469"/>
                <a:gd name="ODFWidth" fmla="val 66675"/>
                <a:gd name="ODFHeight" fmla="val 77469"/>
              </a:gdLst>
              <a:ahLst/>
              <a:cxnLst/>
              <a:rect l="OXMLTextRectL" t="OXMLTextRectT" r="OXMLTextRectR" b="OXMLTextRect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/>
            <a:lstStyle/>
            <a:p>
              <a:pPr marL="0" indent="0" algn="l"/>
              <a:endParaRPr sz="18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35" name="Shape 348"/>
            <p:cNvPicPr/>
            <p:nvPr/>
          </p:nvPicPr>
          <p:blipFill>
            <a:blip r:embed="rId7"/>
            <a:stretch/>
          </p:blipFill>
          <p:spPr>
            <a:xfrm>
              <a:off x="0" y="634419"/>
              <a:ext cx="131611" cy="53247"/>
            </a:xfrm>
            <a:prstGeom prst="rect">
              <a:avLst/>
            </a:prstGeom>
          </p:spPr>
        </p:pic>
        <p:pic>
          <p:nvPicPr>
            <p:cNvPr id="36" name="Shape 350"/>
            <p:cNvPicPr/>
            <p:nvPr/>
          </p:nvPicPr>
          <p:blipFill>
            <a:blip r:embed="rId8"/>
            <a:stretch/>
          </p:blipFill>
          <p:spPr>
            <a:xfrm>
              <a:off x="147090" y="636252"/>
              <a:ext cx="114664" cy="56856"/>
            </a:xfrm>
            <a:prstGeom prst="rect">
              <a:avLst/>
            </a:prstGeom>
          </p:spPr>
        </p:pic>
        <p:pic>
          <p:nvPicPr>
            <p:cNvPr id="37" name="Shape 352"/>
            <p:cNvPicPr/>
            <p:nvPr/>
          </p:nvPicPr>
          <p:blipFill>
            <a:blip r:embed="rId9"/>
            <a:stretch/>
          </p:blipFill>
          <p:spPr>
            <a:xfrm>
              <a:off x="295090" y="635694"/>
              <a:ext cx="222864" cy="50693"/>
            </a:xfrm>
            <a:prstGeom prst="rect">
              <a:avLst/>
            </a:prstGeom>
          </p:spPr>
        </p:pic>
        <p:pic>
          <p:nvPicPr>
            <p:cNvPr id="38" name="Shape 354"/>
            <p:cNvPicPr/>
            <p:nvPr/>
          </p:nvPicPr>
          <p:blipFill>
            <a:blip r:embed="rId10"/>
            <a:stretch/>
          </p:blipFill>
          <p:spPr>
            <a:xfrm>
              <a:off x="531607" y="636254"/>
              <a:ext cx="46397" cy="49564"/>
            </a:xfrm>
            <a:prstGeom prst="rect">
              <a:avLst/>
            </a:prstGeom>
          </p:spPr>
        </p:pic>
        <p:pic>
          <p:nvPicPr>
            <p:cNvPr id="39" name="Shape 356"/>
            <p:cNvPicPr/>
            <p:nvPr/>
          </p:nvPicPr>
          <p:blipFill>
            <a:blip r:embed="rId11"/>
            <a:stretch/>
          </p:blipFill>
          <p:spPr>
            <a:xfrm>
              <a:off x="591751" y="636254"/>
              <a:ext cx="46397" cy="49564"/>
            </a:xfrm>
            <a:prstGeom prst="rect">
              <a:avLst/>
            </a:prstGeom>
          </p:spPr>
        </p:pic>
        <p:sp>
          <p:nvSpPr>
            <p:cNvPr id="40" name="Shape 357"/>
            <p:cNvSpPr/>
            <p:nvPr/>
          </p:nvSpPr>
          <p:spPr>
            <a:xfrm>
              <a:off x="596399" y="548957"/>
              <a:ext cx="38118" cy="5319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54609"/>
                <a:gd name="ODFBottom" fmla="val 8255"/>
                <a:gd name="ODFWidth" fmla="val 54609"/>
                <a:gd name="ODFHeight" fmla="val 8255"/>
              </a:gdLst>
              <a:ahLst/>
              <a:cxnLst/>
              <a:rect l="OXMLTextRectL" t="OXMLTextRectT" r="OXMLTextRectR" b="OXMLTextRect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/>
            <a:lstStyle/>
            <a:p>
              <a:pPr marL="0" indent="0" algn="l"/>
              <a:endParaRPr sz="18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41" name="Shape 359"/>
            <p:cNvPicPr/>
            <p:nvPr/>
          </p:nvPicPr>
          <p:blipFill>
            <a:blip r:embed="rId12"/>
            <a:stretch/>
          </p:blipFill>
          <p:spPr>
            <a:xfrm>
              <a:off x="6351" y="0"/>
              <a:ext cx="625305" cy="495693"/>
            </a:xfrm>
            <a:prstGeom prst="rect">
              <a:avLst/>
            </a:prstGeom>
          </p:spPr>
        </p:pic>
      </p:grpSp>
      <p:pic>
        <p:nvPicPr>
          <p:cNvPr id="42" name="object 4">
            <a:extLst>
              <a:ext uri="{FF2B5EF4-FFF2-40B4-BE49-F238E27FC236}">
                <a16:creationId xmlns:a16="http://schemas.microsoft.com/office/drawing/2014/main" id="{727F49BB-7DF1-9447-A753-D8716D7627C5}"/>
              </a:ext>
            </a:extLst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01670" y="-1733"/>
            <a:ext cx="416557" cy="6859785"/>
          </a:xfrm>
          <a:prstGeom prst="rect">
            <a:avLst/>
          </a:prstGeom>
        </p:spPr>
      </p:pic>
      <p:grpSp>
        <p:nvGrpSpPr>
          <p:cNvPr id="43" name="Group 7"/>
          <p:cNvGrpSpPr>
            <a:grpSpLocks/>
          </p:cNvGrpSpPr>
          <p:nvPr/>
        </p:nvGrpSpPr>
        <p:grpSpPr bwMode="auto">
          <a:xfrm>
            <a:off x="183349" y="53869"/>
            <a:ext cx="9943033" cy="268288"/>
            <a:chOff x="71" y="-6"/>
            <a:chExt cx="6531" cy="169"/>
          </a:xfrm>
        </p:grpSpPr>
        <p:sp>
          <p:nvSpPr>
            <p:cNvPr id="44" name="Rectangle 8"/>
            <p:cNvSpPr>
              <a:spLocks noChangeArrowheads="1"/>
            </p:cNvSpPr>
            <p:nvPr/>
          </p:nvSpPr>
          <p:spPr bwMode="auto">
            <a:xfrm>
              <a:off x="930" y="-6"/>
              <a:ext cx="4988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9pPr>
            </a:lstStyle>
            <a:p>
              <a:pPr>
                <a:buSzPct val="100000"/>
              </a:pPr>
              <a:r>
                <a:rPr lang="ru-RU" altLang="ru-RU" sz="1000" dirty="0">
                  <a:solidFill>
                    <a:srgbClr val="376092"/>
                  </a:solidFill>
                  <a:latin typeface="Calibri" pitchFamily="34" charset="0"/>
                </a:rPr>
                <a:t>ОБЯЗАТЕЛЬНОЕ СОЦИАЛЬНОЕ СТРАХОВАНИЕ ОТ НЕСЧАСТНЫХ СЛУЧАЕВ НА ПРОИЗВОДСТВЕ И ПРОФЕССИОНАЛЬНЫХ ЗАБОЛЕВАНИЙ</a:t>
              </a:r>
            </a:p>
          </p:txBody>
        </p:sp>
        <p:sp>
          <p:nvSpPr>
            <p:cNvPr id="45" name="Freeform 9"/>
            <p:cNvSpPr>
              <a:spLocks noChangeArrowheads="1"/>
            </p:cNvSpPr>
            <p:nvPr/>
          </p:nvSpPr>
          <p:spPr bwMode="auto">
            <a:xfrm>
              <a:off x="71" y="119"/>
              <a:ext cx="6531" cy="44"/>
            </a:xfrm>
            <a:custGeom>
              <a:avLst/>
              <a:gdLst>
                <a:gd name="T0" fmla="*/ 0 w 10369152"/>
                <a:gd name="T1" fmla="*/ 0 h 71519"/>
                <a:gd name="T2" fmla="*/ 0 w 10369152"/>
                <a:gd name="T3" fmla="*/ 0 h 71519"/>
                <a:gd name="T4" fmla="*/ 0 w 10369152"/>
                <a:gd name="T5" fmla="*/ 0 h 71519"/>
                <a:gd name="T6" fmla="*/ 0 w 10369152"/>
                <a:gd name="T7" fmla="*/ 0 h 71519"/>
                <a:gd name="T8" fmla="*/ 0 w 10369152"/>
                <a:gd name="T9" fmla="*/ 0 h 715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69152"/>
                <a:gd name="T16" fmla="*/ 0 h 71519"/>
                <a:gd name="T17" fmla="*/ 10369152 w 10369152"/>
                <a:gd name="T18" fmla="*/ 71519 h 715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69152" h="71519">
                  <a:moveTo>
                    <a:pt x="1374431" y="27349"/>
                  </a:moveTo>
                  <a:lnTo>
                    <a:pt x="8994721" y="27349"/>
                  </a:lnTo>
                  <a:lnTo>
                    <a:pt x="8994721" y="44170"/>
                  </a:lnTo>
                  <a:lnTo>
                    <a:pt x="1374431" y="44170"/>
                  </a:lnTo>
                  <a:lnTo>
                    <a:pt x="1374431" y="27349"/>
                  </a:lnTo>
                  <a:close/>
                </a:path>
              </a:pathLst>
            </a:custGeom>
            <a:solidFill>
              <a:srgbClr val="4F81BD"/>
            </a:solidFill>
            <a:ln w="25560" cap="flat">
              <a:solidFill>
                <a:srgbClr val="385D8A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30001846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ChangeArrowheads="1"/>
          </p:cNvSpPr>
          <p:nvPr/>
        </p:nvSpPr>
        <p:spPr bwMode="auto">
          <a:xfrm>
            <a:off x="1043608" y="1113928"/>
            <a:ext cx="7662727" cy="463014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180000" tIns="46800" rIns="180000" bIns="46800"/>
          <a:lstStyle>
            <a:lvl1pPr marL="341313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Lucida Sans Unicode" panose="020B0602030504020204" pitchFamily="34" charset="0"/>
              </a:defRPr>
            </a:lvl9pPr>
          </a:lstStyle>
          <a:p>
            <a:pPr algn="just">
              <a:lnSpc>
                <a:spcPct val="90000"/>
              </a:lnSpc>
              <a:spcBef>
                <a:spcPts val="450"/>
              </a:spcBef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"/>
              <a:defRPr/>
            </a:pPr>
            <a:r>
              <a:rPr lang="ru-RU" altLang="ru-RU" sz="1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осуществление </a:t>
            </a:r>
            <a:r>
              <a:rPr lang="ru-RU" altLang="ru-RU" sz="18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страхователем финансово-хозяйственной </a:t>
            </a:r>
            <a:r>
              <a:rPr lang="ru-RU" altLang="ru-RU" sz="1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деятельности </a:t>
            </a:r>
            <a:r>
              <a:rPr lang="ru-RU" altLang="ru-RU" sz="18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не менее </a:t>
            </a:r>
            <a:r>
              <a:rPr lang="ru-RU" altLang="ru-RU" sz="1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3 лет с момента его государственной регистрации до года, в котором рассчитывается </a:t>
            </a:r>
            <a:r>
              <a:rPr lang="ru-RU" altLang="ru-RU" sz="18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скидка</a:t>
            </a:r>
            <a:endParaRPr lang="ru-RU" altLang="ru-RU" sz="18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0" indent="0" algn="just">
              <a:lnSpc>
                <a:spcPct val="90000"/>
              </a:lnSpc>
              <a:spcBef>
                <a:spcPts val="450"/>
              </a:spcBef>
              <a:buClr>
                <a:schemeClr val="accent2">
                  <a:lumMod val="50000"/>
                </a:schemeClr>
              </a:buClr>
              <a:defRPr/>
            </a:pPr>
            <a:endParaRPr lang="ru-RU" altLang="ru-RU" sz="1800" strike="sngStrike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algn="just">
              <a:lnSpc>
                <a:spcPct val="90000"/>
              </a:lnSpc>
              <a:spcBef>
                <a:spcPts val="450"/>
              </a:spcBef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"/>
              <a:defRPr/>
            </a:pPr>
            <a:r>
              <a:rPr lang="ru-RU" altLang="ru-RU" sz="18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Отсутствие 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у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страхователя на день подачи заявления выявленной недоимки, в том числе в ходе камеральной или выездной проверки, и (или) начисленных пеней и штрафов по итогам камеральной или выездной проверки</a:t>
            </a:r>
            <a:r>
              <a:rPr lang="ru-RU" altLang="ru-RU" sz="1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endParaRPr lang="ru-RU" altLang="ru-RU" sz="180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algn="just">
              <a:lnSpc>
                <a:spcPct val="90000"/>
              </a:lnSpc>
              <a:spcBef>
                <a:spcPts val="450"/>
              </a:spcBef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"/>
              <a:defRPr/>
            </a:pPr>
            <a:endParaRPr lang="ru-RU" sz="18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algn="just">
              <a:lnSpc>
                <a:spcPct val="90000"/>
              </a:lnSpc>
              <a:spcBef>
                <a:spcPts val="450"/>
              </a:spcBef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"/>
              <a:defRPr/>
            </a:pPr>
            <a:r>
              <a:rPr lang="ru-RU" altLang="ru-RU" sz="18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Отсутствие в </a:t>
            </a:r>
            <a:r>
              <a:rPr lang="ru-RU" altLang="ru-RU" sz="1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предшествующем финансовом году страхового случая со смертельным исходом, произошедшего не по вине третьих </a:t>
            </a:r>
            <a:r>
              <a:rPr lang="ru-RU" altLang="ru-RU" sz="18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лиц</a:t>
            </a:r>
            <a:endParaRPr lang="ru-RU" altLang="ru-RU" sz="18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0" indent="0" algn="just">
              <a:lnSpc>
                <a:spcPct val="90000"/>
              </a:lnSpc>
              <a:spcBef>
                <a:spcPts val="450"/>
              </a:spcBef>
              <a:buClr>
                <a:schemeClr val="accent2">
                  <a:lumMod val="50000"/>
                </a:schemeClr>
              </a:buClr>
              <a:defRPr/>
            </a:pPr>
            <a:endParaRPr lang="ru-RU" altLang="ru-RU" sz="18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algn="just">
              <a:lnSpc>
                <a:spcPct val="90000"/>
              </a:lnSpc>
              <a:spcBef>
                <a:spcPts val="450"/>
              </a:spcBef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"/>
              <a:defRPr/>
            </a:pPr>
            <a:r>
              <a:rPr lang="ru-RU" altLang="ru-RU" sz="1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результат расчета скидки, при котором </a:t>
            </a:r>
            <a:r>
              <a:rPr lang="ru-RU" altLang="ru-RU" sz="18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все рассчитанные показатели страхователя, меньше аналогичных основных показателей </a:t>
            </a:r>
            <a:r>
              <a:rPr lang="ru-RU" altLang="ru-RU" sz="180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по виду экономической </a:t>
            </a:r>
            <a:r>
              <a:rPr lang="ru-RU" altLang="ru-RU" sz="18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деятельности</a:t>
            </a:r>
            <a:endParaRPr lang="ru-RU" altLang="ru-RU" sz="18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9939" name="Rectangle 2"/>
          <p:cNvSpPr>
            <a:spLocks noChangeArrowheads="1"/>
          </p:cNvSpPr>
          <p:nvPr/>
        </p:nvSpPr>
        <p:spPr bwMode="auto">
          <a:xfrm>
            <a:off x="1277542" y="3786188"/>
            <a:ext cx="6750844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dirty="0"/>
          </a:p>
        </p:txBody>
      </p:sp>
      <p:sp>
        <p:nvSpPr>
          <p:cNvPr id="39940" name="Rectangle 3"/>
          <p:cNvSpPr>
            <a:spLocks noChangeArrowheads="1"/>
          </p:cNvSpPr>
          <p:nvPr/>
        </p:nvSpPr>
        <p:spPr bwMode="auto">
          <a:xfrm>
            <a:off x="1143000" y="1"/>
            <a:ext cx="6858000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dirty="0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1143000" y="429264"/>
            <a:ext cx="7563335" cy="59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342900" indent="-341313"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Lucida Sans Unicode" panose="020B0602030504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ts val="500"/>
              </a:spcBef>
              <a:buSzPct val="100000"/>
            </a:pPr>
            <a:r>
              <a:rPr lang="ru-RU" altLang="ru-RU" dirty="0" smtClean="0">
                <a:solidFill>
                  <a:srgbClr val="376092"/>
                </a:solidFill>
                <a:latin typeface="+mn-lt"/>
              </a:rPr>
              <a:t>Условия рассмотрения вопроса об </a:t>
            </a:r>
            <a:r>
              <a:rPr lang="ru-RU" altLang="ru-RU" dirty="0">
                <a:solidFill>
                  <a:srgbClr val="376092"/>
                </a:solidFill>
                <a:latin typeface="+mn-lt"/>
              </a:rPr>
              <a:t>установлении скидки </a:t>
            </a:r>
            <a:r>
              <a:rPr lang="ru-RU" altLang="ru-RU" dirty="0" smtClean="0">
                <a:solidFill>
                  <a:srgbClr val="376092"/>
                </a:solidFill>
                <a:latin typeface="+mn-lt"/>
              </a:rPr>
              <a:t/>
            </a:r>
            <a:br>
              <a:rPr lang="ru-RU" altLang="ru-RU" dirty="0" smtClean="0">
                <a:solidFill>
                  <a:srgbClr val="376092"/>
                </a:solidFill>
                <a:latin typeface="+mn-lt"/>
              </a:rPr>
            </a:br>
            <a:r>
              <a:rPr lang="ru-RU" altLang="ru-RU" dirty="0" smtClean="0">
                <a:solidFill>
                  <a:srgbClr val="376092"/>
                </a:solidFill>
                <a:latin typeface="+mn-lt"/>
              </a:rPr>
              <a:t>к </a:t>
            </a:r>
            <a:r>
              <a:rPr lang="ru-RU" altLang="ru-RU" dirty="0">
                <a:solidFill>
                  <a:srgbClr val="376092"/>
                </a:solidFill>
                <a:latin typeface="+mn-lt"/>
              </a:rPr>
              <a:t>страховому тарифу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819F3872-8C93-764C-B639-237405654395}"/>
              </a:ext>
            </a:extLst>
          </p:cNvPr>
          <p:cNvSpPr/>
          <p:nvPr/>
        </p:nvSpPr>
        <p:spPr>
          <a:xfrm>
            <a:off x="-13361" y="1"/>
            <a:ext cx="1056969" cy="6858000"/>
          </a:xfrm>
          <a:custGeom>
            <a:avLst/>
            <a:gdLst/>
            <a:ahLst/>
            <a:cxnLst/>
            <a:rect l="l" t="t" r="r" b="b"/>
            <a:pathLst>
              <a:path w="3034665" h="8856345">
                <a:moveTo>
                  <a:pt x="2310396" y="0"/>
                </a:moveTo>
                <a:lnTo>
                  <a:pt x="0" y="0"/>
                </a:lnTo>
                <a:lnTo>
                  <a:pt x="0" y="8856002"/>
                </a:lnTo>
                <a:lnTo>
                  <a:pt x="3034550" y="8856002"/>
                </a:lnTo>
                <a:lnTo>
                  <a:pt x="3007347" y="8795408"/>
                </a:lnTo>
                <a:lnTo>
                  <a:pt x="2980688" y="8735033"/>
                </a:lnTo>
                <a:lnTo>
                  <a:pt x="2954568" y="8674876"/>
                </a:lnTo>
                <a:lnTo>
                  <a:pt x="2928983" y="8614936"/>
                </a:lnTo>
                <a:lnTo>
                  <a:pt x="2903927" y="8555211"/>
                </a:lnTo>
                <a:lnTo>
                  <a:pt x="2879397" y="8495701"/>
                </a:lnTo>
                <a:lnTo>
                  <a:pt x="2855387" y="8436404"/>
                </a:lnTo>
                <a:lnTo>
                  <a:pt x="2831893" y="8377321"/>
                </a:lnTo>
                <a:lnTo>
                  <a:pt x="2808910" y="8318448"/>
                </a:lnTo>
                <a:lnTo>
                  <a:pt x="2786434" y="8259787"/>
                </a:lnTo>
                <a:lnTo>
                  <a:pt x="2764459" y="8201335"/>
                </a:lnTo>
                <a:lnTo>
                  <a:pt x="2742981" y="8143091"/>
                </a:lnTo>
                <a:lnTo>
                  <a:pt x="2721995" y="8085055"/>
                </a:lnTo>
                <a:lnTo>
                  <a:pt x="2701497" y="8027225"/>
                </a:lnTo>
                <a:lnTo>
                  <a:pt x="2681481" y="7969600"/>
                </a:lnTo>
                <a:lnTo>
                  <a:pt x="2661944" y="7912180"/>
                </a:lnTo>
                <a:lnTo>
                  <a:pt x="2642880" y="7854963"/>
                </a:lnTo>
                <a:lnTo>
                  <a:pt x="2624285" y="7797949"/>
                </a:lnTo>
                <a:lnTo>
                  <a:pt x="2606154" y="7741136"/>
                </a:lnTo>
                <a:lnTo>
                  <a:pt x="2588482" y="7684523"/>
                </a:lnTo>
                <a:lnTo>
                  <a:pt x="2571264" y="7628109"/>
                </a:lnTo>
                <a:lnTo>
                  <a:pt x="2554497" y="7571894"/>
                </a:lnTo>
                <a:lnTo>
                  <a:pt x="2538174" y="7515875"/>
                </a:lnTo>
                <a:lnTo>
                  <a:pt x="2522292" y="7460053"/>
                </a:lnTo>
                <a:lnTo>
                  <a:pt x="2506846" y="7404426"/>
                </a:lnTo>
                <a:lnTo>
                  <a:pt x="2491831" y="7348993"/>
                </a:lnTo>
                <a:lnTo>
                  <a:pt x="2477242" y="7293752"/>
                </a:lnTo>
                <a:lnTo>
                  <a:pt x="2463075" y="7238704"/>
                </a:lnTo>
                <a:lnTo>
                  <a:pt x="2449325" y="7183847"/>
                </a:lnTo>
                <a:lnTo>
                  <a:pt x="2435986" y="7129180"/>
                </a:lnTo>
                <a:lnTo>
                  <a:pt x="2423056" y="7074702"/>
                </a:lnTo>
                <a:lnTo>
                  <a:pt x="2410528" y="7020411"/>
                </a:lnTo>
                <a:lnTo>
                  <a:pt x="2398398" y="6966308"/>
                </a:lnTo>
                <a:lnTo>
                  <a:pt x="2386662" y="6912390"/>
                </a:lnTo>
                <a:lnTo>
                  <a:pt x="2375314" y="6858657"/>
                </a:lnTo>
                <a:lnTo>
                  <a:pt x="2364350" y="6805108"/>
                </a:lnTo>
                <a:lnTo>
                  <a:pt x="2353765" y="6751741"/>
                </a:lnTo>
                <a:lnTo>
                  <a:pt x="2343555" y="6698557"/>
                </a:lnTo>
                <a:lnTo>
                  <a:pt x="2333715" y="6645553"/>
                </a:lnTo>
                <a:lnTo>
                  <a:pt x="2324240" y="6592728"/>
                </a:lnTo>
                <a:lnTo>
                  <a:pt x="2315125" y="6540082"/>
                </a:lnTo>
                <a:lnTo>
                  <a:pt x="2306366" y="6487614"/>
                </a:lnTo>
                <a:lnTo>
                  <a:pt x="2297958" y="6435322"/>
                </a:lnTo>
                <a:lnTo>
                  <a:pt x="2289897" y="6383206"/>
                </a:lnTo>
                <a:lnTo>
                  <a:pt x="2282176" y="6331265"/>
                </a:lnTo>
                <a:lnTo>
                  <a:pt x="2274793" y="6279496"/>
                </a:lnTo>
                <a:lnTo>
                  <a:pt x="2267742" y="6227900"/>
                </a:lnTo>
                <a:lnTo>
                  <a:pt x="2261018" y="6176476"/>
                </a:lnTo>
                <a:lnTo>
                  <a:pt x="2254617" y="6125222"/>
                </a:lnTo>
                <a:lnTo>
                  <a:pt x="2248535" y="6074137"/>
                </a:lnTo>
                <a:lnTo>
                  <a:pt x="2242765" y="6023221"/>
                </a:lnTo>
                <a:lnTo>
                  <a:pt x="2237304" y="5972472"/>
                </a:lnTo>
                <a:lnTo>
                  <a:pt x="2232147" y="5921889"/>
                </a:lnTo>
                <a:lnTo>
                  <a:pt x="2227289" y="5871471"/>
                </a:lnTo>
                <a:lnTo>
                  <a:pt x="2222726" y="5821218"/>
                </a:lnTo>
                <a:lnTo>
                  <a:pt x="2218453" y="5771128"/>
                </a:lnTo>
                <a:lnTo>
                  <a:pt x="2214464" y="5721200"/>
                </a:lnTo>
                <a:lnTo>
                  <a:pt x="2210756" y="5671433"/>
                </a:lnTo>
                <a:lnTo>
                  <a:pt x="2207324" y="5621826"/>
                </a:lnTo>
                <a:lnTo>
                  <a:pt x="2204162" y="5572378"/>
                </a:lnTo>
                <a:lnTo>
                  <a:pt x="2198633" y="5473955"/>
                </a:lnTo>
                <a:lnTo>
                  <a:pt x="2194132" y="5376156"/>
                </a:lnTo>
                <a:lnTo>
                  <a:pt x="2190620" y="5278972"/>
                </a:lnTo>
                <a:lnTo>
                  <a:pt x="2188061" y="5182396"/>
                </a:lnTo>
                <a:lnTo>
                  <a:pt x="2186415" y="5086419"/>
                </a:lnTo>
                <a:lnTo>
                  <a:pt x="2185647" y="4991033"/>
                </a:lnTo>
                <a:lnTo>
                  <a:pt x="2185717" y="4896229"/>
                </a:lnTo>
                <a:lnTo>
                  <a:pt x="2186589" y="4802000"/>
                </a:lnTo>
                <a:lnTo>
                  <a:pt x="2188224" y="4708337"/>
                </a:lnTo>
                <a:lnTo>
                  <a:pt x="2190586" y="4615231"/>
                </a:lnTo>
                <a:lnTo>
                  <a:pt x="2193636" y="4522676"/>
                </a:lnTo>
                <a:lnTo>
                  <a:pt x="2197336" y="4430662"/>
                </a:lnTo>
                <a:lnTo>
                  <a:pt x="2201650" y="4339181"/>
                </a:lnTo>
                <a:lnTo>
                  <a:pt x="2206539" y="4248225"/>
                </a:lnTo>
                <a:lnTo>
                  <a:pt x="2211966" y="4157785"/>
                </a:lnTo>
                <a:lnTo>
                  <a:pt x="2221032" y="4023077"/>
                </a:lnTo>
                <a:lnTo>
                  <a:pt x="2231096" y="3889485"/>
                </a:lnTo>
                <a:lnTo>
                  <a:pt x="2242031" y="3756981"/>
                </a:lnTo>
                <a:lnTo>
                  <a:pt x="2257746" y="3581954"/>
                </a:lnTo>
                <a:lnTo>
                  <a:pt x="2278790" y="3365722"/>
                </a:lnTo>
                <a:lnTo>
                  <a:pt x="2367152" y="2526647"/>
                </a:lnTo>
                <a:lnTo>
                  <a:pt x="2387346" y="2322699"/>
                </a:lnTo>
                <a:lnTo>
                  <a:pt x="2402135" y="2161037"/>
                </a:lnTo>
                <a:lnTo>
                  <a:pt x="2412234" y="2040621"/>
                </a:lnTo>
                <a:lnTo>
                  <a:pt x="2421338" y="1920885"/>
                </a:lnTo>
                <a:lnTo>
                  <a:pt x="2426794" y="1841425"/>
                </a:lnTo>
                <a:lnTo>
                  <a:pt x="2431713" y="1762248"/>
                </a:lnTo>
                <a:lnTo>
                  <a:pt x="2436059" y="1683344"/>
                </a:lnTo>
                <a:lnTo>
                  <a:pt x="2439795" y="1604705"/>
                </a:lnTo>
                <a:lnTo>
                  <a:pt x="2442881" y="1526323"/>
                </a:lnTo>
                <a:lnTo>
                  <a:pt x="2445282" y="1448191"/>
                </a:lnTo>
                <a:lnTo>
                  <a:pt x="2446958" y="1370298"/>
                </a:lnTo>
                <a:lnTo>
                  <a:pt x="2447873" y="1292639"/>
                </a:lnTo>
                <a:lnTo>
                  <a:pt x="2447988" y="1215203"/>
                </a:lnTo>
                <a:lnTo>
                  <a:pt x="2447266" y="1137984"/>
                </a:lnTo>
                <a:lnTo>
                  <a:pt x="2445670" y="1060972"/>
                </a:lnTo>
                <a:lnTo>
                  <a:pt x="2443162" y="984160"/>
                </a:lnTo>
                <a:lnTo>
                  <a:pt x="2439703" y="907538"/>
                </a:lnTo>
                <a:lnTo>
                  <a:pt x="2435257" y="831100"/>
                </a:lnTo>
                <a:lnTo>
                  <a:pt x="2432652" y="792947"/>
                </a:lnTo>
                <a:lnTo>
                  <a:pt x="2429786" y="754837"/>
                </a:lnTo>
                <a:lnTo>
                  <a:pt x="2426654" y="716768"/>
                </a:lnTo>
                <a:lnTo>
                  <a:pt x="2423252" y="678740"/>
                </a:lnTo>
                <a:lnTo>
                  <a:pt x="2419574" y="640751"/>
                </a:lnTo>
                <a:lnTo>
                  <a:pt x="2415617" y="602801"/>
                </a:lnTo>
                <a:lnTo>
                  <a:pt x="2411375" y="564888"/>
                </a:lnTo>
                <a:lnTo>
                  <a:pt x="2406843" y="527012"/>
                </a:lnTo>
                <a:lnTo>
                  <a:pt x="2402018" y="489172"/>
                </a:lnTo>
                <a:lnTo>
                  <a:pt x="2396894" y="451365"/>
                </a:lnTo>
                <a:lnTo>
                  <a:pt x="2391467" y="413592"/>
                </a:lnTo>
                <a:lnTo>
                  <a:pt x="2385732" y="375852"/>
                </a:lnTo>
                <a:lnTo>
                  <a:pt x="2379683" y="338143"/>
                </a:lnTo>
                <a:lnTo>
                  <a:pt x="2373318" y="300464"/>
                </a:lnTo>
                <a:lnTo>
                  <a:pt x="2366630" y="262814"/>
                </a:lnTo>
                <a:lnTo>
                  <a:pt x="2359615" y="225193"/>
                </a:lnTo>
                <a:lnTo>
                  <a:pt x="2352268" y="187599"/>
                </a:lnTo>
                <a:lnTo>
                  <a:pt x="2344585" y="150031"/>
                </a:lnTo>
                <a:lnTo>
                  <a:pt x="2336562" y="112488"/>
                </a:lnTo>
                <a:lnTo>
                  <a:pt x="2328192" y="74969"/>
                </a:lnTo>
                <a:lnTo>
                  <a:pt x="2319472" y="37473"/>
                </a:lnTo>
                <a:lnTo>
                  <a:pt x="2310396" y="0"/>
                </a:lnTo>
                <a:close/>
              </a:path>
            </a:pathLst>
          </a:custGeom>
          <a:solidFill>
            <a:srgbClr val="CCDDE7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lIns="0" tIns="0" rIns="0" bIns="0" rtlCol="0"/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endParaRPr sz="1350" dirty="0"/>
          </a:p>
        </p:txBody>
      </p:sp>
      <p:grpSp>
        <p:nvGrpSpPr>
          <p:cNvPr id="16" name="Shape 336"/>
          <p:cNvGrpSpPr/>
          <p:nvPr/>
        </p:nvGrpSpPr>
        <p:grpSpPr>
          <a:xfrm>
            <a:off x="69375" y="98223"/>
            <a:ext cx="638291" cy="772538"/>
            <a:chOff x="0" y="0"/>
            <a:chExt cx="638291" cy="693109"/>
          </a:xfrm>
        </p:grpSpPr>
        <p:pic>
          <p:nvPicPr>
            <p:cNvPr id="17" name="Shape 338"/>
            <p:cNvPicPr/>
            <p:nvPr/>
          </p:nvPicPr>
          <p:blipFill>
            <a:blip r:embed="rId3"/>
            <a:stretch/>
          </p:blipFill>
          <p:spPr>
            <a:xfrm>
              <a:off x="1552" y="562392"/>
              <a:ext cx="113960" cy="50701"/>
            </a:xfrm>
            <a:prstGeom prst="rect">
              <a:avLst/>
            </a:prstGeom>
          </p:spPr>
        </p:pic>
        <p:pic>
          <p:nvPicPr>
            <p:cNvPr id="18" name="Shape 340"/>
            <p:cNvPicPr/>
            <p:nvPr/>
          </p:nvPicPr>
          <p:blipFill>
            <a:blip r:embed="rId4"/>
            <a:stretch/>
          </p:blipFill>
          <p:spPr>
            <a:xfrm>
              <a:off x="130978" y="562961"/>
              <a:ext cx="238101" cy="57971"/>
            </a:xfrm>
            <a:prstGeom prst="rect">
              <a:avLst/>
            </a:prstGeom>
          </p:spPr>
        </p:pic>
        <p:sp>
          <p:nvSpPr>
            <p:cNvPr id="19" name="Shape 341"/>
            <p:cNvSpPr/>
            <p:nvPr/>
          </p:nvSpPr>
          <p:spPr>
            <a:xfrm>
              <a:off x="388859" y="562959"/>
              <a:ext cx="43436" cy="49924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62230"/>
                <a:gd name="ODFBottom" fmla="val 77469"/>
                <a:gd name="ODFWidth" fmla="val 62230"/>
                <a:gd name="ODFHeight" fmla="val 77469"/>
              </a:gdLst>
              <a:ahLst/>
              <a:cxnLst/>
              <a:rect l="OXMLTextRectL" t="OXMLTextRectT" r="OXMLTextRectR" b="OXMLTextRect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/>
            <a:lstStyle/>
            <a:p>
              <a:pPr marL="0" indent="0" algn="l"/>
              <a:endParaRPr sz="18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0" name="Shape 343"/>
            <p:cNvPicPr/>
            <p:nvPr/>
          </p:nvPicPr>
          <p:blipFill>
            <a:blip r:embed="rId5"/>
            <a:stretch/>
          </p:blipFill>
          <p:spPr>
            <a:xfrm>
              <a:off x="446584" y="562961"/>
              <a:ext cx="46175" cy="49564"/>
            </a:xfrm>
            <a:prstGeom prst="rect">
              <a:avLst/>
            </a:prstGeom>
          </p:spPr>
        </p:pic>
        <p:pic>
          <p:nvPicPr>
            <p:cNvPr id="21" name="Shape 345"/>
            <p:cNvPicPr/>
            <p:nvPr/>
          </p:nvPicPr>
          <p:blipFill>
            <a:blip r:embed="rId6"/>
            <a:stretch/>
          </p:blipFill>
          <p:spPr>
            <a:xfrm>
              <a:off x="512528" y="562959"/>
              <a:ext cx="59437" cy="49572"/>
            </a:xfrm>
            <a:prstGeom prst="rect">
              <a:avLst/>
            </a:prstGeom>
          </p:spPr>
        </p:pic>
        <p:sp>
          <p:nvSpPr>
            <p:cNvPr id="22" name="Shape 346"/>
            <p:cNvSpPr/>
            <p:nvPr/>
          </p:nvSpPr>
          <p:spPr>
            <a:xfrm>
              <a:off x="591751" y="562961"/>
              <a:ext cx="46539" cy="49924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66675"/>
                <a:gd name="ODFBottom" fmla="val 77469"/>
                <a:gd name="ODFWidth" fmla="val 66675"/>
                <a:gd name="ODFHeight" fmla="val 77469"/>
              </a:gdLst>
              <a:ahLst/>
              <a:cxnLst/>
              <a:rect l="OXMLTextRectL" t="OXMLTextRectT" r="OXMLTextRectR" b="OXMLTextRect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/>
            <a:lstStyle/>
            <a:p>
              <a:pPr marL="0" indent="0" algn="l"/>
              <a:endParaRPr sz="18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3" name="Shape 348"/>
            <p:cNvPicPr/>
            <p:nvPr/>
          </p:nvPicPr>
          <p:blipFill>
            <a:blip r:embed="rId7"/>
            <a:stretch/>
          </p:blipFill>
          <p:spPr>
            <a:xfrm>
              <a:off x="0" y="634419"/>
              <a:ext cx="131611" cy="53247"/>
            </a:xfrm>
            <a:prstGeom prst="rect">
              <a:avLst/>
            </a:prstGeom>
          </p:spPr>
        </p:pic>
        <p:pic>
          <p:nvPicPr>
            <p:cNvPr id="24" name="Shape 350"/>
            <p:cNvPicPr/>
            <p:nvPr/>
          </p:nvPicPr>
          <p:blipFill>
            <a:blip r:embed="rId8"/>
            <a:stretch/>
          </p:blipFill>
          <p:spPr>
            <a:xfrm>
              <a:off x="147090" y="636252"/>
              <a:ext cx="114664" cy="56856"/>
            </a:xfrm>
            <a:prstGeom prst="rect">
              <a:avLst/>
            </a:prstGeom>
          </p:spPr>
        </p:pic>
        <p:pic>
          <p:nvPicPr>
            <p:cNvPr id="25" name="Shape 352"/>
            <p:cNvPicPr/>
            <p:nvPr/>
          </p:nvPicPr>
          <p:blipFill>
            <a:blip r:embed="rId9"/>
            <a:stretch/>
          </p:blipFill>
          <p:spPr>
            <a:xfrm>
              <a:off x="295090" y="635694"/>
              <a:ext cx="222864" cy="50693"/>
            </a:xfrm>
            <a:prstGeom prst="rect">
              <a:avLst/>
            </a:prstGeom>
          </p:spPr>
        </p:pic>
        <p:pic>
          <p:nvPicPr>
            <p:cNvPr id="26" name="Shape 354"/>
            <p:cNvPicPr/>
            <p:nvPr/>
          </p:nvPicPr>
          <p:blipFill>
            <a:blip r:embed="rId10"/>
            <a:stretch/>
          </p:blipFill>
          <p:spPr>
            <a:xfrm>
              <a:off x="531607" y="636254"/>
              <a:ext cx="46397" cy="49564"/>
            </a:xfrm>
            <a:prstGeom prst="rect">
              <a:avLst/>
            </a:prstGeom>
          </p:spPr>
        </p:pic>
        <p:pic>
          <p:nvPicPr>
            <p:cNvPr id="27" name="Shape 356"/>
            <p:cNvPicPr/>
            <p:nvPr/>
          </p:nvPicPr>
          <p:blipFill>
            <a:blip r:embed="rId11"/>
            <a:stretch/>
          </p:blipFill>
          <p:spPr>
            <a:xfrm>
              <a:off x="591751" y="636254"/>
              <a:ext cx="46397" cy="49564"/>
            </a:xfrm>
            <a:prstGeom prst="rect">
              <a:avLst/>
            </a:prstGeom>
          </p:spPr>
        </p:pic>
        <p:sp>
          <p:nvSpPr>
            <p:cNvPr id="28" name="Shape 357"/>
            <p:cNvSpPr/>
            <p:nvPr/>
          </p:nvSpPr>
          <p:spPr>
            <a:xfrm>
              <a:off x="596399" y="548957"/>
              <a:ext cx="38118" cy="5319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54609"/>
                <a:gd name="ODFBottom" fmla="val 8255"/>
                <a:gd name="ODFWidth" fmla="val 54609"/>
                <a:gd name="ODFHeight" fmla="val 8255"/>
              </a:gdLst>
              <a:ahLst/>
              <a:cxnLst/>
              <a:rect l="OXMLTextRectL" t="OXMLTextRectT" r="OXMLTextRectR" b="OXMLTextRect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/>
            <a:lstStyle/>
            <a:p>
              <a:pPr marL="0" indent="0" algn="l"/>
              <a:endParaRPr sz="18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9" name="Shape 359"/>
            <p:cNvPicPr/>
            <p:nvPr/>
          </p:nvPicPr>
          <p:blipFill>
            <a:blip r:embed="rId12"/>
            <a:stretch/>
          </p:blipFill>
          <p:spPr>
            <a:xfrm>
              <a:off x="6351" y="0"/>
              <a:ext cx="625305" cy="495693"/>
            </a:xfrm>
            <a:prstGeom prst="rect">
              <a:avLst/>
            </a:prstGeom>
          </p:spPr>
        </p:pic>
      </p:grpSp>
      <p:pic>
        <p:nvPicPr>
          <p:cNvPr id="30" name="object 4">
            <a:extLst>
              <a:ext uri="{FF2B5EF4-FFF2-40B4-BE49-F238E27FC236}">
                <a16:creationId xmlns:a16="http://schemas.microsoft.com/office/drawing/2014/main" id="{727F49BB-7DF1-9447-A753-D8716D7627C5}"/>
              </a:ext>
            </a:extLst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01670" y="-1733"/>
            <a:ext cx="416557" cy="6859785"/>
          </a:xfrm>
          <a:prstGeom prst="rect">
            <a:avLst/>
          </a:prstGeom>
        </p:spPr>
      </p:pic>
      <p:grpSp>
        <p:nvGrpSpPr>
          <p:cNvPr id="31" name="Group 7"/>
          <p:cNvGrpSpPr>
            <a:grpSpLocks/>
          </p:cNvGrpSpPr>
          <p:nvPr/>
        </p:nvGrpSpPr>
        <p:grpSpPr bwMode="auto">
          <a:xfrm>
            <a:off x="183349" y="53869"/>
            <a:ext cx="9943033" cy="268288"/>
            <a:chOff x="71" y="-6"/>
            <a:chExt cx="6531" cy="169"/>
          </a:xfrm>
        </p:grpSpPr>
        <p:sp>
          <p:nvSpPr>
            <p:cNvPr id="32" name="Rectangle 8"/>
            <p:cNvSpPr>
              <a:spLocks noChangeArrowheads="1"/>
            </p:cNvSpPr>
            <p:nvPr/>
          </p:nvSpPr>
          <p:spPr bwMode="auto">
            <a:xfrm>
              <a:off x="930" y="-6"/>
              <a:ext cx="4988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9pPr>
            </a:lstStyle>
            <a:p>
              <a:pPr>
                <a:buSzPct val="100000"/>
              </a:pPr>
              <a:r>
                <a:rPr lang="ru-RU" altLang="ru-RU" sz="1000" dirty="0">
                  <a:solidFill>
                    <a:srgbClr val="376092"/>
                  </a:solidFill>
                  <a:latin typeface="Calibri" pitchFamily="34" charset="0"/>
                </a:rPr>
                <a:t>ОБЯЗАТЕЛЬНОЕ СОЦИАЛЬНОЕ СТРАХОВАНИЕ ОТ НЕСЧАСТНЫХ СЛУЧАЕВ НА ПРОИЗВОДСТВЕ И ПРОФЕССИОНАЛЬНЫХ ЗАБОЛЕВАНИЙ</a:t>
              </a:r>
            </a:p>
          </p:txBody>
        </p:sp>
        <p:sp>
          <p:nvSpPr>
            <p:cNvPr id="33" name="Freeform 9"/>
            <p:cNvSpPr>
              <a:spLocks noChangeArrowheads="1"/>
            </p:cNvSpPr>
            <p:nvPr/>
          </p:nvSpPr>
          <p:spPr bwMode="auto">
            <a:xfrm>
              <a:off x="71" y="119"/>
              <a:ext cx="6531" cy="44"/>
            </a:xfrm>
            <a:custGeom>
              <a:avLst/>
              <a:gdLst>
                <a:gd name="T0" fmla="*/ 0 w 10369152"/>
                <a:gd name="T1" fmla="*/ 0 h 71519"/>
                <a:gd name="T2" fmla="*/ 0 w 10369152"/>
                <a:gd name="T3" fmla="*/ 0 h 71519"/>
                <a:gd name="T4" fmla="*/ 0 w 10369152"/>
                <a:gd name="T5" fmla="*/ 0 h 71519"/>
                <a:gd name="T6" fmla="*/ 0 w 10369152"/>
                <a:gd name="T7" fmla="*/ 0 h 71519"/>
                <a:gd name="T8" fmla="*/ 0 w 10369152"/>
                <a:gd name="T9" fmla="*/ 0 h 715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69152"/>
                <a:gd name="T16" fmla="*/ 0 h 71519"/>
                <a:gd name="T17" fmla="*/ 10369152 w 10369152"/>
                <a:gd name="T18" fmla="*/ 71519 h 715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69152" h="71519">
                  <a:moveTo>
                    <a:pt x="1374431" y="27349"/>
                  </a:moveTo>
                  <a:lnTo>
                    <a:pt x="8994721" y="27349"/>
                  </a:lnTo>
                  <a:lnTo>
                    <a:pt x="8994721" y="44170"/>
                  </a:lnTo>
                  <a:lnTo>
                    <a:pt x="1374431" y="44170"/>
                  </a:lnTo>
                  <a:lnTo>
                    <a:pt x="1374431" y="27349"/>
                  </a:lnTo>
                  <a:close/>
                </a:path>
              </a:pathLst>
            </a:custGeom>
            <a:solidFill>
              <a:srgbClr val="4F81BD"/>
            </a:solidFill>
            <a:ln w="25560" cap="flat">
              <a:solidFill>
                <a:srgbClr val="385D8A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702125599"/>
      </p:ext>
    </p:extLst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3"/>
          <p:cNvSpPr>
            <a:spLocks noChangeArrowheads="1"/>
          </p:cNvSpPr>
          <p:nvPr/>
        </p:nvSpPr>
        <p:spPr bwMode="auto">
          <a:xfrm>
            <a:off x="2267744" y="1495717"/>
            <a:ext cx="6577597" cy="157184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 anchor="ctr">
            <a:spAutoFit/>
          </a:bodyPr>
          <a:lstStyle/>
          <a:p>
            <a:pPr indent="-285750" algn="just"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Ø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sz="1600" dirty="0">
                <a:solidFill>
                  <a:srgbClr val="002060"/>
                </a:solidFill>
                <a:latin typeface="Calibri" pitchFamily="34" charset="0"/>
              </a:rPr>
              <a:t>В случае </a:t>
            </a:r>
            <a:r>
              <a:rPr lang="ru-RU" altLang="ru-RU" sz="1600" dirty="0">
                <a:solidFill>
                  <a:srgbClr val="FF0000"/>
                </a:solidFill>
                <a:latin typeface="Calibri" pitchFamily="34" charset="0"/>
              </a:rPr>
              <a:t>выявления</a:t>
            </a:r>
            <a:r>
              <a:rPr lang="ru-RU" altLang="ru-RU" sz="1600" dirty="0">
                <a:solidFill>
                  <a:srgbClr val="002060"/>
                </a:solidFill>
                <a:latin typeface="Calibri" pitchFamily="34" charset="0"/>
              </a:rPr>
              <a:t> страховщиком </a:t>
            </a:r>
            <a:r>
              <a:rPr lang="ru-RU" altLang="ru-RU" sz="1600" dirty="0">
                <a:solidFill>
                  <a:srgbClr val="FF0000"/>
                </a:solidFill>
                <a:latin typeface="Calibri" pitchFamily="34" charset="0"/>
              </a:rPr>
              <a:t>фактов представления страхователем недостоверных сведений</a:t>
            </a:r>
            <a:r>
              <a:rPr lang="ru-RU" altLang="ru-RU" sz="1600" dirty="0">
                <a:solidFill>
                  <a:srgbClr val="002060"/>
                </a:solidFill>
                <a:latin typeface="Calibri" pitchFamily="34" charset="0"/>
              </a:rPr>
              <a:t> по начисленным страховым </a:t>
            </a:r>
            <a:r>
              <a:rPr lang="ru-RU" altLang="ru-RU" sz="1600" dirty="0" smtClean="0">
                <a:solidFill>
                  <a:srgbClr val="002060"/>
                </a:solidFill>
                <a:latin typeface="Calibri" pitchFamily="34" charset="0"/>
              </a:rPr>
              <a:t>взносам, </a:t>
            </a:r>
            <a:r>
              <a:rPr lang="ru-RU" altLang="ru-RU" sz="1600" dirty="0">
                <a:solidFill>
                  <a:srgbClr val="002060"/>
                </a:solidFill>
                <a:latin typeface="Calibri" pitchFamily="34" charset="0"/>
              </a:rPr>
              <a:t>а также сведений о результатах проведения специальной оценки условий труда и проведенных обязательных предварительных и периодических медицинских осмотрах, </a:t>
            </a:r>
            <a:r>
              <a:rPr lang="ru-RU" altLang="ru-RU" sz="1600" dirty="0">
                <a:solidFill>
                  <a:srgbClr val="FF0000"/>
                </a:solidFill>
                <a:latin typeface="Calibri" pitchFamily="34" charset="0"/>
              </a:rPr>
              <a:t>страховщик отменяет решение об установлении скидки</a:t>
            </a:r>
            <a:r>
              <a:rPr lang="ru-RU" altLang="ru-RU" sz="1600" dirty="0">
                <a:solidFill>
                  <a:srgbClr val="002060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819F3872-8C93-764C-B639-237405654395}"/>
              </a:ext>
            </a:extLst>
          </p:cNvPr>
          <p:cNvSpPr/>
          <p:nvPr/>
        </p:nvSpPr>
        <p:spPr>
          <a:xfrm>
            <a:off x="-13361" y="1"/>
            <a:ext cx="1056969" cy="6858000"/>
          </a:xfrm>
          <a:custGeom>
            <a:avLst/>
            <a:gdLst/>
            <a:ahLst/>
            <a:cxnLst/>
            <a:rect l="l" t="t" r="r" b="b"/>
            <a:pathLst>
              <a:path w="3034665" h="8856345">
                <a:moveTo>
                  <a:pt x="2310396" y="0"/>
                </a:moveTo>
                <a:lnTo>
                  <a:pt x="0" y="0"/>
                </a:lnTo>
                <a:lnTo>
                  <a:pt x="0" y="8856002"/>
                </a:lnTo>
                <a:lnTo>
                  <a:pt x="3034550" y="8856002"/>
                </a:lnTo>
                <a:lnTo>
                  <a:pt x="3007347" y="8795408"/>
                </a:lnTo>
                <a:lnTo>
                  <a:pt x="2980688" y="8735033"/>
                </a:lnTo>
                <a:lnTo>
                  <a:pt x="2954568" y="8674876"/>
                </a:lnTo>
                <a:lnTo>
                  <a:pt x="2928983" y="8614936"/>
                </a:lnTo>
                <a:lnTo>
                  <a:pt x="2903927" y="8555211"/>
                </a:lnTo>
                <a:lnTo>
                  <a:pt x="2879397" y="8495701"/>
                </a:lnTo>
                <a:lnTo>
                  <a:pt x="2855387" y="8436404"/>
                </a:lnTo>
                <a:lnTo>
                  <a:pt x="2831893" y="8377321"/>
                </a:lnTo>
                <a:lnTo>
                  <a:pt x="2808910" y="8318448"/>
                </a:lnTo>
                <a:lnTo>
                  <a:pt x="2786434" y="8259787"/>
                </a:lnTo>
                <a:lnTo>
                  <a:pt x="2764459" y="8201335"/>
                </a:lnTo>
                <a:lnTo>
                  <a:pt x="2742981" y="8143091"/>
                </a:lnTo>
                <a:lnTo>
                  <a:pt x="2721995" y="8085055"/>
                </a:lnTo>
                <a:lnTo>
                  <a:pt x="2701497" y="8027225"/>
                </a:lnTo>
                <a:lnTo>
                  <a:pt x="2681481" y="7969600"/>
                </a:lnTo>
                <a:lnTo>
                  <a:pt x="2661944" y="7912180"/>
                </a:lnTo>
                <a:lnTo>
                  <a:pt x="2642880" y="7854963"/>
                </a:lnTo>
                <a:lnTo>
                  <a:pt x="2624285" y="7797949"/>
                </a:lnTo>
                <a:lnTo>
                  <a:pt x="2606154" y="7741136"/>
                </a:lnTo>
                <a:lnTo>
                  <a:pt x="2588482" y="7684523"/>
                </a:lnTo>
                <a:lnTo>
                  <a:pt x="2571264" y="7628109"/>
                </a:lnTo>
                <a:lnTo>
                  <a:pt x="2554497" y="7571894"/>
                </a:lnTo>
                <a:lnTo>
                  <a:pt x="2538174" y="7515875"/>
                </a:lnTo>
                <a:lnTo>
                  <a:pt x="2522292" y="7460053"/>
                </a:lnTo>
                <a:lnTo>
                  <a:pt x="2506846" y="7404426"/>
                </a:lnTo>
                <a:lnTo>
                  <a:pt x="2491831" y="7348993"/>
                </a:lnTo>
                <a:lnTo>
                  <a:pt x="2477242" y="7293752"/>
                </a:lnTo>
                <a:lnTo>
                  <a:pt x="2463075" y="7238704"/>
                </a:lnTo>
                <a:lnTo>
                  <a:pt x="2449325" y="7183847"/>
                </a:lnTo>
                <a:lnTo>
                  <a:pt x="2435986" y="7129180"/>
                </a:lnTo>
                <a:lnTo>
                  <a:pt x="2423056" y="7074702"/>
                </a:lnTo>
                <a:lnTo>
                  <a:pt x="2410528" y="7020411"/>
                </a:lnTo>
                <a:lnTo>
                  <a:pt x="2398398" y="6966308"/>
                </a:lnTo>
                <a:lnTo>
                  <a:pt x="2386662" y="6912390"/>
                </a:lnTo>
                <a:lnTo>
                  <a:pt x="2375314" y="6858657"/>
                </a:lnTo>
                <a:lnTo>
                  <a:pt x="2364350" y="6805108"/>
                </a:lnTo>
                <a:lnTo>
                  <a:pt x="2353765" y="6751741"/>
                </a:lnTo>
                <a:lnTo>
                  <a:pt x="2343555" y="6698557"/>
                </a:lnTo>
                <a:lnTo>
                  <a:pt x="2333715" y="6645553"/>
                </a:lnTo>
                <a:lnTo>
                  <a:pt x="2324240" y="6592728"/>
                </a:lnTo>
                <a:lnTo>
                  <a:pt x="2315125" y="6540082"/>
                </a:lnTo>
                <a:lnTo>
                  <a:pt x="2306366" y="6487614"/>
                </a:lnTo>
                <a:lnTo>
                  <a:pt x="2297958" y="6435322"/>
                </a:lnTo>
                <a:lnTo>
                  <a:pt x="2289897" y="6383206"/>
                </a:lnTo>
                <a:lnTo>
                  <a:pt x="2282176" y="6331265"/>
                </a:lnTo>
                <a:lnTo>
                  <a:pt x="2274793" y="6279496"/>
                </a:lnTo>
                <a:lnTo>
                  <a:pt x="2267742" y="6227900"/>
                </a:lnTo>
                <a:lnTo>
                  <a:pt x="2261018" y="6176476"/>
                </a:lnTo>
                <a:lnTo>
                  <a:pt x="2254617" y="6125222"/>
                </a:lnTo>
                <a:lnTo>
                  <a:pt x="2248535" y="6074137"/>
                </a:lnTo>
                <a:lnTo>
                  <a:pt x="2242765" y="6023221"/>
                </a:lnTo>
                <a:lnTo>
                  <a:pt x="2237304" y="5972472"/>
                </a:lnTo>
                <a:lnTo>
                  <a:pt x="2232147" y="5921889"/>
                </a:lnTo>
                <a:lnTo>
                  <a:pt x="2227289" y="5871471"/>
                </a:lnTo>
                <a:lnTo>
                  <a:pt x="2222726" y="5821218"/>
                </a:lnTo>
                <a:lnTo>
                  <a:pt x="2218453" y="5771128"/>
                </a:lnTo>
                <a:lnTo>
                  <a:pt x="2214464" y="5721200"/>
                </a:lnTo>
                <a:lnTo>
                  <a:pt x="2210756" y="5671433"/>
                </a:lnTo>
                <a:lnTo>
                  <a:pt x="2207324" y="5621826"/>
                </a:lnTo>
                <a:lnTo>
                  <a:pt x="2204162" y="5572378"/>
                </a:lnTo>
                <a:lnTo>
                  <a:pt x="2198633" y="5473955"/>
                </a:lnTo>
                <a:lnTo>
                  <a:pt x="2194132" y="5376156"/>
                </a:lnTo>
                <a:lnTo>
                  <a:pt x="2190620" y="5278972"/>
                </a:lnTo>
                <a:lnTo>
                  <a:pt x="2188061" y="5182396"/>
                </a:lnTo>
                <a:lnTo>
                  <a:pt x="2186415" y="5086419"/>
                </a:lnTo>
                <a:lnTo>
                  <a:pt x="2185647" y="4991033"/>
                </a:lnTo>
                <a:lnTo>
                  <a:pt x="2185717" y="4896229"/>
                </a:lnTo>
                <a:lnTo>
                  <a:pt x="2186589" y="4802000"/>
                </a:lnTo>
                <a:lnTo>
                  <a:pt x="2188224" y="4708337"/>
                </a:lnTo>
                <a:lnTo>
                  <a:pt x="2190586" y="4615231"/>
                </a:lnTo>
                <a:lnTo>
                  <a:pt x="2193636" y="4522676"/>
                </a:lnTo>
                <a:lnTo>
                  <a:pt x="2197336" y="4430662"/>
                </a:lnTo>
                <a:lnTo>
                  <a:pt x="2201650" y="4339181"/>
                </a:lnTo>
                <a:lnTo>
                  <a:pt x="2206539" y="4248225"/>
                </a:lnTo>
                <a:lnTo>
                  <a:pt x="2211966" y="4157785"/>
                </a:lnTo>
                <a:lnTo>
                  <a:pt x="2221032" y="4023077"/>
                </a:lnTo>
                <a:lnTo>
                  <a:pt x="2231096" y="3889485"/>
                </a:lnTo>
                <a:lnTo>
                  <a:pt x="2242031" y="3756981"/>
                </a:lnTo>
                <a:lnTo>
                  <a:pt x="2257746" y="3581954"/>
                </a:lnTo>
                <a:lnTo>
                  <a:pt x="2278790" y="3365722"/>
                </a:lnTo>
                <a:lnTo>
                  <a:pt x="2367152" y="2526647"/>
                </a:lnTo>
                <a:lnTo>
                  <a:pt x="2387346" y="2322699"/>
                </a:lnTo>
                <a:lnTo>
                  <a:pt x="2402135" y="2161037"/>
                </a:lnTo>
                <a:lnTo>
                  <a:pt x="2412234" y="2040621"/>
                </a:lnTo>
                <a:lnTo>
                  <a:pt x="2421338" y="1920885"/>
                </a:lnTo>
                <a:lnTo>
                  <a:pt x="2426794" y="1841425"/>
                </a:lnTo>
                <a:lnTo>
                  <a:pt x="2431713" y="1762248"/>
                </a:lnTo>
                <a:lnTo>
                  <a:pt x="2436059" y="1683344"/>
                </a:lnTo>
                <a:lnTo>
                  <a:pt x="2439795" y="1604705"/>
                </a:lnTo>
                <a:lnTo>
                  <a:pt x="2442881" y="1526323"/>
                </a:lnTo>
                <a:lnTo>
                  <a:pt x="2445282" y="1448191"/>
                </a:lnTo>
                <a:lnTo>
                  <a:pt x="2446958" y="1370298"/>
                </a:lnTo>
                <a:lnTo>
                  <a:pt x="2447873" y="1292639"/>
                </a:lnTo>
                <a:lnTo>
                  <a:pt x="2447988" y="1215203"/>
                </a:lnTo>
                <a:lnTo>
                  <a:pt x="2447266" y="1137984"/>
                </a:lnTo>
                <a:lnTo>
                  <a:pt x="2445670" y="1060972"/>
                </a:lnTo>
                <a:lnTo>
                  <a:pt x="2443162" y="984160"/>
                </a:lnTo>
                <a:lnTo>
                  <a:pt x="2439703" y="907538"/>
                </a:lnTo>
                <a:lnTo>
                  <a:pt x="2435257" y="831100"/>
                </a:lnTo>
                <a:lnTo>
                  <a:pt x="2432652" y="792947"/>
                </a:lnTo>
                <a:lnTo>
                  <a:pt x="2429786" y="754837"/>
                </a:lnTo>
                <a:lnTo>
                  <a:pt x="2426654" y="716768"/>
                </a:lnTo>
                <a:lnTo>
                  <a:pt x="2423252" y="678740"/>
                </a:lnTo>
                <a:lnTo>
                  <a:pt x="2419574" y="640751"/>
                </a:lnTo>
                <a:lnTo>
                  <a:pt x="2415617" y="602801"/>
                </a:lnTo>
                <a:lnTo>
                  <a:pt x="2411375" y="564888"/>
                </a:lnTo>
                <a:lnTo>
                  <a:pt x="2406843" y="527012"/>
                </a:lnTo>
                <a:lnTo>
                  <a:pt x="2402018" y="489172"/>
                </a:lnTo>
                <a:lnTo>
                  <a:pt x="2396894" y="451365"/>
                </a:lnTo>
                <a:lnTo>
                  <a:pt x="2391467" y="413592"/>
                </a:lnTo>
                <a:lnTo>
                  <a:pt x="2385732" y="375852"/>
                </a:lnTo>
                <a:lnTo>
                  <a:pt x="2379683" y="338143"/>
                </a:lnTo>
                <a:lnTo>
                  <a:pt x="2373318" y="300464"/>
                </a:lnTo>
                <a:lnTo>
                  <a:pt x="2366630" y="262814"/>
                </a:lnTo>
                <a:lnTo>
                  <a:pt x="2359615" y="225193"/>
                </a:lnTo>
                <a:lnTo>
                  <a:pt x="2352268" y="187599"/>
                </a:lnTo>
                <a:lnTo>
                  <a:pt x="2344585" y="150031"/>
                </a:lnTo>
                <a:lnTo>
                  <a:pt x="2336562" y="112488"/>
                </a:lnTo>
                <a:lnTo>
                  <a:pt x="2328192" y="74969"/>
                </a:lnTo>
                <a:lnTo>
                  <a:pt x="2319472" y="37473"/>
                </a:lnTo>
                <a:lnTo>
                  <a:pt x="2310396" y="0"/>
                </a:lnTo>
                <a:close/>
              </a:path>
            </a:pathLst>
          </a:custGeom>
          <a:solidFill>
            <a:srgbClr val="CCDDE7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lIns="0" tIns="0" rIns="0" bIns="0" rtlCol="0"/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endParaRPr sz="1350" dirty="0"/>
          </a:p>
        </p:txBody>
      </p:sp>
      <p:grpSp>
        <p:nvGrpSpPr>
          <p:cNvPr id="10" name="Shape 336"/>
          <p:cNvGrpSpPr/>
          <p:nvPr/>
        </p:nvGrpSpPr>
        <p:grpSpPr>
          <a:xfrm>
            <a:off x="69375" y="98223"/>
            <a:ext cx="638291" cy="772538"/>
            <a:chOff x="0" y="0"/>
            <a:chExt cx="638291" cy="693109"/>
          </a:xfrm>
        </p:grpSpPr>
        <p:pic>
          <p:nvPicPr>
            <p:cNvPr id="11" name="Shape 338"/>
            <p:cNvPicPr/>
            <p:nvPr/>
          </p:nvPicPr>
          <p:blipFill>
            <a:blip r:embed="rId3"/>
            <a:stretch/>
          </p:blipFill>
          <p:spPr>
            <a:xfrm>
              <a:off x="1552" y="562392"/>
              <a:ext cx="113960" cy="50701"/>
            </a:xfrm>
            <a:prstGeom prst="rect">
              <a:avLst/>
            </a:prstGeom>
          </p:spPr>
        </p:pic>
        <p:pic>
          <p:nvPicPr>
            <p:cNvPr id="12" name="Shape 340"/>
            <p:cNvPicPr/>
            <p:nvPr/>
          </p:nvPicPr>
          <p:blipFill>
            <a:blip r:embed="rId4"/>
            <a:stretch/>
          </p:blipFill>
          <p:spPr>
            <a:xfrm>
              <a:off x="130978" y="562961"/>
              <a:ext cx="238101" cy="57971"/>
            </a:xfrm>
            <a:prstGeom prst="rect">
              <a:avLst/>
            </a:prstGeom>
          </p:spPr>
        </p:pic>
        <p:sp>
          <p:nvSpPr>
            <p:cNvPr id="13" name="Shape 341"/>
            <p:cNvSpPr/>
            <p:nvPr/>
          </p:nvSpPr>
          <p:spPr>
            <a:xfrm>
              <a:off x="388859" y="562959"/>
              <a:ext cx="43436" cy="49924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62230"/>
                <a:gd name="ODFBottom" fmla="val 77469"/>
                <a:gd name="ODFWidth" fmla="val 62230"/>
                <a:gd name="ODFHeight" fmla="val 77469"/>
              </a:gdLst>
              <a:ahLst/>
              <a:cxnLst/>
              <a:rect l="OXMLTextRectL" t="OXMLTextRectT" r="OXMLTextRectR" b="OXMLTextRect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/>
            <a:lstStyle/>
            <a:p>
              <a:pPr marL="0" indent="0" algn="l"/>
              <a:endParaRPr sz="18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4" name="Shape 343"/>
            <p:cNvPicPr/>
            <p:nvPr/>
          </p:nvPicPr>
          <p:blipFill>
            <a:blip r:embed="rId5"/>
            <a:stretch/>
          </p:blipFill>
          <p:spPr>
            <a:xfrm>
              <a:off x="446584" y="562961"/>
              <a:ext cx="46175" cy="49564"/>
            </a:xfrm>
            <a:prstGeom prst="rect">
              <a:avLst/>
            </a:prstGeom>
          </p:spPr>
        </p:pic>
        <p:pic>
          <p:nvPicPr>
            <p:cNvPr id="15" name="Shape 345"/>
            <p:cNvPicPr/>
            <p:nvPr/>
          </p:nvPicPr>
          <p:blipFill>
            <a:blip r:embed="rId6"/>
            <a:stretch/>
          </p:blipFill>
          <p:spPr>
            <a:xfrm>
              <a:off x="512528" y="562959"/>
              <a:ext cx="59437" cy="49572"/>
            </a:xfrm>
            <a:prstGeom prst="rect">
              <a:avLst/>
            </a:prstGeom>
          </p:spPr>
        </p:pic>
        <p:sp>
          <p:nvSpPr>
            <p:cNvPr id="16" name="Shape 346"/>
            <p:cNvSpPr/>
            <p:nvPr/>
          </p:nvSpPr>
          <p:spPr>
            <a:xfrm>
              <a:off x="591751" y="562961"/>
              <a:ext cx="46539" cy="49924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66675"/>
                <a:gd name="ODFBottom" fmla="val 77469"/>
                <a:gd name="ODFWidth" fmla="val 66675"/>
                <a:gd name="ODFHeight" fmla="val 77469"/>
              </a:gdLst>
              <a:ahLst/>
              <a:cxnLst/>
              <a:rect l="OXMLTextRectL" t="OXMLTextRectT" r="OXMLTextRectR" b="OXMLTextRect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/>
            <a:lstStyle/>
            <a:p>
              <a:pPr marL="0" indent="0" algn="l"/>
              <a:endParaRPr sz="18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7" name="Shape 348"/>
            <p:cNvPicPr/>
            <p:nvPr/>
          </p:nvPicPr>
          <p:blipFill>
            <a:blip r:embed="rId7"/>
            <a:stretch/>
          </p:blipFill>
          <p:spPr>
            <a:xfrm>
              <a:off x="0" y="634419"/>
              <a:ext cx="131611" cy="53247"/>
            </a:xfrm>
            <a:prstGeom prst="rect">
              <a:avLst/>
            </a:prstGeom>
          </p:spPr>
        </p:pic>
        <p:pic>
          <p:nvPicPr>
            <p:cNvPr id="18" name="Shape 350"/>
            <p:cNvPicPr/>
            <p:nvPr/>
          </p:nvPicPr>
          <p:blipFill>
            <a:blip r:embed="rId8"/>
            <a:stretch/>
          </p:blipFill>
          <p:spPr>
            <a:xfrm>
              <a:off x="147090" y="636252"/>
              <a:ext cx="114664" cy="56856"/>
            </a:xfrm>
            <a:prstGeom prst="rect">
              <a:avLst/>
            </a:prstGeom>
          </p:spPr>
        </p:pic>
        <p:pic>
          <p:nvPicPr>
            <p:cNvPr id="19" name="Shape 352"/>
            <p:cNvPicPr/>
            <p:nvPr/>
          </p:nvPicPr>
          <p:blipFill>
            <a:blip r:embed="rId9"/>
            <a:stretch/>
          </p:blipFill>
          <p:spPr>
            <a:xfrm>
              <a:off x="295090" y="635694"/>
              <a:ext cx="222864" cy="50693"/>
            </a:xfrm>
            <a:prstGeom prst="rect">
              <a:avLst/>
            </a:prstGeom>
          </p:spPr>
        </p:pic>
        <p:pic>
          <p:nvPicPr>
            <p:cNvPr id="20" name="Shape 354"/>
            <p:cNvPicPr/>
            <p:nvPr/>
          </p:nvPicPr>
          <p:blipFill>
            <a:blip r:embed="rId10"/>
            <a:stretch/>
          </p:blipFill>
          <p:spPr>
            <a:xfrm>
              <a:off x="531607" y="636254"/>
              <a:ext cx="46397" cy="49564"/>
            </a:xfrm>
            <a:prstGeom prst="rect">
              <a:avLst/>
            </a:prstGeom>
          </p:spPr>
        </p:pic>
        <p:pic>
          <p:nvPicPr>
            <p:cNvPr id="21" name="Shape 356"/>
            <p:cNvPicPr/>
            <p:nvPr/>
          </p:nvPicPr>
          <p:blipFill>
            <a:blip r:embed="rId11"/>
            <a:stretch/>
          </p:blipFill>
          <p:spPr>
            <a:xfrm>
              <a:off x="591751" y="636254"/>
              <a:ext cx="46397" cy="49564"/>
            </a:xfrm>
            <a:prstGeom prst="rect">
              <a:avLst/>
            </a:prstGeom>
          </p:spPr>
        </p:pic>
        <p:sp>
          <p:nvSpPr>
            <p:cNvPr id="22" name="Shape 357"/>
            <p:cNvSpPr/>
            <p:nvPr/>
          </p:nvSpPr>
          <p:spPr>
            <a:xfrm>
              <a:off x="596399" y="548957"/>
              <a:ext cx="38118" cy="5319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54609"/>
                <a:gd name="ODFBottom" fmla="val 8255"/>
                <a:gd name="ODFWidth" fmla="val 54609"/>
                <a:gd name="ODFHeight" fmla="val 8255"/>
              </a:gdLst>
              <a:ahLst/>
              <a:cxnLst/>
              <a:rect l="OXMLTextRectL" t="OXMLTextRectT" r="OXMLTextRectR" b="OXMLTextRect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/>
            <a:lstStyle/>
            <a:p>
              <a:pPr marL="0" indent="0" algn="l"/>
              <a:endParaRPr sz="180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3" name="Shape 359"/>
            <p:cNvPicPr/>
            <p:nvPr/>
          </p:nvPicPr>
          <p:blipFill>
            <a:blip r:embed="rId12"/>
            <a:stretch/>
          </p:blipFill>
          <p:spPr>
            <a:xfrm>
              <a:off x="6351" y="0"/>
              <a:ext cx="625305" cy="495693"/>
            </a:xfrm>
            <a:prstGeom prst="rect">
              <a:avLst/>
            </a:prstGeom>
          </p:spPr>
        </p:pic>
      </p:grpSp>
      <p:pic>
        <p:nvPicPr>
          <p:cNvPr id="24" name="object 4">
            <a:extLst>
              <a:ext uri="{FF2B5EF4-FFF2-40B4-BE49-F238E27FC236}">
                <a16:creationId xmlns:a16="http://schemas.microsoft.com/office/drawing/2014/main" id="{727F49BB-7DF1-9447-A753-D8716D7627C5}"/>
              </a:ext>
            </a:extLst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01670" y="-1733"/>
            <a:ext cx="416557" cy="6859785"/>
          </a:xfrm>
          <a:prstGeom prst="rect">
            <a:avLst/>
          </a:prstGeom>
        </p:spPr>
      </p:pic>
      <p:grpSp>
        <p:nvGrpSpPr>
          <p:cNvPr id="25" name="Group 7"/>
          <p:cNvGrpSpPr>
            <a:grpSpLocks/>
          </p:cNvGrpSpPr>
          <p:nvPr/>
        </p:nvGrpSpPr>
        <p:grpSpPr bwMode="auto">
          <a:xfrm>
            <a:off x="183349" y="53869"/>
            <a:ext cx="9943033" cy="268288"/>
            <a:chOff x="71" y="-6"/>
            <a:chExt cx="6531" cy="169"/>
          </a:xfrm>
        </p:grpSpPr>
        <p:sp>
          <p:nvSpPr>
            <p:cNvPr id="26" name="Rectangle 8"/>
            <p:cNvSpPr>
              <a:spLocks noChangeArrowheads="1"/>
            </p:cNvSpPr>
            <p:nvPr/>
          </p:nvSpPr>
          <p:spPr bwMode="auto">
            <a:xfrm>
              <a:off x="930" y="-6"/>
              <a:ext cx="4988" cy="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chemeClr val="bg1"/>
                  </a:solidFill>
                  <a:latin typeface="Arial" pitchFamily="34" charset="0"/>
                  <a:cs typeface="Lucida Sans Unicode" pitchFamily="34" charset="0"/>
                </a:defRPr>
              </a:lvl9pPr>
            </a:lstStyle>
            <a:p>
              <a:pPr>
                <a:buSzPct val="100000"/>
              </a:pPr>
              <a:r>
                <a:rPr lang="ru-RU" altLang="ru-RU" sz="1000" dirty="0">
                  <a:solidFill>
                    <a:srgbClr val="376092"/>
                  </a:solidFill>
                  <a:latin typeface="Calibri" pitchFamily="34" charset="0"/>
                </a:rPr>
                <a:t>ОБЯЗАТЕЛЬНОЕ СОЦИАЛЬНОЕ СТРАХОВАНИЕ ОТ НЕСЧАСТНЫХ СЛУЧАЕВ НА ПРОИЗВОДСТВЕ И ПРОФЕССИОНАЛЬНЫХ ЗАБОЛЕВАНИЙ</a:t>
              </a:r>
            </a:p>
          </p:txBody>
        </p:sp>
        <p:sp>
          <p:nvSpPr>
            <p:cNvPr id="27" name="Freeform 9"/>
            <p:cNvSpPr>
              <a:spLocks noChangeArrowheads="1"/>
            </p:cNvSpPr>
            <p:nvPr/>
          </p:nvSpPr>
          <p:spPr bwMode="auto">
            <a:xfrm>
              <a:off x="71" y="119"/>
              <a:ext cx="6531" cy="44"/>
            </a:xfrm>
            <a:custGeom>
              <a:avLst/>
              <a:gdLst>
                <a:gd name="T0" fmla="*/ 0 w 10369152"/>
                <a:gd name="T1" fmla="*/ 0 h 71519"/>
                <a:gd name="T2" fmla="*/ 0 w 10369152"/>
                <a:gd name="T3" fmla="*/ 0 h 71519"/>
                <a:gd name="T4" fmla="*/ 0 w 10369152"/>
                <a:gd name="T5" fmla="*/ 0 h 71519"/>
                <a:gd name="T6" fmla="*/ 0 w 10369152"/>
                <a:gd name="T7" fmla="*/ 0 h 71519"/>
                <a:gd name="T8" fmla="*/ 0 w 10369152"/>
                <a:gd name="T9" fmla="*/ 0 h 715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69152"/>
                <a:gd name="T16" fmla="*/ 0 h 71519"/>
                <a:gd name="T17" fmla="*/ 10369152 w 10369152"/>
                <a:gd name="T18" fmla="*/ 71519 h 715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69152" h="71519">
                  <a:moveTo>
                    <a:pt x="1374431" y="27349"/>
                  </a:moveTo>
                  <a:lnTo>
                    <a:pt x="8994721" y="27349"/>
                  </a:lnTo>
                  <a:lnTo>
                    <a:pt x="8994721" y="44170"/>
                  </a:lnTo>
                  <a:lnTo>
                    <a:pt x="1374431" y="44170"/>
                  </a:lnTo>
                  <a:lnTo>
                    <a:pt x="1374431" y="27349"/>
                  </a:lnTo>
                  <a:close/>
                </a:path>
              </a:pathLst>
            </a:custGeom>
            <a:solidFill>
              <a:srgbClr val="4F81BD"/>
            </a:solidFill>
            <a:ln w="25560" cap="flat">
              <a:solidFill>
                <a:srgbClr val="385D8A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3166189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Lucida Sans Unicode"/>
        <a:cs typeface="Lucida Sans Unicode"/>
      </a:majorFont>
      <a:minorFont>
        <a:latin typeface="Calibri"/>
        <a:ea typeface="Lucida Sans Unicode"/>
        <a:cs typeface="Lucida Sans Unicod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ru-RU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4543</TotalTime>
  <Words>991</Words>
  <Application>Microsoft Office PowerPoint</Application>
  <PresentationFormat>Экран (4:3)</PresentationFormat>
  <Paragraphs>70</Paragraphs>
  <Slides>7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Arial</vt:lpstr>
      <vt:lpstr>Calibri</vt:lpstr>
      <vt:lpstr>Lucida Sans Unicode</vt:lpstr>
      <vt:lpstr>Montserrat-Medium</vt:lpstr>
      <vt:lpstr>Montserrat-SemiBold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ФОНД СОЦИАЛЬНОГО СТРАХОВАНИЯ  РОССИЙСКОЙ ФЕДЕРАЦИИ</dc:title>
  <dc:creator>Danilova_0002</dc:creator>
  <cp:lastModifiedBy>Ахметгалеев Альфред Ильдарович</cp:lastModifiedBy>
  <cp:revision>450</cp:revision>
  <cp:lastPrinted>2024-04-23T11:00:47Z</cp:lastPrinted>
  <dcterms:created xsi:type="dcterms:W3CDTF">2015-09-24T08:20:44Z</dcterms:created>
  <dcterms:modified xsi:type="dcterms:W3CDTF">2026-10-08T13:29:04Z</dcterms:modified>
</cp:coreProperties>
</file>