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1"/>
    <p:sldMasterId id="2147483686" r:id="rId2"/>
    <p:sldMasterId id="2147484104" r:id="rId3"/>
  </p:sldMasterIdLst>
  <p:notesMasterIdLst>
    <p:notesMasterId r:id="rId14"/>
  </p:notesMasterIdLst>
  <p:sldIdLst>
    <p:sldId id="512" r:id="rId4"/>
    <p:sldId id="662" r:id="rId5"/>
    <p:sldId id="607" r:id="rId6"/>
    <p:sldId id="658" r:id="rId7"/>
    <p:sldId id="661" r:id="rId8"/>
    <p:sldId id="663" r:id="rId9"/>
    <p:sldId id="668" r:id="rId10"/>
    <p:sldId id="667" r:id="rId11"/>
    <p:sldId id="669" r:id="rId12"/>
    <p:sldId id="657" r:id="rId13"/>
  </p:sldIdLst>
  <p:sldSz cx="9144000" cy="5143500" type="screen16x9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icrosoft YaHei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orient="horz" pos="3134">
          <p15:clr>
            <a:srgbClr val="A4A3A4"/>
          </p15:clr>
        </p15:guide>
        <p15:guide id="3" pos="2160">
          <p15:clr>
            <a:srgbClr val="A4A3A4"/>
          </p15:clr>
        </p15:guide>
        <p15:guide id="4" orient="horz" pos="2874">
          <p15:clr>
            <a:srgbClr val="A4A3A4"/>
          </p15:clr>
        </p15:guide>
        <p15:guide id="5" orient="horz" pos="3127">
          <p15:clr>
            <a:srgbClr val="A4A3A4"/>
          </p15:clr>
        </p15:guide>
        <p15:guide id="6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707A9"/>
    <a:srgbClr val="AFEAFF"/>
    <a:srgbClr val="113901"/>
    <a:srgbClr val="EC1212"/>
    <a:srgbClr val="33AE02"/>
    <a:srgbClr val="00C898"/>
    <a:srgbClr val="37BA02"/>
    <a:srgbClr val="022408"/>
    <a:srgbClr val="4FD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369" autoAdjust="0"/>
    <p:restoredTop sz="89353" autoAdjust="0"/>
  </p:normalViewPr>
  <p:slideViewPr>
    <p:cSldViewPr>
      <p:cViewPr varScale="1">
        <p:scale>
          <a:sx n="104" d="100"/>
          <a:sy n="104" d="100"/>
        </p:scale>
        <p:origin x="293" y="58"/>
      </p:cViewPr>
      <p:guideLst>
        <p:guide orient="horz" pos="1620"/>
        <p:guide pos="2880"/>
      </p:guideLst>
    </p:cSldViewPr>
  </p:slideViewPr>
  <p:outlineViewPr>
    <p:cViewPr varScale="1">
      <p:scale>
        <a:sx n="170" d="200"/>
        <a:sy n="170" d="200"/>
      </p:scale>
      <p:origin x="0" y="877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orient="horz" pos="3134"/>
        <p:guide pos="2160"/>
        <p:guide orient="horz" pos="2874"/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1"/>
          <p:cNvSpPr>
            <a:spLocks noChangeArrowheads="1"/>
          </p:cNvSpPr>
          <p:nvPr/>
        </p:nvSpPr>
        <p:spPr bwMode="auto">
          <a:xfrm>
            <a:off x="2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63" name="AutoShape 2"/>
          <p:cNvSpPr>
            <a:spLocks noChangeArrowheads="1"/>
          </p:cNvSpPr>
          <p:nvPr/>
        </p:nvSpPr>
        <p:spPr bwMode="auto">
          <a:xfrm>
            <a:off x="2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64" name="AutoShape 3"/>
          <p:cNvSpPr>
            <a:spLocks noChangeArrowheads="1"/>
          </p:cNvSpPr>
          <p:nvPr/>
        </p:nvSpPr>
        <p:spPr bwMode="auto">
          <a:xfrm>
            <a:off x="2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65" name="AutoShape 4"/>
          <p:cNvSpPr>
            <a:spLocks noChangeArrowheads="1"/>
          </p:cNvSpPr>
          <p:nvPr/>
        </p:nvSpPr>
        <p:spPr bwMode="auto">
          <a:xfrm>
            <a:off x="2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66" name="AutoShape 5"/>
          <p:cNvSpPr>
            <a:spLocks noChangeArrowheads="1"/>
          </p:cNvSpPr>
          <p:nvPr/>
        </p:nvSpPr>
        <p:spPr bwMode="auto">
          <a:xfrm>
            <a:off x="2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67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475" y="882650"/>
            <a:ext cx="7716838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9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749301" y="5513389"/>
            <a:ext cx="5984875" cy="521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66569" name="Text Box 8"/>
          <p:cNvSpPr txBox="1">
            <a:spLocks noChangeArrowheads="1"/>
          </p:cNvSpPr>
          <p:nvPr/>
        </p:nvSpPr>
        <p:spPr bwMode="auto">
          <a:xfrm>
            <a:off x="1" y="1"/>
            <a:ext cx="3246438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70" name="Text Box 9"/>
          <p:cNvSpPr txBox="1">
            <a:spLocks noChangeArrowheads="1"/>
          </p:cNvSpPr>
          <p:nvPr/>
        </p:nvSpPr>
        <p:spPr bwMode="auto">
          <a:xfrm>
            <a:off x="4240214" y="1"/>
            <a:ext cx="3246437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66571" name="Text Box 10"/>
          <p:cNvSpPr txBox="1">
            <a:spLocks noChangeArrowheads="1"/>
          </p:cNvSpPr>
          <p:nvPr/>
        </p:nvSpPr>
        <p:spPr bwMode="auto">
          <a:xfrm>
            <a:off x="1" y="11025189"/>
            <a:ext cx="3246438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807" tIns="45403" rIns="90807" bIns="4540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4240212" y="11025188"/>
            <a:ext cx="3243262" cy="5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ADE76EB-DDDE-47C1-A1CE-DAF89DDD9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447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latin typeface="Times New Roman" pitchFamily="18" charset="0"/>
            </a:endParaRPr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1pPr>
            <a:lvl2pPr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2pPr>
            <a:lvl3pPr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3pPr>
            <a:lvl4pPr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4pPr>
            <a:lvl5pPr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5pPr>
            <a:lvl6pPr marL="2509489" indent="-228135" defTabSz="448349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6pPr>
            <a:lvl7pPr marL="2965760" indent="-228135" defTabSz="448349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7pPr>
            <a:lvl8pPr marL="3422030" indent="-228135" defTabSz="448349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8pPr>
            <a:lvl9pPr marL="3878301" indent="-228135" defTabSz="448349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3597" algn="l"/>
                <a:tab pos="890361" algn="l"/>
                <a:tab pos="1335543" algn="l"/>
                <a:tab pos="1782308" algn="l"/>
                <a:tab pos="2229073" algn="l"/>
                <a:tab pos="2674254" algn="l"/>
                <a:tab pos="3121018" algn="l"/>
                <a:tab pos="3566200" algn="l"/>
                <a:tab pos="4012964" algn="l"/>
                <a:tab pos="4459729" algn="l"/>
                <a:tab pos="4904910" algn="l"/>
                <a:tab pos="5351674" algn="l"/>
                <a:tab pos="5796856" algn="l"/>
                <a:tab pos="6243621" algn="l"/>
                <a:tab pos="6690386" algn="l"/>
                <a:tab pos="7135566" algn="l"/>
                <a:tab pos="7582331" algn="l"/>
                <a:tab pos="8029096" algn="l"/>
                <a:tab pos="8474277" algn="l"/>
                <a:tab pos="892104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fld id="{BDB7359D-9E83-4CA3-BA92-573084FD62F3}" type="slidenum">
              <a:rPr lang="ru-RU" smtClean="0">
                <a:solidFill>
                  <a:srgbClr val="000000"/>
                </a:solidFill>
                <a:latin typeface="Calibri" pitchFamily="34" charset="0"/>
              </a:rPr>
              <a:pPr/>
              <a:t>1</a:t>
            </a:fld>
            <a:endParaRPr 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8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4D8B7-F162-42A0-8954-6317633B3281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30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36148" indent="-230558" defTabSz="453113" eaLnBrk="0" fontAlgn="base" hangingPunct="0">
              <a:spcBef>
                <a:spcPct val="0"/>
              </a:spcBef>
              <a:spcAft>
                <a:spcPct val="0"/>
              </a:spcAft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97266" indent="-230558" defTabSz="453113" eaLnBrk="0" fontAlgn="base" hangingPunct="0">
              <a:spcBef>
                <a:spcPct val="0"/>
              </a:spcBef>
              <a:spcAft>
                <a:spcPct val="0"/>
              </a:spcAft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58384" indent="-230558" defTabSz="453113" eaLnBrk="0" fontAlgn="base" hangingPunct="0">
              <a:spcBef>
                <a:spcPct val="0"/>
              </a:spcBef>
              <a:spcAft>
                <a:spcPct val="0"/>
              </a:spcAft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919503" indent="-230558" defTabSz="453113" eaLnBrk="0" fontAlgn="base" hangingPunct="0">
              <a:spcBef>
                <a:spcPct val="0"/>
              </a:spcBef>
              <a:spcAft>
                <a:spcPct val="0"/>
              </a:spcAft>
              <a:tabLst>
                <a:tab pos="730104" algn="l"/>
                <a:tab pos="1460207" algn="l"/>
                <a:tab pos="2190311" algn="l"/>
                <a:tab pos="2920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fld id="{8C4EA9BF-D0A3-4668-919A-36156E4B4FA8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3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28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47713"/>
            <a:ext cx="6651625" cy="374173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8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2388" y="4739129"/>
            <a:ext cx="5542321" cy="449020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  <p:sp>
        <p:nvSpPr>
          <p:cNvPr id="122885" name="Text Box 3"/>
          <p:cNvSpPr txBox="1">
            <a:spLocks noChangeArrowheads="1"/>
          </p:cNvSpPr>
          <p:nvPr/>
        </p:nvSpPr>
        <p:spPr bwMode="auto">
          <a:xfrm>
            <a:off x="3924598" y="9476662"/>
            <a:ext cx="3000878" cy="499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677" tIns="46837" rIns="93677" bIns="46837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r" eaLnBrk="1" hangingPunct="1">
              <a:buSzPct val="100000"/>
            </a:pPr>
            <a:fld id="{5B6B6F36-8BCB-4DA4-8610-7483BF9474C2}" type="slidenum">
              <a:rPr lang="ru-RU" altLang="ru-RU" sz="12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buSzPct val="100000"/>
              </a:pPr>
              <a:t>3</a:t>
            </a:fld>
            <a:endParaRPr lang="ru-RU" altLang="ru-RU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296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ADE76EB-DDDE-47C1-A1CE-DAF89DDD9B3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35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7596" indent="-283691" eaLnBrk="0" hangingPunct="0"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4762" indent="-226952" eaLnBrk="0" hangingPunct="0"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8665" indent="-226952" eaLnBrk="0" hangingPunct="0"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42570" indent="-226952" eaLnBrk="0" hangingPunct="0"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6474" indent="-226952" eaLnBrk="0" fontAlgn="base" hangingPunct="0">
              <a:spcBef>
                <a:spcPct val="0"/>
              </a:spcBef>
              <a:spcAft>
                <a:spcPct val="0"/>
              </a:spcAft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50380" indent="-226952" eaLnBrk="0" fontAlgn="base" hangingPunct="0">
              <a:spcBef>
                <a:spcPct val="0"/>
              </a:spcBef>
              <a:spcAft>
                <a:spcPct val="0"/>
              </a:spcAft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04285" indent="-226952" eaLnBrk="0" fontAlgn="base" hangingPunct="0">
              <a:spcBef>
                <a:spcPct val="0"/>
              </a:spcBef>
              <a:spcAft>
                <a:spcPct val="0"/>
              </a:spcAft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58188" indent="-226952" eaLnBrk="0" fontAlgn="base" hangingPunct="0">
              <a:spcBef>
                <a:spcPct val="0"/>
              </a:spcBef>
              <a:spcAft>
                <a:spcPct val="0"/>
              </a:spcAft>
              <a:tabLst>
                <a:tab pos="718682" algn="l"/>
                <a:tab pos="1437364" algn="l"/>
                <a:tab pos="2156047" algn="l"/>
                <a:tab pos="287473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B3DE6EF-6C50-4F3C-B344-6422F7A5971E}" type="slidenum">
              <a:rPr lang="ru-RU" altLang="ru-RU" smtClean="0">
                <a:solidFill>
                  <a:srgbClr val="000000"/>
                </a:solidFill>
                <a:latin typeface="Calibri" pitchFamily="34" charset="0"/>
                <a:cs typeface="Lucida Sans Unicode" pitchFamily="34" charset="0"/>
              </a:rPr>
              <a:pPr eaLnBrk="1" hangingPunct="1"/>
              <a:t>5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088" y="742950"/>
            <a:ext cx="6605587" cy="37163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476" y="4705098"/>
            <a:ext cx="5390934" cy="44579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88934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7808" indent="-283772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5088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9122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43157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7192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51227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05263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59297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5715A94-6C86-4E44-9A96-AD5D792EE39B}" type="slidenum">
              <a:rPr lang="ru-RU" altLang="ru-RU" smtClean="0">
                <a:solidFill>
                  <a:srgbClr val="000000"/>
                </a:solidFill>
                <a:latin typeface="Calibri" pitchFamily="34" charset="0"/>
                <a:cs typeface="Lucida Sans Unicode" pitchFamily="34" charset="0"/>
              </a:rPr>
              <a:pPr eaLnBrk="1" hangingPunct="1"/>
              <a:t>6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088" y="742950"/>
            <a:ext cx="6605587" cy="37163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474" y="4705095"/>
            <a:ext cx="5390934" cy="44579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4D8B7-F162-42A0-8954-6317633B3281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30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7808" indent="-283772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35088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89122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43157" indent="-227018" eaLnBrk="0" hangingPunct="0"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97192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51227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05263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59297" indent="-227018" eaLnBrk="0" fontAlgn="base" hangingPunct="0">
              <a:spcBef>
                <a:spcPct val="0"/>
              </a:spcBef>
              <a:spcAft>
                <a:spcPct val="0"/>
              </a:spcAft>
              <a:tabLst>
                <a:tab pos="717313" algn="l"/>
                <a:tab pos="1436202" algn="l"/>
                <a:tab pos="2155089" algn="l"/>
                <a:tab pos="287397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5715A94-6C86-4E44-9A96-AD5D792EE39B}" type="slidenum">
              <a:rPr lang="ru-RU" altLang="ru-RU" smtClean="0">
                <a:solidFill>
                  <a:srgbClr val="000000"/>
                </a:solidFill>
                <a:latin typeface="Calibri" pitchFamily="34" charset="0"/>
                <a:cs typeface="Lucida Sans Unicode" pitchFamily="34" charset="0"/>
              </a:rPr>
              <a:pPr eaLnBrk="1" hangingPunct="1"/>
              <a:t>8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088" y="742950"/>
            <a:ext cx="6605587" cy="37163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474" y="4705095"/>
            <a:ext cx="5390934" cy="44579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4D8B7-F162-42A0-8954-6317633B3281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3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DCB62-857F-4E44-9859-985EDE41F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63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2"/>
          <p:cNvSpPr>
            <a:spLocks noChangeAspect="1" noChangeArrowheads="1"/>
          </p:cNvSpPr>
          <p:nvPr userDrawn="1"/>
        </p:nvSpPr>
        <p:spPr bwMode="auto">
          <a:xfrm>
            <a:off x="11113" y="20638"/>
            <a:ext cx="8683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" name="Picture 2" descr="http://www.laststicker.ru/i/post/137/137551.jpg"/>
          <p:cNvSpPr>
            <a:spLocks noChangeAspect="1" noChangeArrowheads="1"/>
          </p:cNvSpPr>
          <p:nvPr userDrawn="1"/>
        </p:nvSpPr>
        <p:spPr bwMode="auto">
          <a:xfrm>
            <a:off x="25400" y="22225"/>
            <a:ext cx="7651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2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Effect transition="out" filter="wipe(down)">
                                      <p:cBhvr>
                                        <p:cTn id="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826A2-74E8-4E93-8C20-C62B9EE7B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3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E92E5-85C7-465F-A36F-82AC36CD3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8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E1D89-DB5A-45C4-8DDA-890092D36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72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8E1E8-2CD7-4F70-8CC8-B1D976A07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42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FA08-08E7-4CD4-B4B6-001A3DEB0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58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53519-93BD-46F6-B065-BE21A6FAD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2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AB481-3FB8-4398-8038-1588B08E9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99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36895-44F3-4170-B4B0-EB93A8549C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0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B5629-99CC-410C-81C6-46D5D3063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676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7F861-D9ED-400C-9A97-6C7F07E55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081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&gt;</a:t>
            </a:r>
            <a:r>
              <a:rPr lang="en-US" sz="1000"/>
              <a:t> </a:t>
            </a:r>
            <a:fld id="{1B672681-C794-46DF-8B84-212B2D1A8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72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F5248-6E87-42D8-968C-DED10F35EC62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EB3C3-8651-4B5B-817F-F8047BC48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7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87D12-A0A1-4EBA-9A77-C869EFEC95A7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D6DBB-CF9B-4CE6-88F1-F68B4A27EF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59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D3210-8200-4822-8ACE-9B3E540E39DD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6BF7B-B731-423A-AE84-D278B9158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069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53CD0-D66E-410B-96A8-A5EB414E978F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C90AC-2CD3-4635-8938-3E847331B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23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B186B-29AE-486D-8ECB-628ED90F39FF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9A700-C145-439F-B5C2-19FE6B746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528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3508B-09D7-40B0-B416-8B99114AEEEE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6B85-B3C4-4C55-9C56-54A4A87BA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97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32C63-A8B2-4715-B958-FA8692D32B8A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F2C08-D246-4820-8761-40416ECB6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13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C5CB1-7DC9-4CF7-85D2-59C5B5E4170E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DBDF2-398A-4344-83A5-FBA49C0E0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42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0279F-6C03-454E-A746-4ACD30317704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96999-CD70-4CF3-9825-787CB57A4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848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D1904-6310-478B-A1DE-40755BBEC06C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16C2-2A56-4033-851B-D2915E9E8C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426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41C10-4C74-4235-AD88-5AD31F13A44D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8DC4B-6319-47B7-A282-AD276BFA4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59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591C-6CED-4C50-AEFE-3E8EBA0B48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56775-65AC-4598-A85B-F89A9B07E8F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751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026C1-A226-4851-AB38-3A342E32F75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10C2B-4AB0-49FE-BF0B-78D7E84B4F2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2893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AF13-269E-4095-8AFD-96914DF29F1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BAF-806B-47B6-8CF5-C4F4A8BB31D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74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EBA24-38B4-4D01-A287-CD8413D1046A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7672A-198A-4E73-A924-218CAF1EF3B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97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BF58-0D33-4428-949B-CA0A2156761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85C3E-9261-4080-9723-DB2FD024AD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23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B6914-B675-483A-8E91-CC6F3D79F0F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BD909-E5E9-4BCC-8692-9423834C527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039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7EE5F-2578-47DC-B643-E6FADC5A4A6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49112-C83B-44FA-A131-CFF1E3BA0A5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71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8D40-BAC2-40D6-8E3C-106D0131172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803C3-B548-448D-A4E7-8F05E89797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488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67C6A-7120-4526-BE97-C99FB8D5AB5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957D1-9AC7-4C3F-A686-05888618ED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172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84DEB-0983-4B74-B3CA-7F59C47912B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F2054-91B9-4E1F-A91D-F941953F69F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43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3498B-B80C-487C-96DF-3F4191AE7B6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00EEA-4066-4750-AEEB-DF62B2CDDA8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60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14.6.12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ADB104A-A259-4328-97D8-EAA3C8699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101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102" r:id="rId12"/>
    <p:sldLayoutId id="214748410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3241835C-91F4-4745-A50C-8E42DCBCAF9E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E7A248B-4C83-46A8-8E48-26D89A2F9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fld id="{BA0598DE-505B-4E1A-A373-E2D73B4276F8}" type="datetime1">
              <a:rPr lang="ru-RU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08.10.2026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ГУ - РО ФСС РФ по Республике Татарстан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914400"/>
            <a:fld id="{5226148F-6E64-460D-92B1-003F5EF4DB61}" type="slidenum">
              <a:rPr lang="ru-RU"/>
              <a:pPr defTabSz="91440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98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fr.gov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microsoft.com/office/2007/relationships/hdphoto" Target="../media/hdphoto3.wdp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115" y="100894"/>
            <a:ext cx="9144000" cy="2686880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8575" y="2584928"/>
            <a:ext cx="9144000" cy="2564922"/>
          </a:xfrm>
          <a:prstGeom prst="rect">
            <a:avLst/>
          </a:prstGeom>
          <a:solidFill>
            <a:schemeClr val="tx2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46" name="Rectangle 16"/>
          <p:cNvSpPr>
            <a:spLocks noChangeArrowheads="1"/>
          </p:cNvSpPr>
          <p:nvPr/>
        </p:nvSpPr>
        <p:spPr bwMode="auto">
          <a:xfrm>
            <a:off x="428625" y="4667250"/>
            <a:ext cx="83581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/>
          <a:p>
            <a:pPr marL="342900" indent="-342900" algn="ctr">
              <a:lnSpc>
                <a:spcPct val="110000"/>
              </a:lnSpc>
              <a:spcAft>
                <a:spcPct val="40000"/>
              </a:spcAft>
              <a:buClr>
                <a:srgbClr val="F39220"/>
              </a:buClr>
              <a:buFont typeface="Wingdings" pitchFamily="2" charset="2"/>
              <a:buNone/>
            </a:pPr>
            <a:endParaRPr lang="ru-RU" altLang="ru-RU" sz="1200" b="1" i="1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8575" y="4876800"/>
            <a:ext cx="9172575" cy="298450"/>
          </a:xfrm>
          <a:prstGeom prst="rect">
            <a:avLst/>
          </a:prstGeom>
          <a:noFill/>
          <a:ln w="3175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0707A9"/>
                </a:solidFill>
                <a:cs typeface="Times New Roman" pitchFamily="18" charset="0"/>
              </a:rPr>
              <a:t>2026 год</a:t>
            </a:r>
            <a:endParaRPr lang="ru-RU" sz="1400" b="1" dirty="0">
              <a:solidFill>
                <a:srgbClr val="0707A9"/>
              </a:solidFill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28140" y="552871"/>
            <a:ext cx="7567612" cy="1107994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defTabSz="449252">
              <a:defRPr/>
            </a:pPr>
            <a:r>
              <a:rPr lang="ru-RU" altLang="ru-RU" sz="2200" b="1" dirty="0" smtClean="0">
                <a:solidFill>
                  <a:srgbClr val="0707A9"/>
                </a:solidFill>
                <a:latin typeface="+mn-lt"/>
                <a:ea typeface="Microsoft YaHei"/>
                <a:cs typeface="Times New Roman" pitchFamily="18" charset="0"/>
              </a:rPr>
              <a:t>ФИНАНСОВОЕ ОБЕСПЕЧЕНИЕ ПРЕДУПРЕДИТЕЛЬНЫХ МЕР ПО СОКРАЩЕНИЮ ПРОИЗВОДСТВЕННОГО ТРАВМАТИЗМА И ПРОФЕССИОНАЛЬНЫХ ЗАБОЛЕВАНИЙ</a:t>
            </a:r>
            <a:endParaRPr lang="ru-RU" altLang="ru-RU" sz="2200" b="1" dirty="0">
              <a:solidFill>
                <a:srgbClr val="0707A9"/>
              </a:solidFill>
              <a:latin typeface="+mn-lt"/>
              <a:ea typeface="Microsoft YaHei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99440" y="3139726"/>
            <a:ext cx="4873135" cy="145415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>
              <a:defRPr/>
            </a:pPr>
            <a:r>
              <a:rPr lang="ru-RU" sz="1400" dirty="0" smtClean="0">
                <a:solidFill>
                  <a:srgbClr val="0707A9"/>
                </a:solidFill>
                <a:cs typeface="Times New Roman" pitchFamily="18" charset="0"/>
              </a:rPr>
              <a:t>Начальник отдела </a:t>
            </a:r>
          </a:p>
          <a:p>
            <a:pPr>
              <a:defRPr/>
            </a:pPr>
            <a:r>
              <a:rPr lang="ru-RU" sz="1400" dirty="0" smtClean="0">
                <a:solidFill>
                  <a:srgbClr val="0707A9"/>
                </a:solidFill>
                <a:cs typeface="Times New Roman" pitchFamily="18" charset="0"/>
              </a:rPr>
              <a:t>страхования  профессиональных рисков №1  </a:t>
            </a:r>
          </a:p>
          <a:p>
            <a:pPr>
              <a:defRPr/>
            </a:pPr>
            <a:r>
              <a:rPr lang="ru-RU" sz="1400" dirty="0" smtClean="0">
                <a:solidFill>
                  <a:srgbClr val="0707A9"/>
                </a:solidFill>
                <a:cs typeface="Times New Roman" pitchFamily="18" charset="0"/>
              </a:rPr>
              <a:t>ОСФР по Республике Татарстан</a:t>
            </a:r>
            <a:endParaRPr lang="ru-RU" sz="1400" b="1" dirty="0" smtClean="0">
              <a:solidFill>
                <a:srgbClr val="0707A9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1400" b="1" dirty="0" smtClean="0">
                <a:solidFill>
                  <a:srgbClr val="0707A9"/>
                </a:solidFill>
                <a:cs typeface="Times New Roman" pitchFamily="18" charset="0"/>
              </a:rPr>
              <a:t>Шакирова Гузель </a:t>
            </a:r>
            <a:r>
              <a:rPr lang="ru-RU" sz="1400" b="1" dirty="0" err="1" smtClean="0">
                <a:solidFill>
                  <a:srgbClr val="0707A9"/>
                </a:solidFill>
                <a:cs typeface="Times New Roman" pitchFamily="18" charset="0"/>
              </a:rPr>
              <a:t>Гильсиновна</a:t>
            </a:r>
            <a:endParaRPr lang="ru-RU" sz="1400" b="1" dirty="0">
              <a:solidFill>
                <a:srgbClr val="0707A9"/>
              </a:solidFill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2686880"/>
            <a:ext cx="9144000" cy="0"/>
          </a:xfrm>
          <a:prstGeom prst="line">
            <a:avLst/>
          </a:prstGeom>
          <a:ln w="85725" cmpd="tri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12"/>
          <p:cNvSpPr/>
          <p:nvPr/>
        </p:nvSpPr>
        <p:spPr>
          <a:xfrm rot="5400000">
            <a:off x="1326415" y="2582251"/>
            <a:ext cx="216024" cy="195022"/>
          </a:xfrm>
          <a:prstGeom prst="chevron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Оратор  бесплатно иконка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11686"/>
            <a:ext cx="483233" cy="48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35" y="723884"/>
            <a:ext cx="1277003" cy="1137603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45468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71600" y="31113"/>
            <a:ext cx="7897835" cy="646329"/>
          </a:xfrm>
          <a:prstGeom prst="rect">
            <a:avLst/>
          </a:prstGeom>
          <a:noFill/>
          <a:extLst/>
        </p:spPr>
        <p:txBody>
          <a:bodyPr wrap="square" lIns="91438" tIns="45719" rIns="91438" bIns="45719">
            <a:spAutoFit/>
          </a:bodyPr>
          <a:lstStyle/>
          <a:p>
            <a:pPr marL="714375" defTabSz="449252" eaLnBrk="1" hangingPunct="1">
              <a:defRPr/>
            </a:pPr>
            <a:r>
              <a:rPr lang="ru-RU" b="1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ПРИКАЗ МИНТРУДА РОССИИ </a:t>
            </a:r>
            <a:r>
              <a:rPr lang="ru-RU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от 11.07.2024 </a:t>
            </a:r>
            <a:r>
              <a:rPr lang="ru-RU" b="1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№ </a:t>
            </a:r>
            <a:r>
              <a:rPr lang="ru-RU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347н вступил в силу с 01.01.2025 </a:t>
            </a:r>
            <a:endParaRPr lang="ru-RU" b="1" dirty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</p:txBody>
      </p:sp>
      <p:sp>
        <p:nvSpPr>
          <p:cNvPr id="39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8693150" y="4868466"/>
            <a:ext cx="450850" cy="2750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BD14AC3-FB5C-439C-84EA-59516F38DD16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894696"/>
            <a:ext cx="8856984" cy="2328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 algn="ctr">
              <a:spcBef>
                <a:spcPts val="79"/>
              </a:spcBef>
            </a:pPr>
            <a:endParaRPr lang="en-US" b="1" dirty="0" smtClean="0">
              <a:solidFill>
                <a:srgbClr val="0707A9"/>
              </a:solidFill>
              <a:latin typeface="Calibri"/>
            </a:endParaRPr>
          </a:p>
          <a:p>
            <a:pPr marL="9525" algn="ctr">
              <a:spcBef>
                <a:spcPts val="79"/>
              </a:spcBef>
            </a:pPr>
            <a:r>
              <a:rPr lang="ru-RU" b="1" dirty="0" smtClean="0">
                <a:solidFill>
                  <a:srgbClr val="0707A9"/>
                </a:solidFill>
                <a:latin typeface="Calibri"/>
              </a:rPr>
              <a:t>Приказ </a:t>
            </a:r>
            <a:r>
              <a:rPr lang="ru-RU" b="1" dirty="0">
                <a:solidFill>
                  <a:srgbClr val="0707A9"/>
                </a:solidFill>
                <a:latin typeface="Calibri"/>
              </a:rPr>
              <a:t>Минтруда России </a:t>
            </a:r>
            <a:r>
              <a:rPr lang="ru-RU" b="1" dirty="0" smtClean="0">
                <a:solidFill>
                  <a:srgbClr val="0707A9"/>
                </a:solidFill>
                <a:latin typeface="Calibri"/>
              </a:rPr>
              <a:t>от 11.07.2024 </a:t>
            </a:r>
            <a:r>
              <a:rPr lang="ru-RU" b="1" dirty="0">
                <a:solidFill>
                  <a:srgbClr val="0707A9"/>
                </a:solidFill>
                <a:latin typeface="Calibri"/>
              </a:rPr>
              <a:t>№ </a:t>
            </a:r>
            <a:r>
              <a:rPr lang="ru-RU" b="1" dirty="0" smtClean="0">
                <a:solidFill>
                  <a:srgbClr val="0707A9"/>
                </a:solidFill>
                <a:latin typeface="Calibri"/>
              </a:rPr>
              <a:t>347н </a:t>
            </a:r>
            <a:endParaRPr lang="ru-RU" b="1" dirty="0">
              <a:solidFill>
                <a:srgbClr val="0707A9"/>
              </a:solidFill>
              <a:latin typeface="Calibri"/>
            </a:endParaRPr>
          </a:p>
          <a:p>
            <a:pPr marL="9525" algn="ctr">
              <a:spcBef>
                <a:spcPts val="79"/>
              </a:spcBef>
            </a:pPr>
            <a:r>
              <a:rPr lang="ru-RU" dirty="0">
                <a:solidFill>
                  <a:srgbClr val="0070C0"/>
                </a:solidFill>
                <a:latin typeface="Calibri"/>
                <a:cs typeface="Calibri"/>
              </a:rPr>
              <a:t>«Об 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</a:t>
            </a:r>
            <a:r>
              <a:rPr lang="ru-RU" dirty="0" smtClean="0">
                <a:solidFill>
                  <a:srgbClr val="0070C0"/>
                </a:solidFill>
                <a:latin typeface="Calibri"/>
                <a:cs typeface="Calibri"/>
              </a:rPr>
              <a:t>»</a:t>
            </a:r>
            <a:endParaRPr lang="en-US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9525" algn="ctr">
              <a:spcBef>
                <a:spcPts val="79"/>
              </a:spcBef>
            </a:pPr>
            <a:endParaRPr lang="ru-RU" sz="1600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9525" algn="ctr">
              <a:spcBef>
                <a:spcPts val="79"/>
              </a:spcBef>
            </a:pPr>
            <a:endParaRPr lang="ru-RU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89" y="0"/>
            <a:ext cx="915918" cy="677442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33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4000" cy="730250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 bwMode="auto">
          <a:xfrm>
            <a:off x="1709737" y="86916"/>
            <a:ext cx="6291263" cy="10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280490" y="661608"/>
            <a:ext cx="8255162" cy="127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500" tIns="35100" rIns="67500" bIns="351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1500" b="1" i="1" dirty="0">
                <a:solidFill>
                  <a:schemeClr val="accent1">
                    <a:lumMod val="50000"/>
                  </a:schemeClr>
                </a:solidFill>
              </a:rPr>
              <a:t>Финансовое обеспечение предупредительных мер осуществляется </a:t>
            </a:r>
            <a:r>
              <a:rPr lang="ru-RU" altLang="ru-RU" sz="1500" b="1" i="1" dirty="0" smtClean="0">
                <a:solidFill>
                  <a:schemeClr val="accent1">
                    <a:lumMod val="50000"/>
                  </a:schemeClr>
                </a:solidFill>
              </a:rPr>
              <a:t>организацией </a:t>
            </a:r>
            <a:r>
              <a:rPr lang="ru-RU" sz="1500" b="1" i="1" dirty="0">
                <a:solidFill>
                  <a:schemeClr val="accent1">
                    <a:lumMod val="50000"/>
                  </a:schemeClr>
                </a:solidFill>
              </a:rPr>
              <a:t>за счет </a:t>
            </a:r>
            <a:r>
              <a:rPr lang="ru-RU" sz="1500" b="1" i="1" dirty="0">
                <a:solidFill>
                  <a:srgbClr val="FF0000"/>
                </a:solidFill>
              </a:rPr>
              <a:t>собственных средств с последующим возмещением произведенных им расходов за счет средств бюджета Фонда в пределах суммы согласованной с территориальным органом Фонда на эти </a:t>
            </a:r>
            <a:r>
              <a:rPr lang="ru-RU" sz="1500" b="1" i="1" dirty="0" smtClean="0">
                <a:solidFill>
                  <a:srgbClr val="FF0000"/>
                </a:solidFill>
              </a:rPr>
              <a:t>цели</a:t>
            </a:r>
            <a:endParaRPr lang="ru-RU" altLang="ru-RU" sz="1500" b="1" i="1" dirty="0">
              <a:solidFill>
                <a:srgbClr val="FF0000"/>
              </a:solidFill>
            </a:endParaRPr>
          </a:p>
          <a:p>
            <a:pPr algn="just" eaLnBrk="1" hangingPunct="1">
              <a:buSzPct val="100000"/>
            </a:pPr>
            <a:endParaRPr lang="ru-RU" altLang="ru-RU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1043608" y="1819"/>
            <a:ext cx="7638670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336947"/>
            <a:r>
              <a:rPr lang="ru-RU" altLang="ru-RU" sz="1600" b="1" dirty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ПОРЯДОК РАСЧЕТА </a:t>
            </a:r>
            <a:endParaRPr lang="ru-RU" altLang="ru-RU" sz="1600" b="1" dirty="0" smtClean="0">
              <a:solidFill>
                <a:srgbClr val="0707A9"/>
              </a:solidFill>
              <a:latin typeface="+mj-lt"/>
              <a:ea typeface="Microsoft YaHei"/>
              <a:cs typeface="Times New Roman" pitchFamily="18" charset="0"/>
            </a:endParaRPr>
          </a:p>
          <a:p>
            <a:pPr defTabSz="336947"/>
            <a:r>
              <a:rPr lang="ru-RU" altLang="ru-RU" sz="1600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СУММЫ </a:t>
            </a:r>
            <a:r>
              <a:rPr lang="ru-RU" altLang="ru-RU" sz="1600" dirty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НА ФИНАНСОВОЕ </a:t>
            </a:r>
            <a:r>
              <a:rPr lang="ru-RU" altLang="ru-RU" sz="1600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ОБЕСПЕЧЕНИЕ ПРЕДУПРЕДИТЕЛЬНЫХ </a:t>
            </a:r>
            <a:r>
              <a:rPr lang="ru-RU" altLang="ru-RU" sz="1600" dirty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МЕР</a:t>
            </a:r>
          </a:p>
        </p:txBody>
      </p:sp>
      <p:grpSp>
        <p:nvGrpSpPr>
          <p:cNvPr id="59400" name="Group 11"/>
          <p:cNvGrpSpPr>
            <a:grpSpLocks/>
          </p:cNvGrpSpPr>
          <p:nvPr/>
        </p:nvGrpSpPr>
        <p:grpSpPr bwMode="auto">
          <a:xfrm>
            <a:off x="450744" y="1632488"/>
            <a:ext cx="8322673" cy="1518047"/>
            <a:chOff x="-519" y="1468"/>
            <a:chExt cx="6164" cy="1275"/>
          </a:xfrm>
        </p:grpSpPr>
        <p:sp>
          <p:nvSpPr>
            <p:cNvPr id="59409" name="Rectangle 12"/>
            <p:cNvSpPr>
              <a:spLocks noChangeArrowheads="1"/>
            </p:cNvSpPr>
            <p:nvPr/>
          </p:nvSpPr>
          <p:spPr bwMode="auto">
            <a:xfrm>
              <a:off x="-519" y="1647"/>
              <a:ext cx="1268" cy="1036"/>
            </a:xfrm>
            <a:prstGeom prst="rect">
              <a:avLst/>
            </a:prstGeom>
            <a:noFill/>
            <a:ln w="25560" cap="sq">
              <a:solidFill>
                <a:srgbClr val="385D8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buSzPct val="100000"/>
              </a:pPr>
              <a:r>
                <a:rPr lang="en-US" altLang="ru-RU" sz="24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V</a:t>
              </a:r>
            </a:p>
            <a:p>
              <a:pPr algn="ctr">
                <a:buSzPct val="100000"/>
              </a:pPr>
              <a:r>
                <a:rPr lang="ru-RU" altLang="ru-RU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для каждого страхователя</a:t>
              </a:r>
            </a:p>
          </p:txBody>
        </p:sp>
        <p:sp>
          <p:nvSpPr>
            <p:cNvPr id="59410" name="Rectangle 13"/>
            <p:cNvSpPr>
              <a:spLocks noChangeArrowheads="1"/>
            </p:cNvSpPr>
            <p:nvPr/>
          </p:nvSpPr>
          <p:spPr bwMode="auto">
            <a:xfrm>
              <a:off x="817" y="1723"/>
              <a:ext cx="362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buSzPct val="100000"/>
              </a:pPr>
              <a:r>
                <a:rPr lang="ru-RU" altLang="ru-RU" sz="2700" b="1">
                  <a:solidFill>
                    <a:srgbClr val="002060"/>
                  </a:solidFill>
                  <a:latin typeface="Calibri" panose="020F0502020204030204" pitchFamily="34" charset="0"/>
                </a:rPr>
                <a:t>≤</a:t>
              </a:r>
            </a:p>
          </p:txBody>
        </p:sp>
        <p:sp>
          <p:nvSpPr>
            <p:cNvPr id="59411" name="Rectangle 14"/>
            <p:cNvSpPr>
              <a:spLocks noChangeArrowheads="1"/>
            </p:cNvSpPr>
            <p:nvPr/>
          </p:nvSpPr>
          <p:spPr bwMode="auto">
            <a:xfrm>
              <a:off x="1089" y="1723"/>
              <a:ext cx="861" cy="8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buSzPct val="100000"/>
              </a:pPr>
              <a:r>
                <a:rPr lang="en-US" altLang="ru-RU" sz="24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2</a:t>
              </a:r>
              <a:r>
                <a:rPr lang="ru-RU" altLang="ru-RU" sz="2400" b="1" dirty="0" smtClean="0">
                  <a:solidFill>
                    <a:srgbClr val="002060"/>
                  </a:solidFill>
                  <a:latin typeface="Calibri" panose="020F0502020204030204" pitchFamily="34" charset="0"/>
                </a:rPr>
                <a:t>0 </a:t>
              </a:r>
              <a:r>
                <a:rPr lang="ru-RU" altLang="ru-RU" sz="24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% *</a:t>
              </a:r>
            </a:p>
          </p:txBody>
        </p:sp>
        <p:sp>
          <p:nvSpPr>
            <p:cNvPr id="59412" name="Rectangle 15"/>
            <p:cNvSpPr>
              <a:spLocks noChangeArrowheads="1"/>
            </p:cNvSpPr>
            <p:nvPr/>
          </p:nvSpPr>
          <p:spPr bwMode="auto">
            <a:xfrm>
              <a:off x="2087" y="1570"/>
              <a:ext cx="1746" cy="1113"/>
            </a:xfrm>
            <a:prstGeom prst="rect">
              <a:avLst/>
            </a:prstGeom>
            <a:solidFill>
              <a:srgbClr val="FFFFFF"/>
            </a:solidFill>
            <a:ln w="25560" cap="sq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buSzPct val="100000"/>
              </a:pPr>
              <a:r>
                <a:rPr lang="ru-RU" altLang="ru-RU" sz="1400" b="1">
                  <a:solidFill>
                    <a:srgbClr val="002060"/>
                  </a:solidFill>
                  <a:latin typeface="Calibri" panose="020F0502020204030204" pitchFamily="34" charset="0"/>
                </a:rPr>
                <a:t>страховые взносы, начисленные за предшествующий календарный год</a:t>
              </a:r>
            </a:p>
          </p:txBody>
        </p:sp>
        <p:sp>
          <p:nvSpPr>
            <p:cNvPr id="59413" name="Rectangle 16"/>
            <p:cNvSpPr>
              <a:spLocks noChangeArrowheads="1"/>
            </p:cNvSpPr>
            <p:nvPr/>
          </p:nvSpPr>
          <p:spPr bwMode="auto">
            <a:xfrm>
              <a:off x="4100" y="1570"/>
              <a:ext cx="1410" cy="1113"/>
            </a:xfrm>
            <a:prstGeom prst="rect">
              <a:avLst/>
            </a:prstGeom>
            <a:solidFill>
              <a:srgbClr val="FFFFFF"/>
            </a:solidFill>
            <a:ln w="25560" cap="sq">
              <a:solidFill>
                <a:srgbClr val="4F81BD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 hangingPunct="1">
                <a:buSzPct val="100000"/>
              </a:pPr>
              <a:r>
                <a:rPr lang="ru-RU" altLang="ru-RU" sz="13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расходы на выплату обеспечения, произведенные страхователем в предшествующем календарном году</a:t>
              </a:r>
            </a:p>
          </p:txBody>
        </p:sp>
        <p:sp>
          <p:nvSpPr>
            <p:cNvPr id="59414" name="Rectangle 17"/>
            <p:cNvSpPr>
              <a:spLocks noChangeArrowheads="1"/>
            </p:cNvSpPr>
            <p:nvPr/>
          </p:nvSpPr>
          <p:spPr bwMode="auto">
            <a:xfrm>
              <a:off x="3732" y="1717"/>
              <a:ext cx="453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7500" tIns="35100" rIns="67500" bIns="35100" anchor="ctr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>
                <a:buSzPct val="100000"/>
              </a:pPr>
              <a:r>
                <a:rPr lang="ru-RU" altLang="ru-RU" sz="2700" b="1" dirty="0">
                  <a:solidFill>
                    <a:srgbClr val="002060"/>
                  </a:solidFill>
                  <a:latin typeface="Calibri" panose="020F0502020204030204" pitchFamily="34" charset="0"/>
                </a:rPr>
                <a:t>−</a:t>
              </a:r>
            </a:p>
          </p:txBody>
        </p:sp>
        <p:sp>
          <p:nvSpPr>
            <p:cNvPr id="59415" name="AutoShape 18"/>
            <p:cNvSpPr>
              <a:spLocks/>
            </p:cNvSpPr>
            <p:nvPr/>
          </p:nvSpPr>
          <p:spPr bwMode="auto">
            <a:xfrm>
              <a:off x="1907" y="1468"/>
              <a:ext cx="135" cy="1269"/>
            </a:xfrm>
            <a:prstGeom prst="leftBracket">
              <a:avLst>
                <a:gd name="adj" fmla="val 40168"/>
              </a:avLst>
            </a:prstGeom>
            <a:noFill/>
            <a:ln w="38160" cap="sq">
              <a:solidFill>
                <a:srgbClr val="4F81BD"/>
              </a:solidFill>
              <a:miter lim="800000"/>
              <a:headEnd/>
              <a:tailEnd/>
            </a:ln>
            <a:effectLst>
              <a:outerShdw dist="23040" dir="5400000" algn="ctr" rotWithShape="0">
                <a:srgbClr val="000000">
                  <a:alpha val="35036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  <p:sp>
          <p:nvSpPr>
            <p:cNvPr id="59416" name="AutoShape 19"/>
            <p:cNvSpPr>
              <a:spLocks/>
            </p:cNvSpPr>
            <p:nvPr/>
          </p:nvSpPr>
          <p:spPr bwMode="auto">
            <a:xfrm flipH="1">
              <a:off x="5510" y="1474"/>
              <a:ext cx="135" cy="1269"/>
            </a:xfrm>
            <a:prstGeom prst="leftBracket">
              <a:avLst>
                <a:gd name="adj" fmla="val 40168"/>
              </a:avLst>
            </a:prstGeom>
            <a:noFill/>
            <a:ln w="38160" cap="sq">
              <a:solidFill>
                <a:srgbClr val="4F81BD"/>
              </a:solidFill>
              <a:miter lim="800000"/>
              <a:headEnd/>
              <a:tailEnd/>
            </a:ln>
            <a:effectLst>
              <a:outerShdw dist="23040" dir="5400000" algn="ctr" rotWithShape="0">
                <a:srgbClr val="000000">
                  <a:alpha val="35036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0603" y="3783335"/>
            <a:ext cx="91227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36947"/>
            <a:r>
              <a:rPr lang="ru-RU" sz="1600" b="1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ДОПОЛНИТЕЛЬНЫЕ 10% </a:t>
            </a:r>
            <a:r>
              <a:rPr lang="ru-RU" sz="1600" b="1" dirty="0" smtClean="0">
                <a:solidFill>
                  <a:srgbClr val="FF0000"/>
                </a:solidFill>
                <a:latin typeface="+mj-lt"/>
                <a:ea typeface="Microsoft YaHei"/>
                <a:cs typeface="Times New Roman" pitchFamily="18" charset="0"/>
              </a:rPr>
              <a:t>ТОЛЬКО</a:t>
            </a:r>
            <a:r>
              <a:rPr lang="ru-RU" sz="1600" b="1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 НА САНАТОРНО-КУРОРТНОЕ ЛЕЧЕНИЕ РАБОТНИКОВ ПРЕДПЕНСИОННОГО И ПЕНСИОННОГО ВОЗРАСТА. ПРИ </a:t>
            </a:r>
            <a:r>
              <a:rPr lang="ru-RU" sz="1600" b="1" dirty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ЭТОМ НА САНАТОРНО-КУРОРТНОЕ ЛЕЧЕНИЕ ДАННОЙ КАТЕГОРИИ РАБОТНИКОВ МОЖЕТ БЫТЬ НАПРАВЛЕНА ВСЯ СУММА, ВОЗМОЖНАЯ К ВОЗМЕЩЕНИЮ ЗА СЧЕТ СРЕДСТВ </a:t>
            </a:r>
            <a:r>
              <a:rPr lang="ru-RU" sz="1600" b="1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СФР </a:t>
            </a:r>
            <a:r>
              <a:rPr lang="ru-RU" sz="1600" b="1" dirty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В ОБЪЕМ 30 % ОТ СТРАХОВЫХ </a:t>
            </a:r>
            <a:r>
              <a:rPr lang="ru-RU" sz="1600" b="1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ВЗНОСОВ</a:t>
            </a:r>
            <a:endParaRPr lang="ru-RU" sz="1600" b="1" dirty="0">
              <a:solidFill>
                <a:srgbClr val="0707A9"/>
              </a:solidFill>
              <a:latin typeface="+mj-lt"/>
              <a:ea typeface="Microsoft YaHei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8448" y="3230254"/>
            <a:ext cx="8871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36947"/>
            <a:r>
              <a:rPr lang="ru-RU" sz="2800" b="1" dirty="0" smtClean="0">
                <a:solidFill>
                  <a:srgbClr val="0707A9"/>
                </a:solidFill>
                <a:latin typeface="+mj-lt"/>
                <a:ea typeface="Microsoft YaHei"/>
                <a:cs typeface="Times New Roman" pitchFamily="18" charset="0"/>
              </a:rPr>
              <a:t>С 2019 ГОДА ВОЗМОЖНО ИСПОЛЬЗОВАНИЕ ДО 30 % </a:t>
            </a:r>
            <a:endParaRPr lang="ru-RU" sz="2800" b="1" dirty="0">
              <a:solidFill>
                <a:srgbClr val="0707A9"/>
              </a:solidFill>
              <a:latin typeface="+mj-lt"/>
              <a:ea typeface="Microsoft YaHei"/>
              <a:cs typeface="Times New Roman" pitchFamily="18" charset="0"/>
            </a:endParaRPr>
          </a:p>
        </p:txBody>
      </p:sp>
      <p:sp>
        <p:nvSpPr>
          <p:cNvPr id="23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92015" y="4860553"/>
            <a:ext cx="450850" cy="275034"/>
          </a:xfrm>
        </p:spPr>
        <p:txBody>
          <a:bodyPr/>
          <a:lstStyle/>
          <a:p>
            <a:pPr>
              <a:defRPr/>
            </a:pPr>
            <a:fld id="{BBD14AC3-FB5C-439C-84EA-59516F38DD1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5551"/>
            <a:ext cx="936104" cy="773367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841157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AC0F0BDA-98E2-43E1-94F3-EFD21864D7D1}"/>
              </a:ext>
            </a:extLst>
          </p:cNvPr>
          <p:cNvSpPr txBox="1"/>
          <p:nvPr/>
        </p:nvSpPr>
        <p:spPr>
          <a:xfrm>
            <a:off x="628286" y="-3909"/>
            <a:ext cx="8517053" cy="530913"/>
          </a:xfrm>
          <a:prstGeom prst="rect">
            <a:avLst/>
          </a:prstGeom>
          <a:solidFill>
            <a:srgbClr val="EBF7FF"/>
          </a:solidFill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algn="just">
              <a:buSzPct val="100000"/>
              <a:defRPr sz="1900" b="1">
                <a:solidFill>
                  <a:srgbClr val="0707A9"/>
                </a:solidFill>
                <a:cs typeface="Times New Roman" pitchFamily="18" charset="0"/>
              </a:defRPr>
            </a:lvl1pPr>
          </a:lstStyle>
          <a:p>
            <a:pPr algn="l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25" dirty="0">
                <a:latin typeface="Calibri"/>
                <a:ea typeface="+mn-ea"/>
              </a:rPr>
              <a:t>МЕРОПРИЯТИЯ ПО СОКРАЩЕНИЮ ПРОИЗВОДСТВЕННОГО ТРАВМАТИЗМА </a:t>
            </a:r>
          </a:p>
          <a:p>
            <a:pPr algn="l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25" dirty="0">
                <a:latin typeface="Calibri"/>
                <a:ea typeface="+mn-ea"/>
              </a:rPr>
              <a:t>И ПРОФЕССИОНАЛЬНЫХ ЗАБОЛЕВАНИЙ ЗА СЧЕТ СРЕДСТВ ФОНДА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08217" y="638286"/>
            <a:ext cx="8551709" cy="206519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Проведение специальной оценки </a:t>
            </a:r>
            <a:r>
              <a:rPr lang="ru-RU" sz="900" b="1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условий  </a:t>
            </a: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труда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10218" y="902425"/>
            <a:ext cx="8547784" cy="277299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Реализация мероприятий по приведению уровней воздействия вредных и (или) опасных производственных факторов на рабочих местах в соответствие с государственными нормативными требованиями охраны труда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8217" y="1237712"/>
            <a:ext cx="8540510" cy="154313"/>
          </a:xfrm>
          <a:prstGeom prst="roundRect">
            <a:avLst>
              <a:gd name="adj" fmla="val 16668"/>
            </a:avLst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51435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Обучение по охране труда отдельных категорий </a:t>
            </a:r>
            <a:r>
              <a:rPr lang="ru-RU" sz="900" b="1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 работников</a:t>
            </a:r>
            <a:endParaRPr lang="ru-RU" sz="900" b="1" dirty="0">
              <a:solidFill>
                <a:srgbClr val="5B9BD5">
                  <a:lumMod val="50000"/>
                </a:srgbClr>
              </a:solidFill>
              <a:latin typeface="Calibri"/>
              <a:ea typeface="+mn-ea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08217" y="1450405"/>
            <a:ext cx="8540510" cy="275625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Приобретение работникам, занятым на работах с вредными и опасными условиями труда средств индивидуальной защиты, а также смывающих и (или) обезвреживающих средств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08964" y="1777661"/>
            <a:ext cx="8555950" cy="146957"/>
          </a:xfrm>
          <a:prstGeom prst="roundRect">
            <a:avLst>
              <a:gd name="adj" fmla="val 14189"/>
            </a:avLst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just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Санаторно-курортное лечение работников, занятых на работах с вредными и (или) опасными производственными факторами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99051" y="1994120"/>
            <a:ext cx="8558951" cy="155122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just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Проведение обязательных периодических медицинских осмотров (обследований) работников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97266" y="2200954"/>
            <a:ext cx="8544239" cy="146957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Обеспечение лечебно-профилактическим питанием работников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9051" y="2405059"/>
            <a:ext cx="8558702" cy="285462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Приобретение страхователями медицинских изделий для количественного определения алкоголя в выдыхаемом воздухе, а также для определения наличия психоактивных веществ в моче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0497" y="2732561"/>
            <a:ext cx="8555950" cy="151040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Приобретение страхователями, осуществляющими пассажирские и грузовые перевозки, приборов контроля за режимом труда и отдыха водителей (тахографов)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13204" y="2945969"/>
            <a:ext cx="8544239" cy="171450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Приобретение страхователями аптечек для оказания первой помощи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15628" y="3174567"/>
            <a:ext cx="8558951" cy="277586"/>
          </a:xfrm>
          <a:prstGeom prst="roundRect">
            <a:avLst>
              <a:gd name="adj" fmla="val 7844"/>
            </a:avLst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Приобретение приборов, устройств, оборудования (их комплексов), непосредственно предназначенных для обеспечения безопасности работников и (или) контроля за безопасным ведением работ в рамках технологических процессов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11207" y="3509301"/>
            <a:ext cx="8563372" cy="334736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Приобретение приборов, устройств, оборудования (их комплексов), непосредственно обеспечивающих проведение обучения по вопросам безопасного ведения работ, обучения и иных форм подготовки работников по безопасному производству работ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99051" y="3893024"/>
            <a:ext cx="8558951" cy="179614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Санаторно-курортное лечение работников </a:t>
            </a:r>
            <a:r>
              <a:rPr lang="ru-RU" sz="900" b="1" dirty="0" smtClean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ru-RU" sz="900" b="1" dirty="0" err="1" smtClean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предпенсионного</a:t>
            </a:r>
            <a:r>
              <a:rPr lang="ru-RU" sz="900" b="1" dirty="0" smtClean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ru-RU" sz="900" b="1" dirty="0">
                <a:solidFill>
                  <a:srgbClr val="44546A"/>
                </a:solidFill>
                <a:latin typeface="Calibri"/>
                <a:ea typeface="+mn-ea"/>
                <a:cs typeface="Arial" panose="020B0604020202020204" pitchFamily="34" charset="0"/>
              </a:rPr>
              <a:t>и пенсионного возраста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99051" y="4126377"/>
            <a:ext cx="8575776" cy="293915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i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Приобретение отдельных приборов, устройств, оборудования и (или) комплексов (систем) приборов, устройств, оборудования, сервисов, систем, непосредственно предназначенных для мониторинга на рабочем месте состояния здоровья работников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03481" y="4485610"/>
            <a:ext cx="8561434" cy="192063"/>
          </a:xfrm>
          <a:prstGeom prst="roundRect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68580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i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Приобретение отдельных приборов, устройств, оборудования, обеспечивающих безопасное ведение горных работ, в рамках модернизации основных работ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12586" y="4727283"/>
            <a:ext cx="8561993" cy="249011"/>
          </a:xfrm>
          <a:prstGeom prst="roundRect">
            <a:avLst>
              <a:gd name="adj" fmla="val 16668"/>
            </a:avLst>
          </a:prstGeom>
          <a:noFill/>
          <a:ln w="28575">
            <a:solidFill>
              <a:srgbClr val="007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defTabSz="514350" eaLnBrk="1" fontAlgn="auto" hangingPunct="1">
              <a:spcBef>
                <a:spcPct val="50000"/>
              </a:spcBef>
              <a:spcAft>
                <a:spcPts val="0"/>
              </a:spcAft>
              <a:buClr>
                <a:srgbClr val="000000"/>
              </a:buClr>
            </a:pPr>
            <a:r>
              <a:rPr lang="ru-RU" sz="900" b="1" i="1" dirty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</a:rPr>
              <a:t>Обеспечение бесплатной выдачей молока или других равноценных пищевых продуктов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278"/>
            <a:ext cx="714042" cy="549850"/>
          </a:xfrm>
          <a:prstGeom prst="rect">
            <a:avLst/>
          </a:prstGeom>
          <a:solidFill>
            <a:srgbClr val="EBF7FF"/>
          </a:solidFill>
        </p:spPr>
      </p:pic>
    </p:spTree>
    <p:extLst>
      <p:ext uri="{BB962C8B-B14F-4D97-AF65-F5344CB8AC3E}">
        <p14:creationId xmlns:p14="http://schemas.microsoft.com/office/powerpoint/2010/main" val="111643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0"/>
            <a:ext cx="9144000" cy="645468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3614" y="2874082"/>
            <a:ext cx="108000" cy="361630"/>
          </a:xfrm>
          <a:prstGeom prst="rect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-2474" y="2345617"/>
            <a:ext cx="9108504" cy="738277"/>
          </a:xfrm>
          <a:prstGeom prst="rightArrow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0" y="1"/>
            <a:ext cx="9144000" cy="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755650" y="8336"/>
            <a:ext cx="8388350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500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                 ПОРЯДОК </a:t>
            </a:r>
            <a:r>
              <a:rPr lang="ru-RU" altLang="ru-RU" sz="1500" b="1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ОБРАЩЕНИЯ </a:t>
            </a:r>
          </a:p>
          <a:p>
            <a:pPr>
              <a:defRPr/>
            </a:pPr>
            <a:r>
              <a:rPr lang="ru-RU" altLang="ru-RU" sz="1500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                ЗА </a:t>
            </a:r>
            <a:r>
              <a:rPr lang="ru-RU" altLang="ru-RU" sz="1500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ФИНАНСОВЫМ ОБЕСПЕЧЕНИЕМ ПРЕДУПРЕДИТЕЛЬНЫХ МЕР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62" y="3445256"/>
            <a:ext cx="21184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4F81BD"/>
                </a:solidFill>
                <a:latin typeface="Calibri"/>
              </a:rPr>
              <a:t>Подача документов</a:t>
            </a:r>
          </a:p>
          <a:p>
            <a:pPr algn="just">
              <a:buClr>
                <a:srgbClr val="C00000"/>
              </a:buClr>
              <a:buSzPct val="100000"/>
              <a:buFont typeface="Calibri" panose="020F0502020204030204" pitchFamily="34" charset="0"/>
              <a:buChar char="-"/>
              <a:defRPr/>
            </a:pPr>
            <a:r>
              <a:rPr lang="ru-RU" altLang="ru-RU" sz="1000" b="1" dirty="0">
                <a:solidFill>
                  <a:srgbClr val="002060"/>
                </a:solidFill>
                <a:latin typeface="Calibri"/>
              </a:rPr>
              <a:t> Заявление</a:t>
            </a:r>
          </a:p>
          <a:p>
            <a:pPr algn="just">
              <a:buClr>
                <a:srgbClr val="C00000"/>
              </a:buClr>
              <a:buSzPct val="100000"/>
              <a:buFont typeface="Calibri" panose="020F0502020204030204" pitchFamily="34" charset="0"/>
              <a:buChar char="-"/>
              <a:defRPr/>
            </a:pPr>
            <a:r>
              <a:rPr lang="ru-RU" altLang="ru-RU" sz="1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ru-RU" alt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План </a:t>
            </a:r>
            <a:r>
              <a:rPr lang="ru-RU" altLang="ru-RU" sz="1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финансового </a:t>
            </a:r>
            <a:r>
              <a:rPr lang="ru-RU" alt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обеспечения;</a:t>
            </a:r>
            <a:endParaRPr lang="ru-RU" altLang="ru-RU" sz="10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>
              <a:buClr>
                <a:srgbClr val="C00000"/>
              </a:buClr>
              <a:buSzPct val="100000"/>
              <a:defRPr/>
            </a:pPr>
            <a:endParaRPr lang="ru-RU" sz="1000" b="1" dirty="0">
              <a:solidFill>
                <a:srgbClr val="4F81BD"/>
              </a:solidFill>
              <a:latin typeface="Calibri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78" y="3083894"/>
            <a:ext cx="515919" cy="386939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417789" y="1392123"/>
            <a:ext cx="14986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4F81BD"/>
                </a:solidFill>
                <a:latin typeface="Calibri"/>
              </a:rPr>
              <a:t>Рассмотрение документов и принятие решения 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7030A0"/>
                </a:solidFill>
                <a:latin typeface="Calibri"/>
              </a:rPr>
              <a:t>9 </a:t>
            </a:r>
            <a:r>
              <a:rPr lang="ru-RU" sz="1000" b="1" dirty="0">
                <a:solidFill>
                  <a:srgbClr val="7030A0"/>
                </a:solidFill>
                <a:latin typeface="Calibri"/>
              </a:rPr>
              <a:t>рабочих дней*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34042" y="1043815"/>
            <a:ext cx="33880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4F81BD"/>
                </a:solidFill>
                <a:latin typeface="Calibri"/>
              </a:rPr>
              <a:t>Обращение за возмещением расходов 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>
              <a:buClr>
                <a:srgbClr val="C00000"/>
              </a:buClr>
              <a:buSzPct val="100000"/>
              <a:defRPr/>
            </a:pPr>
            <a:r>
              <a:rPr 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-     </a:t>
            </a:r>
            <a:r>
              <a:rPr lang="ru-RU" sz="1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заявление на оплату; </a:t>
            </a:r>
          </a:p>
          <a:p>
            <a:pPr marL="171450" indent="-171450">
              <a:buClr>
                <a:srgbClr val="C00000"/>
              </a:buClr>
              <a:buSzPct val="100000"/>
              <a:buFontTx/>
              <a:buChar char="-"/>
              <a:defRPr/>
            </a:pPr>
            <a:r>
              <a:rPr 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документы обосновывающие необходимость финансового обеспечения предупредительных мер;</a:t>
            </a:r>
            <a:endParaRPr lang="en-US" sz="1000" b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171450" indent="-171450">
              <a:buClr>
                <a:srgbClr val="C00000"/>
              </a:buClr>
              <a:buSzPct val="100000"/>
              <a:buFontTx/>
              <a:buChar char="-"/>
              <a:defRPr/>
            </a:pPr>
            <a:r>
              <a:rPr 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Документы подтверждающие расходы.</a:t>
            </a:r>
            <a:endParaRPr lang="ru-RU" sz="10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169" y="739882"/>
            <a:ext cx="515919" cy="386939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2416788" y="3264075"/>
            <a:ext cx="23466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FF0000"/>
                </a:solidFill>
                <a:latin typeface="Calibri"/>
              </a:rPr>
              <a:t>до 1 августа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обращения </a:t>
            </a:r>
            <a:r>
              <a:rPr lang="ru-RU" sz="1000" b="1" dirty="0">
                <a:solidFill>
                  <a:srgbClr val="FF0000"/>
                </a:solidFill>
                <a:latin typeface="Calibri"/>
              </a:rPr>
              <a:t>для получения </a:t>
            </a:r>
            <a:endParaRPr lang="ru-RU" sz="1000" b="1" dirty="0" smtClean="0">
              <a:solidFill>
                <a:srgbClr val="FF0000"/>
              </a:solidFill>
              <a:latin typeface="Calibri"/>
            </a:endParaRPr>
          </a:p>
          <a:p>
            <a:pPr>
              <a:defRPr/>
            </a:pPr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разрешения </a:t>
            </a:r>
            <a:r>
              <a:rPr lang="ru-RU" sz="1000" b="1" dirty="0">
                <a:solidFill>
                  <a:srgbClr val="FF0000"/>
                </a:solidFill>
                <a:latin typeface="Calibri"/>
              </a:rPr>
              <a:t>на финансовое обеспечение предупредительных мер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896343" y="1382930"/>
            <a:ext cx="13774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FF0000"/>
                </a:solidFill>
                <a:latin typeface="Calibri"/>
              </a:rPr>
              <a:t>до 15 </a:t>
            </a:r>
            <a:r>
              <a:rPr lang="ru-RU" sz="1400" b="1" dirty="0" smtClean="0">
                <a:solidFill>
                  <a:srgbClr val="FF0000"/>
                </a:solidFill>
                <a:latin typeface="Calibri"/>
              </a:rPr>
              <a:t>ноября</a:t>
            </a:r>
            <a:endParaRPr lang="ru-RU" sz="1400" b="1" dirty="0">
              <a:solidFill>
                <a:srgbClr val="FF0000"/>
              </a:solidFill>
              <a:latin typeface="Calibri"/>
            </a:endParaRPr>
          </a:p>
          <a:p>
            <a:pPr>
              <a:defRPr/>
            </a:pPr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обращения на </a:t>
            </a:r>
            <a:r>
              <a:rPr lang="ru-RU" sz="1000" b="1" dirty="0">
                <a:solidFill>
                  <a:srgbClr val="FF0000"/>
                </a:solidFill>
                <a:latin typeface="Calibri"/>
              </a:rPr>
              <a:t>возмещение расходов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956671" y="3412475"/>
            <a:ext cx="1857375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4F81BD"/>
                </a:solidFill>
                <a:latin typeface="Calibri"/>
              </a:rPr>
              <a:t>Рассмотрение документов, принятие решения, перечисление средств страхователю 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7030A0"/>
                </a:solidFill>
                <a:latin typeface="Calibri"/>
              </a:rPr>
              <a:t>15 </a:t>
            </a:r>
            <a:r>
              <a:rPr lang="ru-RU" sz="1000" b="1" dirty="0">
                <a:solidFill>
                  <a:srgbClr val="7030A0"/>
                </a:solidFill>
                <a:latin typeface="Calibri"/>
              </a:rPr>
              <a:t>рабочих дней</a:t>
            </a:r>
          </a:p>
        </p:txBody>
      </p:sp>
      <p:sp>
        <p:nvSpPr>
          <p:cNvPr id="40" name="Правая фигурная скобка 39"/>
          <p:cNvSpPr/>
          <p:nvPr/>
        </p:nvSpPr>
        <p:spPr>
          <a:xfrm rot="16200000">
            <a:off x="2626206" y="882030"/>
            <a:ext cx="299478" cy="297762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178" y="1610165"/>
            <a:ext cx="357202" cy="386939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2404830" y="1492411"/>
            <a:ext cx="1663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dirty="0">
                <a:solidFill>
                  <a:srgbClr val="4F81BD"/>
                </a:solidFill>
                <a:latin typeface="Calibri"/>
              </a:rPr>
              <a:t>Реализация мероприятий, </a:t>
            </a:r>
          </a:p>
          <a:p>
            <a:pPr algn="just">
              <a:defRPr/>
            </a:pPr>
            <a:r>
              <a:rPr lang="ru-RU" sz="1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согласно плану </a:t>
            </a:r>
            <a:endParaRPr lang="ru-RU" sz="1000" b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algn="just">
              <a:defRPr/>
            </a:pPr>
            <a:r>
              <a:rPr lang="ru-RU" sz="1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финансового </a:t>
            </a:r>
            <a:r>
              <a:rPr lang="ru-RU" sz="1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обеспечения</a:t>
            </a:r>
          </a:p>
        </p:txBody>
      </p:sp>
      <p:sp>
        <p:nvSpPr>
          <p:cNvPr id="43" name="Прямоугольная выноска 42"/>
          <p:cNvSpPr/>
          <p:nvPr/>
        </p:nvSpPr>
        <p:spPr>
          <a:xfrm>
            <a:off x="2777424" y="4436152"/>
            <a:ext cx="2260406" cy="646330"/>
          </a:xfrm>
          <a:prstGeom prst="wedgeRectCallout">
            <a:avLst>
              <a:gd name="adj1" fmla="val 52788"/>
              <a:gd name="adj2" fmla="val -8822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ru-RU" sz="800" b="1" dirty="0">
                <a:solidFill>
                  <a:srgbClr val="FF0000"/>
                </a:solidFill>
              </a:rPr>
              <a:t>Расходы, не подтвержденные документами либо произведенные на основании неправильно оформленных или выданных с нарушением установленного порядка документов, не подлежат возмещению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524687" y="2800769"/>
            <a:ext cx="180000" cy="180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93150" y="4868466"/>
            <a:ext cx="450850" cy="275034"/>
          </a:xfrm>
        </p:spPr>
        <p:txBody>
          <a:bodyPr/>
          <a:lstStyle/>
          <a:p>
            <a:pPr>
              <a:defRPr/>
            </a:pPr>
            <a:fld id="{BBD14AC3-FB5C-439C-84EA-59516F38DD1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921208" y="2173843"/>
            <a:ext cx="108000" cy="361630"/>
          </a:xfrm>
          <a:prstGeom prst="rect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885208" y="2457450"/>
            <a:ext cx="180000" cy="180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408804" y="1989492"/>
            <a:ext cx="108000" cy="498038"/>
          </a:xfrm>
          <a:prstGeom prst="rect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4372804" y="2468528"/>
            <a:ext cx="180000" cy="180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579471" y="2946287"/>
            <a:ext cx="108000" cy="361630"/>
          </a:xfrm>
          <a:prstGeom prst="rect">
            <a:avLst/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2541388" y="2806457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327463" y="2866002"/>
            <a:ext cx="108000" cy="498038"/>
          </a:xfrm>
          <a:prstGeom prst="rect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5294650" y="2825072"/>
            <a:ext cx="180000" cy="180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035851" y="2125900"/>
            <a:ext cx="108000" cy="361630"/>
          </a:xfrm>
          <a:prstGeom prst="rect">
            <a:avLst/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7999851" y="2433977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7278116" y="2921740"/>
            <a:ext cx="108000" cy="361630"/>
          </a:xfrm>
          <a:prstGeom prst="rect">
            <a:avLst/>
          </a:pr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6" name="Овал 65"/>
          <p:cNvSpPr/>
          <p:nvPr/>
        </p:nvSpPr>
        <p:spPr>
          <a:xfrm>
            <a:off x="7242116" y="2802377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66954" y="3292644"/>
            <a:ext cx="18887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Calibri"/>
              </a:rPr>
              <a:t>до </a:t>
            </a:r>
            <a:r>
              <a:rPr lang="ru-RU" sz="1400" b="1" dirty="0" smtClean="0">
                <a:solidFill>
                  <a:srgbClr val="FF0000"/>
                </a:solidFill>
                <a:latin typeface="Calibri"/>
              </a:rPr>
              <a:t>15 октября</a:t>
            </a:r>
            <a:endParaRPr lang="ru-RU" sz="1400" b="1" dirty="0">
              <a:solidFill>
                <a:srgbClr val="FF0000"/>
              </a:solidFill>
              <a:latin typeface="Calibri"/>
            </a:endParaRPr>
          </a:p>
          <a:p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Право на обращение о </a:t>
            </a:r>
            <a:r>
              <a:rPr lang="ru-RU" sz="1000" b="1" dirty="0">
                <a:solidFill>
                  <a:srgbClr val="FF0000"/>
                </a:solidFill>
                <a:latin typeface="Calibri"/>
              </a:rPr>
              <a:t>внесении изменений </a:t>
            </a:r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в план финансового обеспечения</a:t>
            </a:r>
          </a:p>
          <a:p>
            <a:r>
              <a:rPr lang="ru-RU" sz="1000" b="1" dirty="0" smtClean="0">
                <a:solidFill>
                  <a:srgbClr val="FF0000"/>
                </a:solidFill>
                <a:latin typeface="Calibri"/>
              </a:rPr>
              <a:t>(в пределах расчетной суммы)</a:t>
            </a:r>
          </a:p>
        </p:txBody>
      </p:sp>
      <p:pic>
        <p:nvPicPr>
          <p:cNvPr id="2050" name="Picture 2" descr="https://cdn-icons.flaticon.com/png/512/13/premium/13435.png?token=exp=1646892985~hmac=a33510d15f28c5f56312c260acb82a0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7" y="2530360"/>
            <a:ext cx="361564" cy="36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710" y="-32502"/>
            <a:ext cx="976918" cy="700865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158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468314" y="922735"/>
            <a:ext cx="8675687" cy="88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80975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Clr>
                <a:srgbClr val="DB1318"/>
              </a:buClr>
              <a:buSzPct val="100000"/>
              <a:defRPr/>
            </a:pPr>
            <a:r>
              <a:rPr lang="ru-RU" altLang="ru-RU" sz="1600" b="1" dirty="0" smtClean="0">
                <a:solidFill>
                  <a:srgbClr val="FF0000"/>
                </a:solidFill>
                <a:latin typeface="Calibri" pitchFamily="34" charset="0"/>
                <a:cs typeface="Lucida Sans Unicode" pitchFamily="34" charset="0"/>
              </a:rPr>
              <a:t>если на день подачи заявления у страхователя имеются непогашенные недоимка, задолженность по пеням и штрафам, образовавшиеся по итогам отчетного периода в текущем финансовом году, недоимка, выявленная в ходе камеральной или выездной проверки, и (или) начисленные пени и штрафы по итогам камеральной или выездной проверки</a:t>
            </a: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Clr>
                <a:srgbClr val="DB1318"/>
              </a:buClr>
              <a:buSzPct val="100000"/>
              <a:defRPr/>
            </a:pPr>
            <a:endParaRPr lang="ru-RU" altLang="ru-RU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Lucida Sans Unicode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002060"/>
              </a:solidFill>
              <a:latin typeface="Calibri" pitchFamily="34" charset="0"/>
              <a:cs typeface="Lucida Sans Unicode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002060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684213" y="0"/>
            <a:ext cx="8447087" cy="63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750" b="1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ПРИЧИНЫ ОТКАЗА </a:t>
            </a:r>
          </a:p>
          <a:p>
            <a:pPr>
              <a:defRPr/>
            </a:pPr>
            <a:r>
              <a:rPr lang="ru-RU" altLang="ru-RU" sz="1750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В ФИНАНСОВОМ ОБЕСПЕЧЕНИИ ПРЕДУПРЕДИТЕЛЬНЫХ МЕР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250" y="4839892"/>
            <a:ext cx="539750" cy="303609"/>
          </a:xfrm>
        </p:spPr>
        <p:txBody>
          <a:bodyPr/>
          <a:lstStyle/>
          <a:p>
            <a:pPr>
              <a:defRPr/>
            </a:pPr>
            <a:fld id="{3AC85CB7-7885-4670-A403-50BE0EF31289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1" y="3075806"/>
            <a:ext cx="7809595" cy="1848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ctr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ctr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ctr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ctr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r>
              <a:rPr lang="ru-RU" altLang="ru-RU" b="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Страхователь </a:t>
            </a:r>
            <a:r>
              <a:rPr lang="ru-RU" altLang="ru-RU" b="1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вправе повторно, но не позднее срока, установленного пунктом 4 Правил, обратиться с заявлением в территориальный орган Фонда по месту своей регистрации. </a:t>
            </a:r>
          </a:p>
        </p:txBody>
      </p:sp>
      <p:sp>
        <p:nvSpPr>
          <p:cNvPr id="10248" name="Прямоугольник 5"/>
          <p:cNvSpPr>
            <a:spLocks noChangeArrowheads="1"/>
          </p:cNvSpPr>
          <p:nvPr/>
        </p:nvSpPr>
        <p:spPr bwMode="auto">
          <a:xfrm>
            <a:off x="646113" y="2139702"/>
            <a:ext cx="84978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/>
            <a:r>
              <a:rPr lang="ru-RU" altLang="ru-RU" sz="1600" b="1" dirty="0">
                <a:solidFill>
                  <a:srgbClr val="FF0000"/>
                </a:solidFill>
                <a:latin typeface="Calibri" pitchFamily="34" charset="0"/>
              </a:rPr>
              <a:t>если предусмотренные бюджетом Фонда средства на финансовое обеспечение предупредительных мер на текущий год полностью распределены.</a:t>
            </a:r>
            <a:endParaRPr lang="ru-RU" sz="16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49" name="Picture 2" descr="ÐÐ°ÑÑÐ¸Ð½ÐºÐ¸ Ð¿Ð¾ Ð·Ð°Ð¿ÑÐ¾ÑÑ Ð¸ÐºÐ¾Ð½ÐºÐ° ÐºÑÐµÑÑÐ¸Ð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132286"/>
            <a:ext cx="433189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" descr="ÐÐ°ÑÑÐ¸Ð½ÐºÐ¸ Ð¿Ð¾ Ð·Ð°Ð¿ÑÐ¾ÑÑ Ð¸ÐºÐ¾Ð½ÐºÐ° ÐºÑÐµÑÑÐ¸Ð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139702"/>
            <a:ext cx="445889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" y="58149"/>
            <a:ext cx="716454" cy="5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904309"/>
            <a:ext cx="445889" cy="36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2724476"/>
            <a:ext cx="8580436" cy="67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662" y="3568113"/>
            <a:ext cx="44589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4" y="3580350"/>
            <a:ext cx="8400924" cy="42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49608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65289" y="100353"/>
            <a:ext cx="7545897" cy="530493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1988" y="100353"/>
            <a:ext cx="8850492" cy="369330"/>
          </a:xfrm>
          <a:prstGeom prst="rect">
            <a:avLst/>
          </a:prstGeom>
          <a:noFill/>
          <a:extLst/>
        </p:spPr>
        <p:txBody>
          <a:bodyPr wrap="square" lIns="91438" tIns="45719" rIns="91438" bIns="45719">
            <a:spAutoFit/>
          </a:bodyPr>
          <a:lstStyle/>
          <a:p>
            <a:pPr marL="714375" defTabSz="449252" eaLnBrk="1" hangingPunct="1">
              <a:defRPr/>
            </a:pPr>
            <a:r>
              <a:rPr lang="ru-RU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ВОЗМЕЩЕНИЕ ПРОИЗВЕДЕННЫХ РАСХОДОВ  </a:t>
            </a:r>
            <a:endParaRPr lang="ru-RU" dirty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</p:txBody>
      </p:sp>
      <p:sp>
        <p:nvSpPr>
          <p:cNvPr id="39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8667055" y="4868466"/>
            <a:ext cx="450850" cy="2750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71" y="894696"/>
            <a:ext cx="8541503" cy="379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 algn="just">
              <a:spcBef>
                <a:spcPts val="79"/>
              </a:spcBef>
            </a:pPr>
            <a:r>
              <a:rPr lang="ru-RU" dirty="0" smtClean="0">
                <a:solidFill>
                  <a:srgbClr val="0070C0"/>
                </a:solidFill>
                <a:latin typeface="Calibri"/>
                <a:cs typeface="Calibri"/>
              </a:rPr>
              <a:t>   После выполнения всех предупредительных мер или хотя бы одной – организация обращается с заявлением и пакетом документов, подтверждающих расходы в отделение СФР по месту регистрации, но </a:t>
            </a: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не позднее 15 ноября.</a:t>
            </a:r>
          </a:p>
          <a:p>
            <a:pPr marL="9525" algn="ctr">
              <a:spcBef>
                <a:spcPts val="79"/>
              </a:spcBef>
            </a:pPr>
            <a:endParaRPr lang="ru-RU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525" algn="ctr">
              <a:spcBef>
                <a:spcPts val="79"/>
              </a:spcBef>
            </a:pPr>
            <a:r>
              <a:rPr lang="ru-RU" b="1" dirty="0" smtClean="0">
                <a:solidFill>
                  <a:srgbClr val="0070C0"/>
                </a:solidFill>
                <a:latin typeface="Calibri"/>
                <a:cs typeface="Calibri"/>
              </a:rPr>
              <a:t>Внесение изменений в План финансового обеспечения предупредительных мер</a:t>
            </a: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</a:p>
          <a:p>
            <a:pPr marL="9525" algn="ctr">
              <a:spcBef>
                <a:spcPts val="79"/>
              </a:spcBef>
            </a:pP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до 15.10.2026</a:t>
            </a:r>
            <a:endParaRPr lang="ru-RU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525" algn="just">
              <a:spcBef>
                <a:spcPts val="79"/>
              </a:spcBef>
            </a:pP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      </a:t>
            </a:r>
          </a:p>
          <a:p>
            <a:pPr marL="9525" algn="just">
              <a:spcBef>
                <a:spcPts val="79"/>
              </a:spcBef>
            </a:pPr>
            <a:r>
              <a:rPr lang="ru-RU" dirty="0" smtClean="0">
                <a:solidFill>
                  <a:srgbClr val="0070C0"/>
                </a:solidFill>
                <a:latin typeface="Calibri"/>
                <a:cs typeface="Calibri"/>
              </a:rPr>
              <a:t>   Вся информация о Финансировании предупредительных мер размещена на официальном сайте Социального фонда по Республике Татарстан </a:t>
            </a:r>
            <a:r>
              <a:rPr lang="en-US" b="1" u="sng" dirty="0" smtClean="0">
                <a:solidFill>
                  <a:srgbClr val="0070C0"/>
                </a:solidFill>
                <a:latin typeface="Calibri"/>
                <a:cs typeface="Calibri"/>
                <a:hlinkClick r:id="rId3"/>
              </a:rPr>
              <a:t>www.sfr.gov.ru</a:t>
            </a:r>
            <a:r>
              <a:rPr lang="en-US" b="1" u="sng" dirty="0" smtClean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b="1" u="sng" dirty="0" smtClean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Calibri"/>
                <a:cs typeface="Calibri"/>
              </a:rPr>
              <a:t>в разделе «Страхователям»                             «Предупредительные меры по сокращению производственного травматизма и проф. заболеваний»</a:t>
            </a:r>
          </a:p>
          <a:p>
            <a:pPr marL="9525" algn="just">
              <a:spcBef>
                <a:spcPts val="79"/>
              </a:spcBef>
            </a:pPr>
            <a:endParaRPr lang="ru-RU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9525" algn="just">
              <a:spcBef>
                <a:spcPts val="79"/>
              </a:spcBef>
            </a:pPr>
            <a:endParaRPr lang="ru-RU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79" y="63450"/>
            <a:ext cx="915918" cy="677442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3227868" y="3579862"/>
            <a:ext cx="129614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87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468314" y="922735"/>
            <a:ext cx="8675687" cy="88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80975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50888" algn="l"/>
                <a:tab pos="1665288" algn="l"/>
                <a:tab pos="2579688" algn="l"/>
                <a:tab pos="3494088" algn="l"/>
                <a:tab pos="4408488" algn="l"/>
                <a:tab pos="5322888" algn="l"/>
                <a:tab pos="6237288" algn="l"/>
                <a:tab pos="7151688" algn="l"/>
                <a:tab pos="8066088" algn="l"/>
                <a:tab pos="8980488" algn="l"/>
                <a:tab pos="98948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Clr>
                <a:srgbClr val="DB1318"/>
              </a:buClr>
              <a:buSzPct val="100000"/>
              <a:defRPr/>
            </a:pPr>
            <a:endParaRPr lang="ru-RU" altLang="ru-RU" b="1" dirty="0" smtClean="0">
              <a:solidFill>
                <a:srgbClr val="FF0000"/>
              </a:solidFill>
              <a:latin typeface="Calibri" pitchFamily="34" charset="0"/>
              <a:cs typeface="Lucida Sans Unicode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Clr>
                <a:srgbClr val="DB1318"/>
              </a:buClr>
              <a:buSzPct val="100000"/>
              <a:defRPr/>
            </a:pPr>
            <a:r>
              <a:rPr lang="ru-RU" altLang="ru-RU" b="1" dirty="0" smtClean="0">
                <a:solidFill>
                  <a:srgbClr val="FF0000"/>
                </a:solidFill>
                <a:latin typeface="Calibri" pitchFamily="34" charset="0"/>
                <a:cs typeface="Lucida Sans Unicode" pitchFamily="34" charset="0"/>
              </a:rPr>
              <a:t>представленные страхователем документы содержат недостоверную информацию</a:t>
            </a: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Clr>
                <a:srgbClr val="DB1318"/>
              </a:buClr>
              <a:buSzPct val="100000"/>
              <a:defRPr/>
            </a:pPr>
            <a:endParaRPr lang="ru-RU" altLang="ru-RU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Lucida Sans Unicode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002060"/>
              </a:solidFill>
              <a:latin typeface="Calibri" pitchFamily="34" charset="0"/>
              <a:cs typeface="Lucida Sans Unicode" pitchFamily="34" charset="0"/>
            </a:endParaRPr>
          </a:p>
          <a:p>
            <a:pPr defTabSz="914400" eaLnBrk="1" hangingPunct="1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002060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684213" y="0"/>
            <a:ext cx="8447087" cy="90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ru-RU" altLang="ru-RU" sz="1750" b="1" dirty="0" smtClean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  <a:p>
            <a:pPr>
              <a:defRPr/>
            </a:pPr>
            <a:r>
              <a:rPr lang="ru-RU" altLang="ru-RU" sz="1750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ПРИЧИНЫ </a:t>
            </a:r>
            <a:r>
              <a:rPr lang="ru-RU" altLang="ru-RU" sz="1750" b="1" dirty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ОТКАЗА </a:t>
            </a:r>
            <a:r>
              <a:rPr lang="ru-RU" altLang="ru-RU" sz="1750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В ВОЗМЕЩЕНИИ РАСХОДОВ НА ПРЕДУПРЕДИТЕЛЬНЫЕ МЕРЫ</a:t>
            </a:r>
            <a:endParaRPr lang="ru-RU" altLang="ru-RU" sz="1750" dirty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  <a:p>
            <a:pPr>
              <a:defRPr/>
            </a:pPr>
            <a:endParaRPr lang="ru-RU" altLang="ru-RU" sz="1750" dirty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250" y="4839892"/>
            <a:ext cx="539750" cy="303609"/>
          </a:xfrm>
        </p:spPr>
        <p:txBody>
          <a:bodyPr/>
          <a:lstStyle/>
          <a:p>
            <a:pPr>
              <a:defRPr/>
            </a:pPr>
            <a:r>
              <a:rPr lang="ru-RU" dirty="0"/>
              <a:t>8</a:t>
            </a:r>
          </a:p>
        </p:txBody>
      </p:sp>
      <p:sp>
        <p:nvSpPr>
          <p:cNvPr id="10248" name="Прямоугольник 5"/>
          <p:cNvSpPr>
            <a:spLocks noChangeArrowheads="1"/>
          </p:cNvSpPr>
          <p:nvPr/>
        </p:nvSpPr>
        <p:spPr bwMode="auto">
          <a:xfrm>
            <a:off x="646113" y="2139702"/>
            <a:ext cx="8497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документы представлены страхователем не в полном объеме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49" name="Picture 2" descr="ÐÐ°ÑÑÐ¸Ð½ÐºÐ¸ Ð¿Ð¾ Ð·Ð°Ð¿ÑÐ¾ÑÑ Ð¸ÐºÐ¾Ð½ÐºÐ° ÐºÑÐµÑÑÐ¸Ð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132286"/>
            <a:ext cx="433189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" descr="ÐÐ°ÑÑÐ¸Ð½ÐºÐ¸ Ð¿Ð¾ Ð·Ð°Ð¿ÑÐ¾ÑÑ Ð¸ÐºÐ¾Ð½ÐºÐ° ÐºÑÐµÑÑÐ¸Ð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139702"/>
            <a:ext cx="445889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" y="58149"/>
            <a:ext cx="716454" cy="572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6607" y="3075806"/>
            <a:ext cx="8392580" cy="174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endParaRPr lang="ru-RU" altLang="ru-RU" b="1" dirty="0" smtClean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just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r>
              <a:rPr lang="ru-RU" altLang="ru-RU" b="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При выявлении замечаний в ходе проведения проверки представленных документов, подтверждающих произведенные расходы, отделение СФР в течение 1 рабочего дня извещает организацию об их устранении.</a:t>
            </a:r>
          </a:p>
          <a:p>
            <a:pPr algn="just" defTabSz="914400">
              <a:lnSpc>
                <a:spcPct val="80000"/>
              </a:lnSpc>
              <a:spcBef>
                <a:spcPts val="425"/>
              </a:spcBef>
              <a:buSzPct val="100000"/>
              <a:defRPr/>
            </a:pPr>
            <a:r>
              <a:rPr lang="ru-RU" altLang="ru-RU" b="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В течение </a:t>
            </a:r>
            <a:r>
              <a:rPr lang="ru-RU" altLang="ru-RU" b="1" u="sng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5 рабочих дней </a:t>
            </a:r>
            <a:r>
              <a:rPr lang="ru-RU" altLang="ru-RU" b="1" dirty="0" smtClean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rPr>
              <a:t>со дня получения извещения нужно устранить допущенные нарушения и предоставить повторно документы, исправленные с учетом выявленных ошибок и замечаний.</a:t>
            </a:r>
            <a:endParaRPr lang="ru-RU" altLang="ru-RU" b="1" dirty="0">
              <a:solidFill>
                <a:srgbClr val="1F497D">
                  <a:lumMod val="75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572203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99592" y="0"/>
            <a:ext cx="8244408" cy="645468"/>
          </a:xfrm>
          <a:prstGeom prst="rect">
            <a:avLst/>
          </a:pr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1988" y="100353"/>
            <a:ext cx="8850492" cy="369330"/>
          </a:xfrm>
          <a:prstGeom prst="rect">
            <a:avLst/>
          </a:prstGeom>
          <a:noFill/>
          <a:extLst/>
        </p:spPr>
        <p:txBody>
          <a:bodyPr wrap="square" lIns="91438" tIns="45719" rIns="91438" bIns="45719">
            <a:spAutoFit/>
          </a:bodyPr>
          <a:lstStyle/>
          <a:p>
            <a:pPr marL="714375" defTabSz="449252" eaLnBrk="1" hangingPunct="1">
              <a:defRPr/>
            </a:pPr>
            <a:r>
              <a:rPr lang="ru-RU" b="1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ОСНОВНЫЕ ПРЕИМУЩЕСТВА </a:t>
            </a:r>
            <a:r>
              <a:rPr lang="ru-RU" dirty="0" smtClean="0">
                <a:solidFill>
                  <a:srgbClr val="0707A9"/>
                </a:solidFill>
                <a:latin typeface="Calibri"/>
                <a:ea typeface="Microsoft YaHei"/>
                <a:cs typeface="Times New Roman" pitchFamily="18" charset="0"/>
              </a:rPr>
              <a:t>ПОДАЧИ ЗАЯВЛЕНИЙ В ЭЛЕКТРОННОМ ВИДЕ</a:t>
            </a:r>
            <a:endParaRPr lang="ru-RU" dirty="0">
              <a:solidFill>
                <a:srgbClr val="0707A9"/>
              </a:solidFill>
              <a:latin typeface="Calibri"/>
              <a:ea typeface="Microsoft YaHei"/>
              <a:cs typeface="Times New Roman" pitchFamily="18" charset="0"/>
            </a:endParaRPr>
          </a:p>
        </p:txBody>
      </p:sp>
      <p:sp>
        <p:nvSpPr>
          <p:cNvPr id="39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8667055" y="4868466"/>
            <a:ext cx="450850" cy="27503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71" y="894696"/>
            <a:ext cx="8541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 algn="just">
              <a:spcBef>
                <a:spcPts val="79"/>
              </a:spcBef>
            </a:pPr>
            <a:endParaRPr lang="ru-RU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89" y="0"/>
            <a:ext cx="915918" cy="677442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804633"/>
            <a:ext cx="1826741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ttp://lkabinet.ru/wp-content/uploads/2015/12/gosuslugi-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42" y="1027296"/>
            <a:ext cx="782633" cy="80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1707655"/>
            <a:ext cx="4005263" cy="51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2166545"/>
            <a:ext cx="3249613" cy="54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079362"/>
            <a:ext cx="792088" cy="62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867025"/>
            <a:ext cx="2880320" cy="49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40" y="3235485"/>
            <a:ext cx="572846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60" y="3731951"/>
            <a:ext cx="6624734" cy="51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3" y="4130696"/>
            <a:ext cx="8208909" cy="504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833349"/>
            <a:ext cx="1944216" cy="52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98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82042" y="4869657"/>
            <a:ext cx="361957" cy="273844"/>
          </a:xfrm>
        </p:spPr>
        <p:txBody>
          <a:bodyPr/>
          <a:lstStyle/>
          <a:p>
            <a:pPr>
              <a:defRPr/>
            </a:pPr>
            <a:fld id="{67F10393-EBCC-4AF8-9F69-5A92C2B5AEBC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0" y="221171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  <a:spcAft>
                <a:spcPts val="450"/>
              </a:spcAft>
              <a:buClr>
                <a:srgbClr val="C00000"/>
              </a:buClr>
            </a:pPr>
            <a:r>
              <a:rPr lang="ru-RU" altLang="ru-RU" sz="3200" b="1" dirty="0" smtClean="0">
                <a:solidFill>
                  <a:srgbClr val="0707A9"/>
                </a:solidFill>
                <a:latin typeface="+mn-lt"/>
                <a:ea typeface="Microsoft YaHei"/>
                <a:cs typeface="Times New Roman" pitchFamily="18" charset="0"/>
              </a:rPr>
              <a:t>СПАСИБО ЗА ВНИМАНИЕ!</a:t>
            </a:r>
            <a:endParaRPr lang="ru-RU" altLang="ru-RU" sz="3200" b="1" dirty="0">
              <a:solidFill>
                <a:srgbClr val="0707A9"/>
              </a:solidFill>
              <a:latin typeface="+mn-lt"/>
              <a:ea typeface="Microsoft YaHei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1" b="100000" l="173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68" y="0"/>
            <a:ext cx="1031157" cy="773367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366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25045</TotalTime>
  <Words>890</Words>
  <Application>Microsoft Office PowerPoint</Application>
  <PresentationFormat>Экран (16:9)</PresentationFormat>
  <Paragraphs>111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Microsoft YaHei</vt:lpstr>
      <vt:lpstr>Arial</vt:lpstr>
      <vt:lpstr>Calibri</vt:lpstr>
      <vt:lpstr>Georgia</vt:lpstr>
      <vt:lpstr>Lucida Sans Unicode</vt:lpstr>
      <vt:lpstr>Times New Roman</vt:lpstr>
      <vt:lpstr>Wingdings</vt:lpstr>
      <vt:lpstr>Тема Office</vt:lpstr>
      <vt:lpstr>Специальное оформление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Airat</dc:creator>
  <cp:lastModifiedBy>Шарафуллина Ляйсан Искандаровна</cp:lastModifiedBy>
  <cp:revision>1845</cp:revision>
  <cp:lastPrinted>2025-04-01T08:38:18Z</cp:lastPrinted>
  <dcterms:created xsi:type="dcterms:W3CDTF">1601-01-01T00:00:00Z</dcterms:created>
  <dcterms:modified xsi:type="dcterms:W3CDTF">2026-10-08T11:58:35Z</dcterms:modified>
</cp:coreProperties>
</file>