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0" r:id="rId4"/>
    <p:sldId id="295" r:id="rId5"/>
    <p:sldId id="297" r:id="rId6"/>
    <p:sldId id="296" r:id="rId7"/>
    <p:sldId id="261" r:id="rId8"/>
    <p:sldId id="258" r:id="rId9"/>
    <p:sldId id="259" r:id="rId10"/>
    <p:sldId id="294" r:id="rId11"/>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48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98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09.12.2025</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09.12.2025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09.12.2025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09.12.2025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09.12.2025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09.12.2025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09.12.2025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09.12.2025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09.12.2025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p>
            <a:fld id="{B4C71EC6-210F-42DE-9C53-41977AD35B3D}" type="datetimeFigureOut">
              <a:rPr lang="ru-RU" smtClean="0"/>
              <a:t>09.12.2025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09.12.2025</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09.12.2025</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1772816"/>
            <a:ext cx="7560840" cy="2016224"/>
          </a:xfrm>
        </p:spPr>
        <p:txBody>
          <a:bodyPr>
            <a:noAutofit/>
          </a:bodyPr>
          <a:lstStyle/>
          <a:p>
            <a:pPr algn="ctr"/>
            <a:r>
              <a:rPr lang="ru-RU" sz="3200" dirty="0" smtClean="0">
                <a:solidFill>
                  <a:srgbClr val="294871"/>
                </a:solidFill>
                <a:effectLst/>
                <a:latin typeface="Times New Roman" panose="02020603050405020304" pitchFamily="18" charset="0"/>
                <a:cs typeface="Times New Roman" panose="02020603050405020304" pitchFamily="18" charset="0"/>
              </a:rPr>
              <a:t>Актуальные вопросы представления отчетности с льготным стажем и информации о лицах, выходящих на пенсию в 2026-2027 гг.</a:t>
            </a:r>
            <a:endParaRPr lang="ru-RU" sz="3200" dirty="0">
              <a:solidFill>
                <a:srgbClr val="294871"/>
              </a:solidFill>
              <a:effectLst/>
              <a:latin typeface="Times New Roman" panose="02020603050405020304" pitchFamily="18" charset="0"/>
              <a:cs typeface="Times New Roman" panose="02020603050405020304" pitchFamily="18" charset="0"/>
            </a:endParaRPr>
          </a:p>
        </p:txBody>
      </p:sp>
      <p:sp>
        <p:nvSpPr>
          <p:cNvPr id="5" name="TextBox 4"/>
          <p:cNvSpPr txBox="1"/>
          <p:nvPr/>
        </p:nvSpPr>
        <p:spPr>
          <a:xfrm>
            <a:off x="2627784" y="5376117"/>
            <a:ext cx="6408712" cy="523220"/>
          </a:xfrm>
          <a:prstGeom prst="rect">
            <a:avLst/>
          </a:prstGeom>
          <a:noFill/>
        </p:spPr>
        <p:txBody>
          <a:bodyPr wrap="square" rtlCol="0">
            <a:spAutoFit/>
          </a:bodyPr>
          <a:lstStyle/>
          <a:p>
            <a:pPr algn="ctr">
              <a:defRPr/>
            </a:pPr>
            <a:r>
              <a:rPr lang="ru-RU" sz="1400" b="1" dirty="0" smtClean="0">
                <a:solidFill>
                  <a:schemeClr val="accent4">
                    <a:lumMod val="75000"/>
                  </a:schemeClr>
                </a:solidFill>
                <a:latin typeface="Times New Roman" panose="02020603050405020304" pitchFamily="18" charset="0"/>
                <a:cs typeface="Times New Roman" panose="02020603050405020304" pitchFamily="18" charset="0"/>
              </a:rPr>
              <a:t>ОТДЕЛЕНИЕ ФОНДА ПЕНСИОННОГО И СОЦИАЛЬНОГО СТРАХОВАНИЯ РОССИЙСКОЙ ФЕДЕРАЦИИ ПО ТОМСКОЙ ОБЛАСТИ</a:t>
            </a:r>
            <a:endParaRPr lang="ru-RU" sz="1400" b="1" dirty="0">
              <a:solidFill>
                <a:schemeClr val="accent4">
                  <a:lumMod val="7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3987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124745"/>
            <a:ext cx="7772400" cy="1656183"/>
          </a:xfrm>
        </p:spPr>
        <p:txBody>
          <a:bodyPr>
            <a:normAutofit/>
          </a:bodyPr>
          <a:lstStyle/>
          <a:p>
            <a:pPr algn="ctr"/>
            <a:r>
              <a:rPr lang="ru-RU" dirty="0" smtClean="0">
                <a:solidFill>
                  <a:schemeClr val="accent4">
                    <a:lumMod val="75000"/>
                  </a:schemeClr>
                </a:solidFill>
                <a:effectLst/>
                <a:latin typeface="Times New Roman" panose="02020603050405020304" pitchFamily="18" charset="0"/>
                <a:cs typeface="Times New Roman" panose="02020603050405020304" pitchFamily="18" charset="0"/>
              </a:rPr>
              <a:t>Спасибо за внимание!</a:t>
            </a:r>
            <a:endParaRPr lang="ru-RU" dirty="0">
              <a:solidFill>
                <a:schemeClr val="accent4">
                  <a:lumMod val="75000"/>
                </a:schemeClr>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1133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404664"/>
            <a:ext cx="7772400" cy="1028327"/>
          </a:xfrm>
        </p:spPr>
        <p:txBody>
          <a:bodyPr>
            <a:noAutofit/>
          </a:bodyPr>
          <a:lstStyle/>
          <a:p>
            <a:pPr algn="ctr"/>
            <a:r>
              <a:rPr lang="ru-RU" sz="2400" dirty="0">
                <a:solidFill>
                  <a:schemeClr val="accent4">
                    <a:lumMod val="75000"/>
                  </a:schemeClr>
                </a:solidFill>
                <a:effectLst/>
                <a:latin typeface="Times New Roman" pitchFamily="18" charset="0"/>
                <a:cs typeface="Times New Roman" pitchFamily="18" charset="0"/>
              </a:rPr>
              <a:t>В целях подтверждения достоверности сведений о льготном характере работы в отчетности страхователи представляют</a:t>
            </a:r>
            <a:r>
              <a:rPr lang="ru-RU" sz="2400" dirty="0" smtClean="0">
                <a:solidFill>
                  <a:schemeClr val="accent4">
                    <a:lumMod val="75000"/>
                  </a:schemeClr>
                </a:solidFill>
                <a:effectLst/>
                <a:latin typeface="Times New Roman" pitchFamily="18" charset="0"/>
                <a:cs typeface="Times New Roman" pitchFamily="18" charset="0"/>
              </a:rPr>
              <a:t>:</a:t>
            </a:r>
            <a:endParaRPr lang="ru-RU" sz="2400" dirty="0">
              <a:solidFill>
                <a:schemeClr val="accent4">
                  <a:lumMod val="75000"/>
                </a:schemeClr>
              </a:soli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85800" y="1628800"/>
            <a:ext cx="7772400" cy="3528392"/>
          </a:xfrm>
        </p:spPr>
        <p:txBody>
          <a:bodyPr>
            <a:normAutofit fontScale="92500" lnSpcReduction="10000"/>
          </a:bodyPr>
          <a:lstStyle/>
          <a:p>
            <a:pPr marL="457200" indent="-457200" algn="l">
              <a:buFont typeface="Wingdings" panose="05000000000000000000" pitchFamily="2" charset="2"/>
              <a:buChar char="Ø"/>
            </a:pPr>
            <a:r>
              <a:rPr lang="ru-RU" dirty="0">
                <a:solidFill>
                  <a:schemeClr val="accent4">
                    <a:lumMod val="75000"/>
                  </a:schemeClr>
                </a:solidFill>
                <a:latin typeface="Times New Roman" pitchFamily="18" charset="0"/>
                <a:cs typeface="Times New Roman" pitchFamily="18" charset="0"/>
              </a:rPr>
              <a:t>перечни льготных профессий и документы, необходимые для назначения досрочных страховых пенсий по старости для проверок стажа на соответствующих видах работ и сельского стажа, </a:t>
            </a:r>
            <a:br>
              <a:rPr lang="ru-RU" dirty="0">
                <a:solidFill>
                  <a:schemeClr val="accent4">
                    <a:lumMod val="75000"/>
                  </a:schemeClr>
                </a:solidFill>
                <a:latin typeface="Times New Roman" pitchFamily="18" charset="0"/>
                <a:cs typeface="Times New Roman" pitchFamily="18" charset="0"/>
              </a:rPr>
            </a:br>
            <a:endParaRPr lang="ru-RU" dirty="0">
              <a:solidFill>
                <a:schemeClr val="accent4">
                  <a:lumMod val="50000"/>
                </a:schemeClr>
              </a:solidFill>
              <a:latin typeface="Times New Roman" pitchFamily="18" charset="0"/>
              <a:cs typeface="Times New Roman" pitchFamily="18" charset="0"/>
            </a:endParaRPr>
          </a:p>
          <a:p>
            <a:pPr marL="457200" indent="-457200" algn="l">
              <a:buFont typeface="Wingdings" panose="05000000000000000000" pitchFamily="2" charset="2"/>
              <a:buChar char="Ø"/>
            </a:pPr>
            <a:r>
              <a:rPr lang="ru-RU" dirty="0" smtClean="0">
                <a:solidFill>
                  <a:schemeClr val="accent4">
                    <a:lumMod val="75000"/>
                  </a:schemeClr>
                </a:solidFill>
                <a:latin typeface="Times New Roman" pitchFamily="18" charset="0"/>
                <a:cs typeface="Times New Roman" pitchFamily="18" charset="0"/>
              </a:rPr>
              <a:t>документы</a:t>
            </a:r>
            <a:r>
              <a:rPr lang="ru-RU" dirty="0">
                <a:solidFill>
                  <a:schemeClr val="accent4">
                    <a:lumMod val="75000"/>
                  </a:schemeClr>
                </a:solidFill>
                <a:latin typeface="Times New Roman" pitchFamily="18" charset="0"/>
                <a:cs typeface="Times New Roman" pitchFamily="18" charset="0"/>
              </a:rPr>
              <a:t>, подтверждающие работу в северных районах, с информацией, об объёме занятости и отвлечениях от работы для проверок северного стажа (МКС, РКС</a:t>
            </a:r>
            <a:r>
              <a:rPr lang="ru-RU" dirty="0" smtClean="0">
                <a:solidFill>
                  <a:schemeClr val="accent4">
                    <a:lumMod val="75000"/>
                  </a:schemeClr>
                </a:solidFill>
                <a:latin typeface="Times New Roman" pitchFamily="18" charset="0"/>
                <a:cs typeface="Times New Roman" pitchFamily="18" charset="0"/>
              </a:rPr>
              <a:t>).</a:t>
            </a:r>
            <a:endParaRPr lang="ru-RU" dirty="0">
              <a:solidFill>
                <a:schemeClr val="accent4">
                  <a:lumMod val="50000"/>
                </a:schemeClr>
              </a:solidFill>
              <a:latin typeface="Times New Roman" pitchFamily="18" charset="0"/>
              <a:cs typeface="Times New Roman" pitchFamily="18" charset="0"/>
            </a:endParaRPr>
          </a:p>
          <a:p>
            <a:pPr algn="l"/>
            <a:endParaRPr lang="ru-RU" dirty="0"/>
          </a:p>
        </p:txBody>
      </p:sp>
    </p:spTree>
    <p:extLst>
      <p:ext uri="{BB962C8B-B14F-4D97-AF65-F5344CB8AC3E}">
        <p14:creationId xmlns:p14="http://schemas.microsoft.com/office/powerpoint/2010/main" val="3262319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b="10859"/>
          <a:stretch/>
        </p:blipFill>
        <p:spPr bwMode="auto">
          <a:xfrm>
            <a:off x="865312" y="3284984"/>
            <a:ext cx="7620000" cy="3086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одзаголовок 3"/>
          <p:cNvSpPr>
            <a:spLocks noGrp="1"/>
          </p:cNvSpPr>
          <p:nvPr>
            <p:ph type="subTitle" idx="1"/>
          </p:nvPr>
        </p:nvSpPr>
        <p:spPr>
          <a:xfrm>
            <a:off x="683567" y="548680"/>
            <a:ext cx="7944437" cy="1199704"/>
          </a:xfrm>
        </p:spPr>
        <p:txBody>
          <a:bodyPr>
            <a:noAutofit/>
          </a:bodyPr>
          <a:lstStyle/>
          <a:p>
            <a:pPr algn="just"/>
            <a:r>
              <a:rPr lang="ru-RU" sz="2400" dirty="0" smtClean="0">
                <a:latin typeface="Times New Roman" panose="02020603050405020304" pitchFamily="18" charset="0"/>
                <a:cs typeface="Times New Roman" panose="02020603050405020304" pitchFamily="18" charset="0"/>
              </a:rPr>
              <a:t>       </a:t>
            </a:r>
            <a:r>
              <a:rPr lang="ru-RU" sz="2400" dirty="0" smtClean="0">
                <a:solidFill>
                  <a:schemeClr val="accent4">
                    <a:lumMod val="50000"/>
                  </a:schemeClr>
                </a:solidFill>
                <a:latin typeface="Times New Roman" panose="02020603050405020304" pitchFamily="18" charset="0"/>
                <a:cs typeface="Times New Roman" panose="02020603050405020304" pitchFamily="18" charset="0"/>
              </a:rPr>
              <a:t>При подготовке перечней льготных профессий рекомендуем использовать бесплатные программы для проверки отчетности разработки ОСФР по Красноярскому краю (актуальные версии размещаются на сайте в разделе «Программное обеспечение»):</a:t>
            </a:r>
          </a:p>
          <a:p>
            <a:pPr algn="l"/>
            <a:r>
              <a:rPr lang="ru-RU" sz="2400" dirty="0" smtClean="0">
                <a:solidFill>
                  <a:schemeClr val="accent4">
                    <a:lumMod val="50000"/>
                  </a:schemeClr>
                </a:solidFill>
                <a:latin typeface="Times New Roman" panose="02020603050405020304" pitchFamily="18" charset="0"/>
                <a:cs typeface="Times New Roman" panose="02020603050405020304" pitchFamily="18" charset="0"/>
              </a:rPr>
              <a:t>       - «Перечень льготных профессий»</a:t>
            </a:r>
            <a:br>
              <a:rPr lang="ru-RU" sz="2400" dirty="0" smtClean="0">
                <a:solidFill>
                  <a:schemeClr val="accent4">
                    <a:lumMod val="50000"/>
                  </a:schemeClr>
                </a:solidFill>
                <a:latin typeface="Times New Roman" panose="02020603050405020304" pitchFamily="18" charset="0"/>
                <a:cs typeface="Times New Roman" panose="02020603050405020304" pitchFamily="18" charset="0"/>
              </a:rPr>
            </a:br>
            <a:r>
              <a:rPr lang="ru-RU" sz="2400" dirty="0" smtClean="0">
                <a:solidFill>
                  <a:schemeClr val="accent4">
                    <a:lumMod val="50000"/>
                  </a:schemeClr>
                </a:solidFill>
                <a:latin typeface="Times New Roman" panose="02020603050405020304" pitchFamily="18" charset="0"/>
                <a:cs typeface="Times New Roman" panose="02020603050405020304" pitchFamily="18" charset="0"/>
              </a:rPr>
              <a:t>       - «Сверка ИС и Перечней»</a:t>
            </a:r>
            <a:r>
              <a:rPr lang="ru-RU" sz="2400" dirty="0">
                <a:solidFill>
                  <a:schemeClr val="accent4">
                    <a:lumMod val="50000"/>
                  </a:schemeClr>
                </a:solidFill>
                <a:latin typeface="Times New Roman" panose="02020603050405020304" pitchFamily="18" charset="0"/>
                <a:cs typeface="Times New Roman" panose="02020603050405020304" pitchFamily="18" charset="0"/>
              </a:rPr>
              <a:t/>
            </a:r>
            <a:br>
              <a:rPr lang="ru-RU" sz="2400" dirty="0">
                <a:solidFill>
                  <a:schemeClr val="accent4">
                    <a:lumMod val="50000"/>
                  </a:schemeClr>
                </a:solidFill>
                <a:latin typeface="Times New Roman" panose="02020603050405020304" pitchFamily="18" charset="0"/>
                <a:cs typeface="Times New Roman" panose="02020603050405020304" pitchFamily="18" charset="0"/>
              </a:rPr>
            </a:br>
            <a:endParaRPr lang="ru-RU" sz="2400" dirty="0">
              <a:solidFill>
                <a:schemeClr val="accent4">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448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332656"/>
            <a:ext cx="8136904" cy="1152128"/>
          </a:xfrm>
        </p:spPr>
        <p:txBody>
          <a:bodyPr>
            <a:noAutofit/>
          </a:bodyPr>
          <a:lstStyle/>
          <a:p>
            <a:pPr algn="ctr"/>
            <a:r>
              <a:rPr lang="ru-RU" sz="2200" dirty="0" smtClean="0">
                <a:solidFill>
                  <a:schemeClr val="accent4">
                    <a:lumMod val="75000"/>
                  </a:schemeClr>
                </a:solidFill>
                <a:effectLst/>
                <a:latin typeface="Times New Roman" pitchFamily="18" charset="0"/>
                <a:cs typeface="Times New Roman" pitchFamily="18" charset="0"/>
              </a:rPr>
              <a:t>О применении дополнительного тарифа страховых взносов в </a:t>
            </a:r>
            <a:r>
              <a:rPr lang="ru-RU" sz="2200" dirty="0">
                <a:solidFill>
                  <a:schemeClr val="accent4">
                    <a:lumMod val="75000"/>
                  </a:schemeClr>
                </a:solidFill>
                <a:effectLst/>
                <a:latin typeface="Times New Roman" pitchFamily="18" charset="0"/>
                <a:cs typeface="Times New Roman" pitchFamily="18" charset="0"/>
              </a:rPr>
              <a:t>соответствии с пунктом 6 части 1 статьи </a:t>
            </a:r>
            <a:r>
              <a:rPr lang="ru-RU" sz="2200" dirty="0">
                <a:solidFill>
                  <a:schemeClr val="accent4">
                    <a:lumMod val="75000"/>
                  </a:schemeClr>
                </a:solidFill>
                <a:effectLst/>
                <a:latin typeface="Times New Roman" pitchFamily="18" charset="0"/>
                <a:cs typeface="Times New Roman" pitchFamily="18" charset="0"/>
              </a:rPr>
              <a:t>30 Федерального закона от 28.12.2013 № 400-</a:t>
            </a:r>
            <a:r>
              <a:rPr lang="ru-RU" sz="2200" dirty="0">
                <a:solidFill>
                  <a:schemeClr val="accent4">
                    <a:lumMod val="75000"/>
                  </a:schemeClr>
                </a:solidFill>
                <a:effectLst/>
                <a:latin typeface="Times New Roman" pitchFamily="18" charset="0"/>
                <a:cs typeface="Times New Roman" pitchFamily="18" charset="0"/>
              </a:rPr>
              <a:t>ФЗ «О страховых пенсиях</a:t>
            </a:r>
            <a:r>
              <a:rPr lang="ru-RU" sz="2200" dirty="0" smtClean="0">
                <a:solidFill>
                  <a:schemeClr val="accent4">
                    <a:lumMod val="75000"/>
                  </a:schemeClr>
                </a:solidFill>
                <a:effectLst/>
                <a:latin typeface="Times New Roman" pitchFamily="18" charset="0"/>
                <a:cs typeface="Times New Roman" pitchFamily="18" charset="0"/>
              </a:rPr>
              <a:t>» :</a:t>
            </a:r>
            <a:endParaRPr lang="ru-RU" sz="2200" dirty="0">
              <a:solidFill>
                <a:schemeClr val="accent4">
                  <a:lumMod val="75000"/>
                </a:schemeClr>
              </a:soli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539552" y="1556792"/>
            <a:ext cx="8208912" cy="3888432"/>
          </a:xfrm>
        </p:spPr>
        <p:txBody>
          <a:bodyPr>
            <a:normAutofit fontScale="55000" lnSpcReduction="20000"/>
          </a:bodyPr>
          <a:lstStyle/>
          <a:p>
            <a:pPr algn="just"/>
            <a:r>
              <a:rPr lang="ru-RU" dirty="0" smtClean="0">
                <a:latin typeface="Times New Roman" panose="02020603050405020304" pitchFamily="18" charset="0"/>
                <a:cs typeface="Times New Roman" panose="02020603050405020304" pitchFamily="18" charset="0"/>
              </a:rPr>
              <a:t>       </a:t>
            </a:r>
            <a:r>
              <a:rPr lang="ru-RU" sz="3600" dirty="0" smtClean="0">
                <a:latin typeface="Times New Roman" panose="02020603050405020304" pitchFamily="18" charset="0"/>
                <a:cs typeface="Times New Roman" panose="02020603050405020304" pitchFamily="18" charset="0"/>
              </a:rPr>
              <a:t>Периоды </a:t>
            </a:r>
            <a:r>
              <a:rPr lang="ru-RU" sz="3600" dirty="0">
                <a:latin typeface="Times New Roman" panose="02020603050405020304" pitchFamily="18" charset="0"/>
                <a:cs typeface="Times New Roman" panose="02020603050405020304" pitchFamily="18" charset="0"/>
              </a:rPr>
              <a:t>работы, </a:t>
            </a:r>
            <a:r>
              <a:rPr lang="ru-RU" sz="3600" u="sng" dirty="0">
                <a:latin typeface="Times New Roman" panose="02020603050405020304" pitchFamily="18" charset="0"/>
                <a:cs typeface="Times New Roman" panose="02020603050405020304" pitchFamily="18" charset="0"/>
              </a:rPr>
              <a:t>предусмотренные пунктами 1 - 18 </a:t>
            </a:r>
            <a:r>
              <a:rPr lang="ru-RU" sz="3600" dirty="0">
                <a:latin typeface="Times New Roman" panose="02020603050405020304" pitchFamily="18" charset="0"/>
                <a:cs typeface="Times New Roman" panose="02020603050405020304" pitchFamily="18" charset="0"/>
              </a:rPr>
              <a:t>части 1 </a:t>
            </a:r>
            <a:r>
              <a:rPr lang="ru-RU" sz="3600" dirty="0" smtClean="0">
                <a:latin typeface="Times New Roman" panose="02020603050405020304" pitchFamily="18" charset="0"/>
                <a:cs typeface="Times New Roman" panose="02020603050405020304" pitchFamily="18" charset="0"/>
              </a:rPr>
              <a:t>настоящей статьи, </a:t>
            </a:r>
            <a:r>
              <a:rPr lang="ru-RU" sz="3600" dirty="0">
                <a:latin typeface="Times New Roman" panose="02020603050405020304" pitchFamily="18" charset="0"/>
                <a:cs typeface="Times New Roman" panose="02020603050405020304" pitchFamily="18" charset="0"/>
              </a:rPr>
              <a:t>имевшие место после 1 января 2013 года, засчитываются в стаж на соответствующих видах работ, дающий право на досрочное назначение страховой пенсии по старости, при условии начисления страхователем страховых взносов по соответствующим тарифам, установленным статьей 428 Налогового кодекса Российской Федерации. При этом условия назначения страховой пенсии по старости, </a:t>
            </a:r>
            <a:r>
              <a:rPr lang="ru-RU" sz="3600" u="sng" dirty="0">
                <a:latin typeface="Times New Roman" panose="02020603050405020304" pitchFamily="18" charset="0"/>
                <a:cs typeface="Times New Roman" panose="02020603050405020304" pitchFamily="18" charset="0"/>
              </a:rPr>
              <a:t>установленные пунктами 1 - 18 </a:t>
            </a:r>
            <a:r>
              <a:rPr lang="ru-RU" sz="3600" dirty="0">
                <a:latin typeface="Times New Roman" panose="02020603050405020304" pitchFamily="18" charset="0"/>
                <a:cs typeface="Times New Roman" panose="02020603050405020304" pitchFamily="18" charset="0"/>
              </a:rPr>
              <a:t>части 1 настоящей статьи, применяются в том случае, если класс условий труда </a:t>
            </a:r>
            <a:r>
              <a:rPr lang="ru-RU" sz="3600" u="sng" dirty="0">
                <a:latin typeface="Times New Roman" panose="02020603050405020304" pitchFamily="18" charset="0"/>
                <a:cs typeface="Times New Roman" panose="02020603050405020304" pitchFamily="18" charset="0"/>
              </a:rPr>
              <a:t>на рабочих местах по работам</a:t>
            </a:r>
            <a:r>
              <a:rPr lang="ru-RU" sz="3600" dirty="0">
                <a:latin typeface="Times New Roman" panose="02020603050405020304" pitchFamily="18" charset="0"/>
                <a:cs typeface="Times New Roman" panose="02020603050405020304" pitchFamily="18" charset="0"/>
              </a:rPr>
              <a:t>, </a:t>
            </a:r>
            <a:r>
              <a:rPr lang="ru-RU" sz="3600" u="sng" dirty="0">
                <a:latin typeface="Times New Roman" panose="02020603050405020304" pitchFamily="18" charset="0"/>
                <a:cs typeface="Times New Roman" panose="02020603050405020304" pitchFamily="18" charset="0"/>
              </a:rPr>
              <a:t>указанным в пунктах 1 - 18</a:t>
            </a:r>
            <a:r>
              <a:rPr lang="ru-RU" sz="3600" dirty="0">
                <a:latin typeface="Times New Roman" panose="02020603050405020304" pitchFamily="18" charset="0"/>
                <a:cs typeface="Times New Roman" panose="02020603050405020304" pitchFamily="18" charset="0"/>
              </a:rPr>
              <a:t> части 1 настоящей статьи, соответствовал вредному или опасному классу условий труда, установленному по результатам специальной оценки условий труда.</a:t>
            </a:r>
          </a:p>
          <a:p>
            <a:pPr algn="just"/>
            <a:r>
              <a:rPr lang="ru-RU" sz="3600" dirty="0">
                <a:latin typeface="Times New Roman" panose="02020603050405020304" pitchFamily="18" charset="0"/>
                <a:cs typeface="Times New Roman" panose="02020603050405020304" pitchFamily="18" charset="0"/>
              </a:rPr>
              <a:t>(в </a:t>
            </a:r>
            <a:r>
              <a:rPr lang="ru-RU" sz="3600" dirty="0" smtClean="0">
                <a:latin typeface="Times New Roman" panose="02020603050405020304" pitchFamily="18" charset="0"/>
                <a:cs typeface="Times New Roman" panose="02020603050405020304" pitchFamily="18" charset="0"/>
              </a:rPr>
              <a:t> редакции </a:t>
            </a:r>
            <a:r>
              <a:rPr lang="ru-RU" sz="3600" dirty="0">
                <a:latin typeface="Times New Roman" panose="02020603050405020304" pitchFamily="18" charset="0"/>
                <a:cs typeface="Times New Roman" panose="02020603050405020304" pitchFamily="18" charset="0"/>
              </a:rPr>
              <a:t>Федеральных законов от 03.07.2016 </a:t>
            </a:r>
            <a:r>
              <a:rPr lang="ru-RU" sz="3600" dirty="0" smtClean="0">
                <a:latin typeface="Times New Roman" panose="02020603050405020304" pitchFamily="18" charset="0"/>
                <a:cs typeface="Times New Roman" panose="02020603050405020304" pitchFamily="18" charset="0"/>
              </a:rPr>
              <a:t>N 250-ФЗ</a:t>
            </a:r>
            <a:r>
              <a:rPr lang="ru-RU" sz="3600" dirty="0">
                <a:latin typeface="Times New Roman" panose="02020603050405020304" pitchFamily="18" charset="0"/>
                <a:cs typeface="Times New Roman" panose="02020603050405020304" pitchFamily="18" charset="0"/>
              </a:rPr>
              <a:t>, от </a:t>
            </a:r>
            <a:r>
              <a:rPr lang="ru-RU" sz="3600" dirty="0" smtClean="0">
                <a:latin typeface="Times New Roman" panose="02020603050405020304" pitchFamily="18" charset="0"/>
                <a:cs typeface="Times New Roman" panose="02020603050405020304" pitchFamily="18" charset="0"/>
              </a:rPr>
              <a:t>14.07.2022</a:t>
            </a:r>
            <a:r>
              <a:rPr lang="ru-RU" sz="3600" dirty="0">
                <a:latin typeface="Times New Roman" panose="02020603050405020304" pitchFamily="18" charset="0"/>
                <a:cs typeface="Times New Roman" panose="02020603050405020304" pitchFamily="18" charset="0"/>
              </a:rPr>
              <a:t> </a:t>
            </a:r>
            <a:r>
              <a:rPr lang="ru-RU" sz="3600" dirty="0" smtClean="0">
                <a:latin typeface="Times New Roman" panose="02020603050405020304" pitchFamily="18" charset="0"/>
                <a:cs typeface="Times New Roman" panose="02020603050405020304" pitchFamily="18" charset="0"/>
              </a:rPr>
              <a:t>N 237-ФЗ</a:t>
            </a:r>
            <a:r>
              <a:rPr lang="ru-RU" sz="3600" dirty="0">
                <a:latin typeface="Times New Roman" panose="02020603050405020304" pitchFamily="18" charset="0"/>
                <a:cs typeface="Times New Roman" panose="02020603050405020304" pitchFamily="18" charset="0"/>
              </a:rPr>
              <a:t>)</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4351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404664"/>
            <a:ext cx="7772400" cy="1028327"/>
          </a:xfrm>
        </p:spPr>
        <p:txBody>
          <a:bodyPr>
            <a:noAutofit/>
          </a:bodyPr>
          <a:lstStyle/>
          <a:p>
            <a:pPr algn="ctr"/>
            <a:r>
              <a:rPr lang="ru-RU" sz="2400" dirty="0" smtClean="0">
                <a:solidFill>
                  <a:schemeClr val="accent4">
                    <a:lumMod val="75000"/>
                  </a:schemeClr>
                </a:solidFill>
                <a:effectLst/>
                <a:latin typeface="Times New Roman" pitchFamily="18" charset="0"/>
                <a:cs typeface="Times New Roman" pitchFamily="18" charset="0"/>
              </a:rPr>
              <a:t>Представление </a:t>
            </a:r>
            <a:r>
              <a:rPr lang="ru-RU" sz="2400" dirty="0">
                <a:solidFill>
                  <a:schemeClr val="accent4">
                    <a:lumMod val="75000"/>
                  </a:schemeClr>
                </a:solidFill>
                <a:effectLst/>
                <a:latin typeface="Times New Roman" pitchFamily="18" charset="0"/>
                <a:cs typeface="Times New Roman" pitchFamily="18" charset="0"/>
              </a:rPr>
              <a:t>сведений </a:t>
            </a:r>
            <a:r>
              <a:rPr lang="ru-RU" sz="2400" dirty="0" smtClean="0">
                <a:solidFill>
                  <a:schemeClr val="accent4">
                    <a:lumMod val="75000"/>
                  </a:schemeClr>
                </a:solidFill>
                <a:effectLst/>
                <a:latin typeface="Times New Roman" pitchFamily="18" charset="0"/>
                <a:cs typeface="Times New Roman" pitchFamily="18" charset="0"/>
              </a:rPr>
              <a:t>с северным стажем </a:t>
            </a:r>
            <a:r>
              <a:rPr lang="ru-RU" sz="2400" dirty="0">
                <a:solidFill>
                  <a:schemeClr val="accent4">
                    <a:lumMod val="75000"/>
                  </a:schemeClr>
                </a:solidFill>
                <a:effectLst/>
                <a:latin typeface="Times New Roman" pitchFamily="18" charset="0"/>
                <a:cs typeface="Times New Roman" pitchFamily="18" charset="0"/>
              </a:rPr>
              <a:t>работы в отчетности </a:t>
            </a:r>
            <a:r>
              <a:rPr lang="ru-RU" sz="2400" dirty="0" smtClean="0">
                <a:solidFill>
                  <a:schemeClr val="accent4">
                    <a:lumMod val="75000"/>
                  </a:schemeClr>
                </a:solidFill>
                <a:effectLst/>
                <a:latin typeface="Times New Roman" pitchFamily="18" charset="0"/>
                <a:cs typeface="Times New Roman" pitchFamily="18" charset="0"/>
              </a:rPr>
              <a:t>страхователя</a:t>
            </a:r>
            <a:endParaRPr lang="ru-RU" sz="2400" dirty="0">
              <a:solidFill>
                <a:schemeClr val="accent4">
                  <a:lumMod val="75000"/>
                </a:schemeClr>
              </a:soli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685800" y="1772816"/>
            <a:ext cx="7918648" cy="3672408"/>
          </a:xfrm>
        </p:spPr>
        <p:txBody>
          <a:bodyPr>
            <a:normAutofit fontScale="77500" lnSpcReduction="20000"/>
          </a:bodyPr>
          <a:lstStyle/>
          <a:p>
            <a:pPr marL="457200" indent="-457200" algn="just">
              <a:buFont typeface="Wingdings" panose="05000000000000000000" pitchFamily="2" charset="2"/>
              <a:buChar char="Ø"/>
            </a:pPr>
            <a:r>
              <a:rPr lang="ru-RU" dirty="0">
                <a:solidFill>
                  <a:schemeClr val="accent4">
                    <a:lumMod val="75000"/>
                  </a:schemeClr>
                </a:solidFill>
                <a:latin typeface="Times New Roman" pitchFamily="18" charset="0"/>
                <a:cs typeface="Times New Roman" pitchFamily="18" charset="0"/>
              </a:rPr>
              <a:t>Северный стаж ваших работников за </a:t>
            </a:r>
            <a:r>
              <a:rPr lang="ru-RU" dirty="0" smtClean="0">
                <a:solidFill>
                  <a:schemeClr val="accent4">
                    <a:lumMod val="75000"/>
                  </a:schemeClr>
                </a:solidFill>
                <a:latin typeface="Times New Roman" pitchFamily="18" charset="0"/>
                <a:cs typeface="Times New Roman" pitchFamily="18" charset="0"/>
              </a:rPr>
              <a:t>2025 </a:t>
            </a:r>
            <a:r>
              <a:rPr lang="ru-RU" dirty="0">
                <a:solidFill>
                  <a:schemeClr val="accent4">
                    <a:lumMod val="75000"/>
                  </a:schemeClr>
                </a:solidFill>
                <a:latin typeface="Times New Roman" pitchFamily="18" charset="0"/>
                <a:cs typeface="Times New Roman" pitchFamily="18" charset="0"/>
              </a:rPr>
              <a:t>год отражается в подразделе 1.2 «Сведения о страховом стаже» первого раздела формы ЕФС-1.</a:t>
            </a:r>
          </a:p>
          <a:p>
            <a:pPr marL="457200" indent="-457200" algn="just">
              <a:buFont typeface="Wingdings" panose="05000000000000000000" pitchFamily="2" charset="2"/>
              <a:buChar char="Ø"/>
            </a:pPr>
            <a:r>
              <a:rPr lang="ru-RU" dirty="0">
                <a:solidFill>
                  <a:schemeClr val="accent4">
                    <a:lumMod val="75000"/>
                  </a:schemeClr>
                </a:solidFill>
                <a:latin typeface="Times New Roman" pitchFamily="18" charset="0"/>
                <a:cs typeface="Times New Roman" pitchFamily="18" charset="0"/>
              </a:rPr>
              <a:t>В форме ЕФС-1 в периодах работы в г. Кедровом, г. Стрежевом, Александровском, </a:t>
            </a:r>
            <a:r>
              <a:rPr lang="ru-RU" dirty="0" err="1">
                <a:solidFill>
                  <a:schemeClr val="accent4">
                    <a:lumMod val="75000"/>
                  </a:schemeClr>
                </a:solidFill>
                <a:latin typeface="Times New Roman" pitchFamily="18" charset="0"/>
                <a:cs typeface="Times New Roman" pitchFamily="18" charset="0"/>
              </a:rPr>
              <a:t>Бакчарском</a:t>
            </a:r>
            <a:r>
              <a:rPr lang="ru-RU" dirty="0">
                <a:solidFill>
                  <a:schemeClr val="accent4">
                    <a:lumMod val="75000"/>
                  </a:schemeClr>
                </a:solidFill>
                <a:latin typeface="Times New Roman" pitchFamily="18" charset="0"/>
                <a:cs typeface="Times New Roman" pitchFamily="18" charset="0"/>
              </a:rPr>
              <a:t>, </a:t>
            </a:r>
            <a:r>
              <a:rPr lang="ru-RU" dirty="0" err="1">
                <a:solidFill>
                  <a:schemeClr val="accent4">
                    <a:lumMod val="75000"/>
                  </a:schemeClr>
                </a:solidFill>
                <a:latin typeface="Times New Roman" pitchFamily="18" charset="0"/>
                <a:cs typeface="Times New Roman" pitchFamily="18" charset="0"/>
              </a:rPr>
              <a:t>Верхнекетском</a:t>
            </a:r>
            <a:r>
              <a:rPr lang="ru-RU" dirty="0">
                <a:solidFill>
                  <a:schemeClr val="accent4">
                    <a:lumMod val="75000"/>
                  </a:schemeClr>
                </a:solidFill>
                <a:latin typeface="Times New Roman" pitchFamily="18" charset="0"/>
                <a:cs typeface="Times New Roman" pitchFamily="18" charset="0"/>
              </a:rPr>
              <a:t>, </a:t>
            </a:r>
            <a:r>
              <a:rPr lang="ru-RU" dirty="0" err="1">
                <a:solidFill>
                  <a:schemeClr val="accent4">
                    <a:lumMod val="75000"/>
                  </a:schemeClr>
                </a:solidFill>
                <a:latin typeface="Times New Roman" pitchFamily="18" charset="0"/>
                <a:cs typeface="Times New Roman" pitchFamily="18" charset="0"/>
              </a:rPr>
              <a:t>Каргасокском</a:t>
            </a:r>
            <a:r>
              <a:rPr lang="ru-RU" dirty="0">
                <a:solidFill>
                  <a:schemeClr val="accent4">
                    <a:lumMod val="75000"/>
                  </a:schemeClr>
                </a:solidFill>
                <a:latin typeface="Times New Roman" pitchFamily="18" charset="0"/>
                <a:cs typeface="Times New Roman" pitchFamily="18" charset="0"/>
              </a:rPr>
              <a:t>, </a:t>
            </a:r>
            <a:r>
              <a:rPr lang="ru-RU" dirty="0" err="1">
                <a:solidFill>
                  <a:schemeClr val="accent4">
                    <a:lumMod val="75000"/>
                  </a:schemeClr>
                </a:solidFill>
                <a:latin typeface="Times New Roman" pitchFamily="18" charset="0"/>
                <a:cs typeface="Times New Roman" pitchFamily="18" charset="0"/>
              </a:rPr>
              <a:t>Колпашевском</a:t>
            </a:r>
            <a:r>
              <a:rPr lang="ru-RU" dirty="0">
                <a:solidFill>
                  <a:schemeClr val="accent4">
                    <a:lumMod val="75000"/>
                  </a:schemeClr>
                </a:solidFill>
                <a:latin typeface="Times New Roman" pitchFamily="18" charset="0"/>
                <a:cs typeface="Times New Roman" pitchFamily="18" charset="0"/>
              </a:rPr>
              <a:t>, </a:t>
            </a:r>
            <a:r>
              <a:rPr lang="ru-RU" dirty="0" err="1">
                <a:solidFill>
                  <a:schemeClr val="accent4">
                    <a:lumMod val="75000"/>
                  </a:schemeClr>
                </a:solidFill>
                <a:latin typeface="Times New Roman" pitchFamily="18" charset="0"/>
                <a:cs typeface="Times New Roman" pitchFamily="18" charset="0"/>
              </a:rPr>
              <a:t>Кривошеинском</a:t>
            </a:r>
            <a:r>
              <a:rPr lang="ru-RU" dirty="0">
                <a:solidFill>
                  <a:schemeClr val="accent4">
                    <a:lumMod val="75000"/>
                  </a:schemeClr>
                </a:solidFill>
                <a:latin typeface="Times New Roman" pitchFamily="18" charset="0"/>
                <a:cs typeface="Times New Roman" pitchFamily="18" charset="0"/>
              </a:rPr>
              <a:t>, </a:t>
            </a:r>
            <a:r>
              <a:rPr lang="ru-RU" dirty="0" err="1">
                <a:solidFill>
                  <a:schemeClr val="accent4">
                    <a:lumMod val="75000"/>
                  </a:schemeClr>
                </a:solidFill>
                <a:latin typeface="Times New Roman" pitchFamily="18" charset="0"/>
                <a:cs typeface="Times New Roman" pitchFamily="18" charset="0"/>
              </a:rPr>
              <a:t>Молчановском</a:t>
            </a:r>
            <a:r>
              <a:rPr lang="ru-RU" dirty="0">
                <a:solidFill>
                  <a:schemeClr val="accent4">
                    <a:lumMod val="75000"/>
                  </a:schemeClr>
                </a:solidFill>
                <a:latin typeface="Times New Roman" pitchFamily="18" charset="0"/>
                <a:cs typeface="Times New Roman" pitchFamily="18" charset="0"/>
              </a:rPr>
              <a:t>, </a:t>
            </a:r>
            <a:r>
              <a:rPr lang="ru-RU" dirty="0" err="1">
                <a:solidFill>
                  <a:schemeClr val="accent4">
                    <a:lumMod val="75000"/>
                  </a:schemeClr>
                </a:solidFill>
                <a:latin typeface="Times New Roman" pitchFamily="18" charset="0"/>
                <a:cs typeface="Times New Roman" pitchFamily="18" charset="0"/>
              </a:rPr>
              <a:t>Парабельском</a:t>
            </a:r>
            <a:r>
              <a:rPr lang="ru-RU" dirty="0">
                <a:solidFill>
                  <a:schemeClr val="accent4">
                    <a:lumMod val="75000"/>
                  </a:schemeClr>
                </a:solidFill>
                <a:latin typeface="Times New Roman" pitchFamily="18" charset="0"/>
                <a:cs typeface="Times New Roman" pitchFamily="18" charset="0"/>
              </a:rPr>
              <a:t>, </a:t>
            </a:r>
            <a:r>
              <a:rPr lang="ru-RU" dirty="0" err="1">
                <a:solidFill>
                  <a:schemeClr val="accent4">
                    <a:lumMod val="75000"/>
                  </a:schemeClr>
                </a:solidFill>
                <a:latin typeface="Times New Roman" pitchFamily="18" charset="0"/>
                <a:cs typeface="Times New Roman" pitchFamily="18" charset="0"/>
              </a:rPr>
              <a:t>Тегульдетском</a:t>
            </a:r>
            <a:r>
              <a:rPr lang="ru-RU" dirty="0">
                <a:solidFill>
                  <a:schemeClr val="accent4">
                    <a:lumMod val="75000"/>
                  </a:schemeClr>
                </a:solidFill>
                <a:latin typeface="Times New Roman" pitchFamily="18" charset="0"/>
                <a:cs typeface="Times New Roman" pitchFamily="18" charset="0"/>
              </a:rPr>
              <a:t> и </a:t>
            </a:r>
            <a:r>
              <a:rPr lang="ru-RU" dirty="0" err="1">
                <a:solidFill>
                  <a:schemeClr val="accent4">
                    <a:lumMod val="75000"/>
                  </a:schemeClr>
                </a:solidFill>
                <a:latin typeface="Times New Roman" pitchFamily="18" charset="0"/>
                <a:cs typeface="Times New Roman" pitchFamily="18" charset="0"/>
              </a:rPr>
              <a:t>Чаинском</a:t>
            </a:r>
            <a:r>
              <a:rPr lang="ru-RU" dirty="0">
                <a:solidFill>
                  <a:schemeClr val="accent4">
                    <a:lumMod val="75000"/>
                  </a:schemeClr>
                </a:solidFill>
                <a:latin typeface="Times New Roman" pitchFamily="18" charset="0"/>
                <a:cs typeface="Times New Roman" pitchFamily="18" charset="0"/>
              </a:rPr>
              <a:t> районах Томской области в графе «Территориальные условия» указывается код «МКС».</a:t>
            </a:r>
          </a:p>
          <a:p>
            <a:pPr marL="457200" indent="-457200" algn="just">
              <a:buFont typeface="Wingdings" panose="05000000000000000000" pitchFamily="2" charset="2"/>
              <a:buChar char="Ø"/>
            </a:pPr>
            <a:r>
              <a:rPr lang="ru-RU" dirty="0" smtClean="0">
                <a:solidFill>
                  <a:schemeClr val="accent4">
                    <a:lumMod val="75000"/>
                  </a:schemeClr>
                </a:solidFill>
                <a:latin typeface="Times New Roman" pitchFamily="18" charset="0"/>
                <a:cs typeface="Times New Roman" pitchFamily="18" charset="0"/>
              </a:rPr>
              <a:t>С формой ЕФС-1 необходимо представить документы</a:t>
            </a:r>
            <a:r>
              <a:rPr lang="ru-RU" dirty="0">
                <a:solidFill>
                  <a:schemeClr val="accent4">
                    <a:lumMod val="75000"/>
                  </a:schemeClr>
                </a:solidFill>
                <a:latin typeface="Times New Roman" pitchFamily="18" charset="0"/>
                <a:cs typeface="Times New Roman" pitchFamily="18" charset="0"/>
              </a:rPr>
              <a:t>, подтверждающие работу в северных районах, с информацией, об объёме занятости и отвлечениях от работы для проверок северного стажа (МКС, РКС</a:t>
            </a:r>
            <a:r>
              <a:rPr lang="ru-RU" dirty="0" smtClean="0">
                <a:solidFill>
                  <a:schemeClr val="accent4">
                    <a:lumMod val="75000"/>
                  </a:schemeClr>
                </a:solidFill>
                <a:latin typeface="Times New Roman" pitchFamily="18" charset="0"/>
                <a:cs typeface="Times New Roman" pitchFamily="18" charset="0"/>
              </a:rPr>
              <a:t>).</a:t>
            </a:r>
            <a:endParaRPr lang="ru-RU" dirty="0">
              <a:solidFill>
                <a:schemeClr val="accent4">
                  <a:lumMod val="50000"/>
                </a:schemeClr>
              </a:solidFill>
              <a:latin typeface="Times New Roman" pitchFamily="18" charset="0"/>
              <a:cs typeface="Times New Roman" pitchFamily="18" charset="0"/>
            </a:endParaRPr>
          </a:p>
          <a:p>
            <a:pPr algn="l"/>
            <a:endParaRPr lang="ru-RU" dirty="0"/>
          </a:p>
        </p:txBody>
      </p:sp>
    </p:spTree>
    <p:extLst>
      <p:ext uri="{BB962C8B-B14F-4D97-AF65-F5344CB8AC3E}">
        <p14:creationId xmlns:p14="http://schemas.microsoft.com/office/powerpoint/2010/main" val="809825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60648"/>
            <a:ext cx="7772400" cy="1028327"/>
          </a:xfrm>
        </p:spPr>
        <p:txBody>
          <a:bodyPr>
            <a:noAutofit/>
          </a:bodyPr>
          <a:lstStyle/>
          <a:p>
            <a:pPr algn="ctr"/>
            <a:r>
              <a:rPr lang="ru-RU" sz="2400" dirty="0" smtClean="0">
                <a:solidFill>
                  <a:schemeClr val="accent4">
                    <a:lumMod val="75000"/>
                  </a:schemeClr>
                </a:solidFill>
                <a:effectLst/>
                <a:latin typeface="Times New Roman" pitchFamily="18" charset="0"/>
                <a:cs typeface="Times New Roman" pitchFamily="18" charset="0"/>
              </a:rPr>
              <a:t>Подтверждение достоверности </a:t>
            </a:r>
            <a:r>
              <a:rPr lang="ru-RU" sz="2400" dirty="0">
                <a:solidFill>
                  <a:schemeClr val="accent4">
                    <a:lumMod val="75000"/>
                  </a:schemeClr>
                </a:solidFill>
                <a:effectLst/>
                <a:latin typeface="Times New Roman" pitchFamily="18" charset="0"/>
                <a:cs typeface="Times New Roman" pitchFamily="18" charset="0"/>
              </a:rPr>
              <a:t>сведений о </a:t>
            </a:r>
            <a:r>
              <a:rPr lang="ru-RU" sz="2400" dirty="0" smtClean="0">
                <a:solidFill>
                  <a:schemeClr val="accent4">
                    <a:lumMod val="75000"/>
                  </a:schemeClr>
                </a:solidFill>
                <a:effectLst/>
                <a:latin typeface="Times New Roman" pitchFamily="18" charset="0"/>
                <a:cs typeface="Times New Roman" pitchFamily="18" charset="0"/>
              </a:rPr>
              <a:t>северном стаже </a:t>
            </a:r>
            <a:r>
              <a:rPr lang="ru-RU" sz="2400" dirty="0">
                <a:solidFill>
                  <a:schemeClr val="accent4">
                    <a:lumMod val="75000"/>
                  </a:schemeClr>
                </a:solidFill>
                <a:effectLst/>
                <a:latin typeface="Times New Roman" pitchFamily="18" charset="0"/>
                <a:cs typeface="Times New Roman" pitchFamily="18" charset="0"/>
              </a:rPr>
              <a:t>работы в отчетности </a:t>
            </a:r>
            <a:r>
              <a:rPr lang="ru-RU" sz="2400" dirty="0" smtClean="0">
                <a:solidFill>
                  <a:schemeClr val="accent4">
                    <a:lumMod val="75000"/>
                  </a:schemeClr>
                </a:solidFill>
                <a:effectLst/>
                <a:latin typeface="Times New Roman" pitchFamily="18" charset="0"/>
                <a:cs typeface="Times New Roman" pitchFamily="18" charset="0"/>
              </a:rPr>
              <a:t>страхователя</a:t>
            </a:r>
            <a:endParaRPr lang="ru-RU" sz="2400" dirty="0">
              <a:solidFill>
                <a:schemeClr val="accent4">
                  <a:lumMod val="75000"/>
                </a:schemeClr>
              </a:soli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467544" y="1268760"/>
            <a:ext cx="8136904" cy="3528392"/>
          </a:xfrm>
        </p:spPr>
        <p:txBody>
          <a:bodyPr>
            <a:noAutofit/>
          </a:bodyPr>
          <a:lstStyle/>
          <a:p>
            <a:pPr algn="just"/>
            <a:r>
              <a:rPr lang="ru-RU" sz="2100" dirty="0" smtClean="0">
                <a:solidFill>
                  <a:schemeClr val="accent4">
                    <a:lumMod val="75000"/>
                  </a:schemeClr>
                </a:solidFill>
                <a:latin typeface="Times New Roman" pitchFamily="18" charset="0"/>
                <a:cs typeface="Times New Roman" pitchFamily="18" charset="0"/>
              </a:rPr>
              <a:t>       Страхователям необходимо документами подтвердить осуществление работы непосредственно в особых климатических условиях районов Крайнего Севера и приравненных к ним местностей и объем занятости в течение полного/неполного рабочего дня в соответствии с нормами трудового законодательства для наемных работников.</a:t>
            </a:r>
          </a:p>
          <a:p>
            <a:pPr algn="just"/>
            <a:r>
              <a:rPr lang="ru-RU" sz="2100" dirty="0" smtClean="0">
                <a:solidFill>
                  <a:schemeClr val="accent4">
                    <a:lumMod val="75000"/>
                  </a:schemeClr>
                </a:solidFill>
                <a:latin typeface="Times New Roman" pitchFamily="18" charset="0"/>
                <a:cs typeface="Times New Roman" pitchFamily="18" charset="0"/>
              </a:rPr>
              <a:t>        В </a:t>
            </a:r>
            <a:r>
              <a:rPr lang="ru-RU" sz="2100" dirty="0">
                <a:solidFill>
                  <a:schemeClr val="accent4">
                    <a:lumMod val="75000"/>
                  </a:schemeClr>
                </a:solidFill>
                <a:latin typeface="Times New Roman" pitchFamily="18" charset="0"/>
                <a:cs typeface="Times New Roman" pitchFamily="18" charset="0"/>
              </a:rPr>
              <a:t>числе документов по защищенным телекоммуникационным каналам связи предлагаем представить:</a:t>
            </a:r>
          </a:p>
          <a:p>
            <a:pPr algn="just"/>
            <a:r>
              <a:rPr lang="ru-RU" sz="2100" dirty="0" smtClean="0">
                <a:solidFill>
                  <a:schemeClr val="accent4">
                    <a:lumMod val="75000"/>
                  </a:schemeClr>
                </a:solidFill>
                <a:latin typeface="Times New Roman" pitchFamily="18" charset="0"/>
                <a:cs typeface="Times New Roman" pitchFamily="18" charset="0"/>
              </a:rPr>
              <a:t>      - </a:t>
            </a:r>
            <a:r>
              <a:rPr lang="ru-RU" sz="2100" dirty="0">
                <a:solidFill>
                  <a:schemeClr val="accent4">
                    <a:lumMod val="75000"/>
                  </a:schemeClr>
                </a:solidFill>
                <a:latin typeface="Times New Roman" pitchFamily="18" charset="0"/>
                <a:cs typeface="Times New Roman" pitchFamily="18" charset="0"/>
              </a:rPr>
              <a:t>список работников, работающих в районах Крайнего Севера и приравненных к ним местностях;</a:t>
            </a:r>
          </a:p>
          <a:p>
            <a:pPr algn="just"/>
            <a:r>
              <a:rPr lang="ru-RU" sz="2100" dirty="0" smtClean="0">
                <a:solidFill>
                  <a:schemeClr val="accent4">
                    <a:lumMod val="75000"/>
                  </a:schemeClr>
                </a:solidFill>
                <a:latin typeface="Times New Roman" pitchFamily="18" charset="0"/>
                <a:cs typeface="Times New Roman" pitchFamily="18" charset="0"/>
              </a:rPr>
              <a:t>      - </a:t>
            </a:r>
            <a:r>
              <a:rPr lang="ru-RU" sz="2100" dirty="0">
                <a:solidFill>
                  <a:schemeClr val="accent4">
                    <a:lumMod val="75000"/>
                  </a:schemeClr>
                </a:solidFill>
                <a:latin typeface="Times New Roman" pitchFamily="18" charset="0"/>
                <a:cs typeface="Times New Roman" pitchFamily="18" charset="0"/>
              </a:rPr>
              <a:t>справку о режиме работы </a:t>
            </a:r>
            <a:r>
              <a:rPr lang="ru-RU" sz="2100" dirty="0" smtClean="0">
                <a:solidFill>
                  <a:schemeClr val="accent4">
                    <a:lumMod val="75000"/>
                  </a:schemeClr>
                </a:solidFill>
                <a:latin typeface="Times New Roman" pitchFamily="18" charset="0"/>
                <a:cs typeface="Times New Roman" pitchFamily="18" charset="0"/>
              </a:rPr>
              <a:t>организации </a:t>
            </a:r>
            <a:r>
              <a:rPr lang="ru-RU" sz="2100" dirty="0">
                <a:solidFill>
                  <a:schemeClr val="accent4">
                    <a:lumMod val="75000"/>
                  </a:schemeClr>
                </a:solidFill>
                <a:latin typeface="Times New Roman" pitchFamily="18" charset="0"/>
                <a:cs typeface="Times New Roman" pitchFamily="18" charset="0"/>
              </a:rPr>
              <a:t>и работников за </a:t>
            </a:r>
            <a:r>
              <a:rPr lang="ru-RU" sz="2100" dirty="0" smtClean="0">
                <a:solidFill>
                  <a:schemeClr val="accent4">
                    <a:lumMod val="75000"/>
                  </a:schemeClr>
                </a:solidFill>
                <a:latin typeface="Times New Roman" pitchFamily="18" charset="0"/>
                <a:cs typeface="Times New Roman" pitchFamily="18" charset="0"/>
              </a:rPr>
              <a:t>2025 год.</a:t>
            </a:r>
            <a:endParaRPr lang="ru-RU" sz="2100" dirty="0" smtClean="0">
              <a:solidFill>
                <a:schemeClr val="accent4">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880070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827584" y="404664"/>
            <a:ext cx="7776864" cy="4752528"/>
          </a:xfrm>
        </p:spPr>
        <p:txBody>
          <a:bodyPr>
            <a:noAutofit/>
          </a:bodyPr>
          <a:lstStyle/>
          <a:p>
            <a:pPr algn="just"/>
            <a:r>
              <a:rPr lang="ru-RU" sz="3000" dirty="0">
                <a:solidFill>
                  <a:schemeClr val="accent4">
                    <a:lumMod val="50000"/>
                  </a:schemeClr>
                </a:solidFill>
                <a:latin typeface="Times New Roman" pitchFamily="18" charset="0"/>
                <a:cs typeface="Times New Roman" pitchFamily="18" charset="0"/>
              </a:rPr>
              <a:t>      </a:t>
            </a:r>
            <a:r>
              <a:rPr lang="ru-RU" sz="2400" dirty="0">
                <a:solidFill>
                  <a:srgbClr val="FF0000"/>
                </a:solidFill>
                <a:latin typeface="Times New Roman" pitchFamily="18" charset="0"/>
                <a:cs typeface="Times New Roman" pitchFamily="18" charset="0"/>
              </a:rPr>
              <a:t>Для предотвращения случаев возврата отчетов просим документы представить </a:t>
            </a:r>
            <a:r>
              <a:rPr lang="ru-RU" sz="2400" dirty="0" smtClean="0">
                <a:solidFill>
                  <a:srgbClr val="FF0000"/>
                </a:solidFill>
                <a:latin typeface="Times New Roman" pitchFamily="18" charset="0"/>
                <a:cs typeface="Times New Roman" pitchFamily="18" charset="0"/>
              </a:rPr>
              <a:t>заблаговременно.</a:t>
            </a:r>
            <a:r>
              <a:rPr lang="ru-RU" sz="2400" dirty="0" smtClean="0">
                <a:solidFill>
                  <a:schemeClr val="accent4">
                    <a:lumMod val="50000"/>
                  </a:schemeClr>
                </a:solidFill>
                <a:latin typeface="Times New Roman" pitchFamily="18" charset="0"/>
                <a:cs typeface="Times New Roman" pitchFamily="18" charset="0"/>
              </a:rPr>
              <a:t>  </a:t>
            </a:r>
            <a:endParaRPr lang="ru-RU" sz="2800" dirty="0" smtClean="0">
              <a:solidFill>
                <a:schemeClr val="accent4">
                  <a:lumMod val="50000"/>
                </a:schemeClr>
              </a:solidFill>
              <a:latin typeface="Times New Roman" pitchFamily="18" charset="0"/>
              <a:cs typeface="Times New Roman" pitchFamily="18" charset="0"/>
            </a:endParaRPr>
          </a:p>
          <a:p>
            <a:pPr algn="just"/>
            <a:r>
              <a:rPr lang="ru-RU" sz="2400" dirty="0" smtClean="0">
                <a:solidFill>
                  <a:schemeClr val="accent4">
                    <a:lumMod val="50000"/>
                  </a:schemeClr>
                </a:solidFill>
                <a:latin typeface="Times New Roman" pitchFamily="18" charset="0"/>
                <a:cs typeface="Times New Roman" pitchFamily="18" charset="0"/>
              </a:rPr>
              <a:t>        </a:t>
            </a:r>
            <a:r>
              <a:rPr lang="ru-RU" sz="2000" dirty="0" smtClean="0">
                <a:solidFill>
                  <a:schemeClr val="accent4">
                    <a:lumMod val="50000"/>
                  </a:schemeClr>
                </a:solidFill>
                <a:latin typeface="Times New Roman" pitchFamily="18" charset="0"/>
                <a:cs typeface="Times New Roman" pitchFamily="18" charset="0"/>
              </a:rPr>
              <a:t>По </a:t>
            </a:r>
            <a:r>
              <a:rPr lang="ru-RU" sz="2000" dirty="0">
                <a:solidFill>
                  <a:schemeClr val="accent4">
                    <a:lumMod val="50000"/>
                  </a:schemeClr>
                </a:solidFill>
                <a:latin typeface="Times New Roman" pitchFamily="18" charset="0"/>
                <a:cs typeface="Times New Roman" pitchFamily="18" charset="0"/>
              </a:rPr>
              <a:t>всем вопросам представления индивидуальных сведений с кодами льготной работы, дающей право на досрочное назначение страховой пенсии по старости в соответствии со статьями 30 и </a:t>
            </a:r>
            <a:r>
              <a:rPr lang="ru-RU" sz="2000" dirty="0" smtClean="0">
                <a:solidFill>
                  <a:schemeClr val="accent4">
                    <a:lumMod val="50000"/>
                  </a:schemeClr>
                </a:solidFill>
                <a:latin typeface="Times New Roman" pitchFamily="18" charset="0"/>
                <a:cs typeface="Times New Roman" pitchFamily="18" charset="0"/>
              </a:rPr>
              <a:t>32 </a:t>
            </a:r>
            <a:r>
              <a:rPr lang="ru-RU" sz="2000" dirty="0">
                <a:solidFill>
                  <a:schemeClr val="accent4">
                    <a:lumMod val="50000"/>
                  </a:schemeClr>
                </a:solidFill>
                <a:latin typeface="Times New Roman" pitchFamily="18" charset="0"/>
                <a:cs typeface="Times New Roman" pitchFamily="18" charset="0"/>
              </a:rPr>
              <a:t>Федерального </a:t>
            </a:r>
            <a:r>
              <a:rPr lang="ru-RU" sz="2000" dirty="0" smtClean="0">
                <a:solidFill>
                  <a:schemeClr val="accent4">
                    <a:lumMod val="50000"/>
                  </a:schemeClr>
                </a:solidFill>
                <a:latin typeface="Times New Roman" pitchFamily="18" charset="0"/>
                <a:cs typeface="Times New Roman" pitchFamily="18" charset="0"/>
              </a:rPr>
              <a:t>закона от 28.12.2013 № </a:t>
            </a:r>
            <a:r>
              <a:rPr lang="ru-RU" sz="2000" dirty="0">
                <a:solidFill>
                  <a:schemeClr val="accent4">
                    <a:lumMod val="50000"/>
                  </a:schemeClr>
                </a:solidFill>
                <a:latin typeface="Times New Roman" pitchFamily="18" charset="0"/>
                <a:cs typeface="Times New Roman" pitchFamily="18" charset="0"/>
              </a:rPr>
              <a:t>400-ФЗ «О страховых пенсиях</a:t>
            </a:r>
            <a:r>
              <a:rPr lang="ru-RU" sz="2000" dirty="0" smtClean="0">
                <a:solidFill>
                  <a:schemeClr val="accent4">
                    <a:lumMod val="50000"/>
                  </a:schemeClr>
                </a:solidFill>
                <a:latin typeface="Times New Roman" pitchFamily="18" charset="0"/>
                <a:cs typeface="Times New Roman" pitchFamily="18" charset="0"/>
              </a:rPr>
              <a:t>», и </a:t>
            </a:r>
            <a:r>
              <a:rPr lang="ru-RU" sz="2000" dirty="0">
                <a:solidFill>
                  <a:schemeClr val="accent4">
                    <a:lumMod val="50000"/>
                  </a:schemeClr>
                </a:solidFill>
                <a:latin typeface="Times New Roman" pitchFamily="18" charset="0"/>
                <a:cs typeface="Times New Roman" pitchFamily="18" charset="0"/>
              </a:rPr>
              <a:t>документов, </a:t>
            </a:r>
            <a:r>
              <a:rPr lang="ru-RU" sz="2000" dirty="0">
                <a:solidFill>
                  <a:schemeClr val="accent4">
                    <a:lumMod val="50000"/>
                  </a:schemeClr>
                </a:solidFill>
                <a:latin typeface="Times New Roman" pitchFamily="18" charset="0"/>
                <a:cs typeface="Times New Roman" pitchFamily="18" charset="0"/>
              </a:rPr>
              <a:t>просим обращаться с учетом места регистрации </a:t>
            </a:r>
            <a:r>
              <a:rPr lang="ru-RU" sz="2000" dirty="0" smtClean="0">
                <a:solidFill>
                  <a:schemeClr val="accent4">
                    <a:lumMod val="50000"/>
                  </a:schemeClr>
                </a:solidFill>
                <a:latin typeface="Times New Roman" pitchFamily="18" charset="0"/>
                <a:cs typeface="Times New Roman" pitchFamily="18" charset="0"/>
              </a:rPr>
              <a:t>организации.</a:t>
            </a:r>
            <a:endParaRPr lang="ru-RU" sz="2000" dirty="0">
              <a:solidFill>
                <a:schemeClr val="accent4">
                  <a:lumMod val="50000"/>
                </a:schemeClr>
              </a:solidFill>
              <a:latin typeface="Times New Roman" pitchFamily="18" charset="0"/>
              <a:cs typeface="Times New Roman" pitchFamily="18" charset="0"/>
            </a:endParaRPr>
          </a:p>
          <a:p>
            <a:pPr algn="just"/>
            <a:r>
              <a:rPr lang="ru-RU" sz="2000" dirty="0" smtClean="0">
                <a:solidFill>
                  <a:schemeClr val="accent4">
                    <a:lumMod val="50000"/>
                  </a:schemeClr>
                </a:solidFill>
                <a:latin typeface="Times New Roman" pitchFamily="18" charset="0"/>
                <a:cs typeface="Times New Roman" pitchFamily="18" charset="0"/>
              </a:rPr>
              <a:t>         В Отдел </a:t>
            </a:r>
            <a:r>
              <a:rPr lang="ru-RU" sz="2000" dirty="0">
                <a:solidFill>
                  <a:schemeClr val="accent4">
                    <a:lumMod val="50000"/>
                  </a:schemeClr>
                </a:solidFill>
                <a:latin typeface="Times New Roman" pitchFamily="18" charset="0"/>
                <a:cs typeface="Times New Roman" pitchFamily="18" charset="0"/>
              </a:rPr>
              <a:t>оценки пенсионных прав </a:t>
            </a:r>
            <a:r>
              <a:rPr lang="ru-RU" sz="2000" dirty="0" smtClean="0">
                <a:solidFill>
                  <a:schemeClr val="accent4">
                    <a:lumMod val="50000"/>
                  </a:schemeClr>
                </a:solidFill>
                <a:latin typeface="Times New Roman" pitchFamily="18" charset="0"/>
                <a:cs typeface="Times New Roman" pitchFamily="18" charset="0"/>
              </a:rPr>
              <a:t>застрахованных лиц </a:t>
            </a:r>
            <a:r>
              <a:rPr lang="ru-RU" sz="2000" dirty="0">
                <a:solidFill>
                  <a:schemeClr val="accent4">
                    <a:lumMod val="50000"/>
                  </a:schemeClr>
                </a:solidFill>
                <a:latin typeface="Times New Roman" pitchFamily="18" charset="0"/>
                <a:cs typeface="Times New Roman" pitchFamily="18" charset="0"/>
              </a:rPr>
              <a:t>и </a:t>
            </a:r>
            <a:r>
              <a:rPr lang="ru-RU" sz="2000" dirty="0" smtClean="0">
                <a:solidFill>
                  <a:schemeClr val="accent4">
                    <a:lumMod val="50000"/>
                  </a:schemeClr>
                </a:solidFill>
                <a:latin typeface="Times New Roman" pitchFamily="18" charset="0"/>
                <a:cs typeface="Times New Roman" pitchFamily="18" charset="0"/>
              </a:rPr>
              <a:t>заблаговременной работы № 1 страхователей г. Томска, ЗАТО Северск и Томского района.</a:t>
            </a:r>
          </a:p>
          <a:p>
            <a:pPr algn="just"/>
            <a:r>
              <a:rPr lang="ru-RU" sz="2000" dirty="0">
                <a:solidFill>
                  <a:schemeClr val="accent4">
                    <a:lumMod val="50000"/>
                  </a:schemeClr>
                </a:solidFill>
                <a:latin typeface="Times New Roman" pitchFamily="18" charset="0"/>
                <a:cs typeface="Times New Roman" pitchFamily="18" charset="0"/>
              </a:rPr>
              <a:t>В Отдел оценки пенсионных прав застрахованных лиц и заблаговременной работы № </a:t>
            </a:r>
            <a:r>
              <a:rPr lang="ru-RU" sz="2000" dirty="0" smtClean="0">
                <a:solidFill>
                  <a:schemeClr val="accent4">
                    <a:lumMod val="50000"/>
                  </a:schemeClr>
                </a:solidFill>
                <a:latin typeface="Times New Roman" pitchFamily="18" charset="0"/>
                <a:cs typeface="Times New Roman" pitchFamily="18" charset="0"/>
              </a:rPr>
              <a:t>2 страхователей всех остальных районов Томской области.</a:t>
            </a:r>
            <a:endParaRPr lang="ru-RU" sz="2000" dirty="0">
              <a:solidFill>
                <a:schemeClr val="accent4">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467561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548680"/>
            <a:ext cx="7772400" cy="576064"/>
          </a:xfrm>
        </p:spPr>
        <p:txBody>
          <a:bodyPr>
            <a:noAutofit/>
          </a:bodyPr>
          <a:lstStyle/>
          <a:p>
            <a:pPr algn="ctr"/>
            <a:r>
              <a:rPr lang="ru-RU" sz="2800" dirty="0" smtClean="0">
                <a:solidFill>
                  <a:schemeClr val="accent4">
                    <a:lumMod val="75000"/>
                  </a:schemeClr>
                </a:solidFill>
                <a:effectLst/>
                <a:latin typeface="Times New Roman" pitchFamily="18" charset="0"/>
                <a:cs typeface="Times New Roman" pitchFamily="18" charset="0"/>
              </a:rPr>
              <a:t>Представление сведений о работниках</a:t>
            </a:r>
            <a:endParaRPr lang="ru-RU" sz="2800" dirty="0">
              <a:solidFill>
                <a:schemeClr val="accent4">
                  <a:lumMod val="75000"/>
                </a:schemeClr>
              </a:solidFill>
              <a:effectLst/>
            </a:endParaRPr>
          </a:p>
        </p:txBody>
      </p:sp>
      <p:sp>
        <p:nvSpPr>
          <p:cNvPr id="3" name="Подзаголовок 2"/>
          <p:cNvSpPr>
            <a:spLocks noGrp="1"/>
          </p:cNvSpPr>
          <p:nvPr>
            <p:ph type="subTitle" idx="1"/>
          </p:nvPr>
        </p:nvSpPr>
        <p:spPr>
          <a:xfrm>
            <a:off x="827584" y="1340768"/>
            <a:ext cx="7772400" cy="3744416"/>
          </a:xfrm>
        </p:spPr>
        <p:txBody>
          <a:bodyPr>
            <a:normAutofit fontScale="62500" lnSpcReduction="20000"/>
          </a:bodyPr>
          <a:lstStyle/>
          <a:p>
            <a:pPr algn="just"/>
            <a:r>
              <a:rPr lang="ru-RU" sz="4000" dirty="0" smtClean="0">
                <a:solidFill>
                  <a:schemeClr val="accent4">
                    <a:lumMod val="50000"/>
                  </a:schemeClr>
                </a:solidFill>
                <a:latin typeface="Times New Roman" pitchFamily="18" charset="0"/>
                <a:cs typeface="Times New Roman" pitchFamily="18" charset="0"/>
              </a:rPr>
              <a:t>        Для </a:t>
            </a:r>
            <a:r>
              <a:rPr lang="ru-RU" sz="4000" dirty="0">
                <a:solidFill>
                  <a:schemeClr val="accent4">
                    <a:lumMod val="50000"/>
                  </a:schemeClr>
                </a:solidFill>
                <a:latin typeface="Times New Roman" pitchFamily="18" charset="0"/>
                <a:cs typeface="Times New Roman" pitchFamily="18" charset="0"/>
              </a:rPr>
              <a:t>организации заблаговременной работы с лицами, уходящими на пенсию в </a:t>
            </a:r>
            <a:r>
              <a:rPr lang="ru-RU" sz="4000" dirty="0" smtClean="0">
                <a:solidFill>
                  <a:schemeClr val="accent4">
                    <a:lumMod val="50000"/>
                  </a:schemeClr>
                </a:solidFill>
                <a:latin typeface="Times New Roman" pitchFamily="18" charset="0"/>
                <a:cs typeface="Times New Roman" pitchFamily="18" charset="0"/>
              </a:rPr>
              <a:t>2026-2027 </a:t>
            </a:r>
            <a:r>
              <a:rPr lang="ru-RU" sz="4000" dirty="0">
                <a:solidFill>
                  <a:schemeClr val="accent4">
                    <a:lumMod val="50000"/>
                  </a:schemeClr>
                </a:solidFill>
                <a:latin typeface="Times New Roman" pitchFamily="18" charset="0"/>
                <a:cs typeface="Times New Roman" pitchFamily="18" charset="0"/>
              </a:rPr>
              <a:t>гг. </a:t>
            </a:r>
            <a:r>
              <a:rPr lang="ru-RU" sz="4000" dirty="0" smtClean="0">
                <a:solidFill>
                  <a:schemeClr val="accent4">
                    <a:lumMod val="50000"/>
                  </a:schemeClr>
                </a:solidFill>
                <a:latin typeface="Times New Roman" pitchFamily="18" charset="0"/>
                <a:cs typeface="Times New Roman" pitchFamily="18" charset="0"/>
              </a:rPr>
              <a:t>и </a:t>
            </a:r>
            <a:r>
              <a:rPr lang="ru-RU" sz="4000" dirty="0">
                <a:solidFill>
                  <a:schemeClr val="accent4">
                    <a:lumMod val="50000"/>
                  </a:schemeClr>
                </a:solidFill>
                <a:latin typeface="Times New Roman" pitchFamily="18" charset="0"/>
                <a:cs typeface="Times New Roman" pitchFamily="18" charset="0"/>
              </a:rPr>
              <a:t>для назначения страховых пенсий по старости в автоматическом режиме, </a:t>
            </a:r>
            <a:r>
              <a:rPr lang="ru-RU" sz="4000" dirty="0" smtClean="0">
                <a:solidFill>
                  <a:schemeClr val="accent4">
                    <a:lumMod val="50000"/>
                  </a:schemeClr>
                </a:solidFill>
                <a:latin typeface="Times New Roman" pitchFamily="18" charset="0"/>
                <a:cs typeface="Times New Roman" pitchFamily="18" charset="0"/>
              </a:rPr>
              <a:t>страхователи представляют списки </a:t>
            </a:r>
            <a:r>
              <a:rPr lang="ru-RU" sz="4000" dirty="0">
                <a:solidFill>
                  <a:schemeClr val="accent4">
                    <a:lumMod val="50000"/>
                  </a:schemeClr>
                </a:solidFill>
                <a:latin typeface="Times New Roman" pitchFamily="18" charset="0"/>
                <a:cs typeface="Times New Roman" pitchFamily="18" charset="0"/>
              </a:rPr>
              <a:t>будущих пенсионеров </a:t>
            </a:r>
            <a:r>
              <a:rPr lang="ru-RU" sz="4000" dirty="0" smtClean="0">
                <a:solidFill>
                  <a:schemeClr val="accent4">
                    <a:lumMod val="50000"/>
                  </a:schemeClr>
                </a:solidFill>
                <a:latin typeface="Times New Roman" pitchFamily="18" charset="0"/>
                <a:cs typeface="Times New Roman" pitchFamily="18" charset="0"/>
              </a:rPr>
              <a:t>(при наличии) в </a:t>
            </a:r>
            <a:r>
              <a:rPr lang="ru-RU" sz="4000" dirty="0">
                <a:solidFill>
                  <a:schemeClr val="accent4">
                    <a:lumMod val="50000"/>
                  </a:schemeClr>
                </a:solidFill>
                <a:latin typeface="Times New Roman" pitchFamily="18" charset="0"/>
                <a:cs typeface="Times New Roman" pitchFamily="18" charset="0"/>
              </a:rPr>
              <a:t>период приема отчетности со страховым стажем в январе </a:t>
            </a:r>
            <a:r>
              <a:rPr lang="ru-RU" sz="4000" dirty="0" smtClean="0">
                <a:solidFill>
                  <a:schemeClr val="accent4">
                    <a:lumMod val="50000"/>
                  </a:schemeClr>
                </a:solidFill>
                <a:latin typeface="Times New Roman" pitchFamily="18" charset="0"/>
                <a:cs typeface="Times New Roman" pitchFamily="18" charset="0"/>
              </a:rPr>
              <a:t>2026 </a:t>
            </a:r>
            <a:r>
              <a:rPr lang="ru-RU" sz="4000" dirty="0">
                <a:solidFill>
                  <a:schemeClr val="accent4">
                    <a:lumMod val="50000"/>
                  </a:schemeClr>
                </a:solidFill>
                <a:latin typeface="Times New Roman" pitchFamily="18" charset="0"/>
                <a:cs typeface="Times New Roman" pitchFamily="18" charset="0"/>
              </a:rPr>
              <a:t>года</a:t>
            </a:r>
            <a:r>
              <a:rPr lang="ru-RU" sz="4000" dirty="0" smtClean="0">
                <a:solidFill>
                  <a:schemeClr val="accent4">
                    <a:lumMod val="50000"/>
                  </a:schemeClr>
                </a:solidFill>
                <a:latin typeface="Times New Roman" pitchFamily="18" charset="0"/>
                <a:cs typeface="Times New Roman" pitchFamily="18" charset="0"/>
              </a:rPr>
              <a:t>.</a:t>
            </a:r>
          </a:p>
          <a:p>
            <a:pPr algn="just"/>
            <a:endParaRPr lang="ru-RU" sz="4000" dirty="0" smtClean="0">
              <a:solidFill>
                <a:schemeClr val="accent4">
                  <a:lumMod val="50000"/>
                </a:schemeClr>
              </a:solidFill>
              <a:latin typeface="Times New Roman" pitchFamily="18" charset="0"/>
              <a:cs typeface="Times New Roman" pitchFamily="18" charset="0"/>
            </a:endParaRPr>
          </a:p>
          <a:p>
            <a:pPr algn="just"/>
            <a:r>
              <a:rPr lang="ru-RU" sz="4000" dirty="0" smtClean="0">
                <a:solidFill>
                  <a:schemeClr val="accent4">
                    <a:lumMod val="50000"/>
                  </a:schemeClr>
                </a:solidFill>
                <a:latin typeface="Times New Roman" pitchFamily="18" charset="0"/>
                <a:cs typeface="Times New Roman" pitchFamily="18" charset="0"/>
              </a:rPr>
              <a:t>       Формат списка для заполнения можно </a:t>
            </a:r>
            <a:r>
              <a:rPr lang="ru-RU" sz="4000" dirty="0">
                <a:solidFill>
                  <a:schemeClr val="accent4">
                    <a:lumMod val="50000"/>
                  </a:schemeClr>
                </a:solidFill>
                <a:latin typeface="Times New Roman" pitchFamily="18" charset="0"/>
                <a:cs typeface="Times New Roman" pitchFamily="18" charset="0"/>
              </a:rPr>
              <a:t>получить по </a:t>
            </a:r>
            <a:r>
              <a:rPr lang="ru-RU" sz="4000" dirty="0" smtClean="0">
                <a:solidFill>
                  <a:schemeClr val="accent4">
                    <a:lumMod val="50000"/>
                  </a:schemeClr>
                </a:solidFill>
                <a:latin typeface="Times New Roman" pitchFamily="18" charset="0"/>
                <a:cs typeface="Times New Roman" pitchFamily="18" charset="0"/>
              </a:rPr>
              <a:t>защищенным телекоммуникационным каналам связи.</a:t>
            </a:r>
            <a:endParaRPr lang="ru-RU" sz="4000" dirty="0">
              <a:solidFill>
                <a:schemeClr val="accent4">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0438220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6"/>
            <a:ext cx="8424936" cy="5976664"/>
          </a:xfrm>
        </p:spPr>
        <p:txBody>
          <a:bodyPr>
            <a:normAutofit fontScale="90000"/>
          </a:bodyPr>
          <a:lstStyle/>
          <a:p>
            <a:pPr indent="457200" algn="l"/>
            <a:r>
              <a:rPr lang="ru-RU" sz="2800" b="0" dirty="0" smtClean="0">
                <a:solidFill>
                  <a:schemeClr val="accent4">
                    <a:lumMod val="50000"/>
                  </a:schemeClr>
                </a:solidFill>
                <a:effectLst/>
                <a:latin typeface="Times New Roman" pitchFamily="18" charset="0"/>
                <a:cs typeface="Times New Roman" pitchFamily="18" charset="0"/>
              </a:rPr>
              <a:t/>
            </a:r>
            <a:br>
              <a:rPr lang="ru-RU" sz="2800" b="0" dirty="0" smtClean="0">
                <a:solidFill>
                  <a:schemeClr val="accent4">
                    <a:lumMod val="50000"/>
                  </a:schemeClr>
                </a:solidFill>
                <a:effectLst/>
                <a:latin typeface="Times New Roman" pitchFamily="18" charset="0"/>
                <a:cs typeface="Times New Roman" pitchFamily="18" charset="0"/>
              </a:rPr>
            </a:br>
            <a:r>
              <a:rPr lang="ru-RU" sz="2700" b="0" dirty="0" smtClean="0">
                <a:solidFill>
                  <a:schemeClr val="accent4">
                    <a:lumMod val="50000"/>
                  </a:schemeClr>
                </a:solidFill>
                <a:effectLst/>
                <a:latin typeface="Times New Roman" pitchFamily="18" charset="0"/>
                <a:cs typeface="Times New Roman" pitchFamily="18" charset="0"/>
              </a:rPr>
              <a:t>           Работодатель   вправе   предоставить   документы  для  </a:t>
            </a:r>
            <a:br>
              <a:rPr lang="ru-RU" sz="2700" b="0" dirty="0" smtClean="0">
                <a:solidFill>
                  <a:schemeClr val="accent4">
                    <a:lumMod val="50000"/>
                  </a:schemeClr>
                </a:solidFill>
                <a:effectLst/>
                <a:latin typeface="Times New Roman" pitchFamily="18" charset="0"/>
                <a:cs typeface="Times New Roman" pitchFamily="18" charset="0"/>
              </a:rPr>
            </a:br>
            <a:r>
              <a:rPr lang="ru-RU" sz="2700" b="0" dirty="0">
                <a:solidFill>
                  <a:schemeClr val="accent4">
                    <a:lumMod val="50000"/>
                  </a:schemeClr>
                </a:solidFill>
                <a:effectLst/>
                <a:latin typeface="Times New Roman" pitchFamily="18" charset="0"/>
                <a:cs typeface="Times New Roman" pitchFamily="18" charset="0"/>
              </a:rPr>
              <a:t> </a:t>
            </a:r>
            <a:r>
              <a:rPr lang="ru-RU" sz="2700" b="0" dirty="0" smtClean="0">
                <a:solidFill>
                  <a:schemeClr val="accent4">
                    <a:lumMod val="50000"/>
                  </a:schemeClr>
                </a:solidFill>
                <a:effectLst/>
                <a:latin typeface="Times New Roman" pitchFamily="18" charset="0"/>
                <a:cs typeface="Times New Roman" pitchFamily="18" charset="0"/>
              </a:rPr>
              <a:t>    проведения   </a:t>
            </a:r>
            <a:r>
              <a:rPr lang="ru-RU" sz="2700" b="0" dirty="0">
                <a:solidFill>
                  <a:schemeClr val="accent4">
                    <a:lumMod val="50000"/>
                  </a:schemeClr>
                </a:solidFill>
                <a:effectLst/>
                <a:latin typeface="Times New Roman" pitchFamily="18" charset="0"/>
                <a:cs typeface="Times New Roman" pitchFamily="18" charset="0"/>
              </a:rPr>
              <a:t>подготовительных </a:t>
            </a:r>
            <a:r>
              <a:rPr lang="ru-RU" sz="2700" b="0" dirty="0" smtClean="0">
                <a:solidFill>
                  <a:schemeClr val="accent4">
                    <a:lumMod val="50000"/>
                  </a:schemeClr>
                </a:solidFill>
                <a:effectLst/>
                <a:latin typeface="Times New Roman" pitchFamily="18" charset="0"/>
                <a:cs typeface="Times New Roman" pitchFamily="18" charset="0"/>
              </a:rPr>
              <a:t>  работ   по  установлению </a:t>
            </a:r>
            <a:br>
              <a:rPr lang="ru-RU" sz="2700" b="0" dirty="0" smtClean="0">
                <a:solidFill>
                  <a:schemeClr val="accent4">
                    <a:lumMod val="50000"/>
                  </a:schemeClr>
                </a:solidFill>
                <a:effectLst/>
                <a:latin typeface="Times New Roman" pitchFamily="18" charset="0"/>
                <a:cs typeface="Times New Roman" pitchFamily="18" charset="0"/>
              </a:rPr>
            </a:br>
            <a:r>
              <a:rPr lang="ru-RU" sz="2700" b="0" dirty="0">
                <a:solidFill>
                  <a:schemeClr val="accent4">
                    <a:lumMod val="50000"/>
                  </a:schemeClr>
                </a:solidFill>
                <a:effectLst/>
                <a:latin typeface="Times New Roman" pitchFamily="18" charset="0"/>
                <a:cs typeface="Times New Roman" pitchFamily="18" charset="0"/>
              </a:rPr>
              <a:t> </a:t>
            </a:r>
            <a:r>
              <a:rPr lang="ru-RU" sz="2700" b="0" dirty="0" smtClean="0">
                <a:solidFill>
                  <a:schemeClr val="accent4">
                    <a:lumMod val="50000"/>
                  </a:schemeClr>
                </a:solidFill>
                <a:effectLst/>
                <a:latin typeface="Times New Roman" pitchFamily="18" charset="0"/>
                <a:cs typeface="Times New Roman" pitchFamily="18" charset="0"/>
              </a:rPr>
              <a:t>    пенсий своим работникам.       </a:t>
            </a:r>
            <a:br>
              <a:rPr lang="ru-RU" sz="2700" b="0" dirty="0" smtClean="0">
                <a:solidFill>
                  <a:schemeClr val="accent4">
                    <a:lumMod val="50000"/>
                  </a:schemeClr>
                </a:solidFill>
                <a:effectLst/>
                <a:latin typeface="Times New Roman" pitchFamily="18" charset="0"/>
                <a:cs typeface="Times New Roman" pitchFamily="18" charset="0"/>
              </a:rPr>
            </a:br>
            <a:r>
              <a:rPr lang="ru-RU" sz="2700" b="0" dirty="0">
                <a:solidFill>
                  <a:schemeClr val="accent4">
                    <a:lumMod val="50000"/>
                  </a:schemeClr>
                </a:solidFill>
                <a:effectLst/>
                <a:latin typeface="Times New Roman" pitchFamily="18" charset="0"/>
                <a:cs typeface="Times New Roman" pitchFamily="18" charset="0"/>
              </a:rPr>
              <a:t> </a:t>
            </a:r>
            <a:r>
              <a:rPr lang="ru-RU" sz="2700" b="0" dirty="0" smtClean="0">
                <a:solidFill>
                  <a:schemeClr val="accent4">
                    <a:lumMod val="50000"/>
                  </a:schemeClr>
                </a:solidFill>
                <a:effectLst/>
                <a:latin typeface="Times New Roman" pitchFamily="18" charset="0"/>
                <a:cs typeface="Times New Roman" pitchFamily="18" charset="0"/>
              </a:rPr>
              <a:t>           Подробная   информация  </a:t>
            </a:r>
            <a:r>
              <a:rPr lang="ru-RU" sz="2700" b="0" dirty="0">
                <a:solidFill>
                  <a:schemeClr val="accent4">
                    <a:lumMod val="50000"/>
                  </a:schemeClr>
                </a:solidFill>
                <a:effectLst/>
                <a:latin typeface="Times New Roman" pitchFamily="18" charset="0"/>
                <a:cs typeface="Times New Roman" pitchFamily="18" charset="0"/>
              </a:rPr>
              <a:t>по </a:t>
            </a:r>
            <a:r>
              <a:rPr lang="ru-RU" sz="2700" b="0" dirty="0" smtClean="0">
                <a:solidFill>
                  <a:schemeClr val="accent4">
                    <a:lumMod val="50000"/>
                  </a:schemeClr>
                </a:solidFill>
                <a:effectLst/>
                <a:latin typeface="Times New Roman" pitchFamily="18" charset="0"/>
                <a:cs typeface="Times New Roman" pitchFamily="18" charset="0"/>
              </a:rPr>
              <a:t> представлению  по </a:t>
            </a:r>
            <a:br>
              <a:rPr lang="ru-RU" sz="2700" b="0" dirty="0" smtClean="0">
                <a:solidFill>
                  <a:schemeClr val="accent4">
                    <a:lumMod val="50000"/>
                  </a:schemeClr>
                </a:solidFill>
                <a:effectLst/>
                <a:latin typeface="Times New Roman" pitchFamily="18" charset="0"/>
                <a:cs typeface="Times New Roman" pitchFamily="18" charset="0"/>
              </a:rPr>
            </a:br>
            <a:r>
              <a:rPr lang="ru-RU" sz="2700" b="0" dirty="0">
                <a:solidFill>
                  <a:schemeClr val="accent4">
                    <a:lumMod val="50000"/>
                  </a:schemeClr>
                </a:solidFill>
                <a:effectLst/>
                <a:latin typeface="Times New Roman" pitchFamily="18" charset="0"/>
                <a:cs typeface="Times New Roman" pitchFamily="18" charset="0"/>
              </a:rPr>
              <a:t> </a:t>
            </a:r>
            <a:r>
              <a:rPr lang="ru-RU" sz="2700" b="0" dirty="0" smtClean="0">
                <a:solidFill>
                  <a:schemeClr val="accent4">
                    <a:lumMod val="50000"/>
                  </a:schemeClr>
                </a:solidFill>
                <a:effectLst/>
                <a:latin typeface="Times New Roman" pitchFamily="18" charset="0"/>
                <a:cs typeface="Times New Roman" pitchFamily="18" charset="0"/>
              </a:rPr>
              <a:t>    телекоммуникационным   </a:t>
            </a:r>
            <a:r>
              <a:rPr lang="ru-RU" sz="2700" b="0" dirty="0">
                <a:solidFill>
                  <a:schemeClr val="accent4">
                    <a:lumMod val="50000"/>
                  </a:schemeClr>
                </a:solidFill>
                <a:effectLst/>
                <a:latin typeface="Times New Roman" pitchFamily="18" charset="0"/>
                <a:cs typeface="Times New Roman" pitchFamily="18" charset="0"/>
              </a:rPr>
              <a:t>каналам </a:t>
            </a:r>
            <a:r>
              <a:rPr lang="ru-RU" sz="2700" b="0" dirty="0" smtClean="0">
                <a:solidFill>
                  <a:schemeClr val="accent4">
                    <a:lumMod val="50000"/>
                  </a:schemeClr>
                </a:solidFill>
                <a:effectLst/>
                <a:latin typeface="Times New Roman" pitchFamily="18" charset="0"/>
                <a:cs typeface="Times New Roman" pitchFamily="18" charset="0"/>
              </a:rPr>
              <a:t>  связи   </a:t>
            </a:r>
            <a:r>
              <a:rPr lang="ru-RU" sz="2700" b="0" dirty="0">
                <a:solidFill>
                  <a:schemeClr val="accent4">
                    <a:lumMod val="50000"/>
                  </a:schemeClr>
                </a:solidFill>
                <a:effectLst/>
                <a:latin typeface="Times New Roman" pitchFamily="18" charset="0"/>
                <a:cs typeface="Times New Roman" pitchFamily="18" charset="0"/>
              </a:rPr>
              <a:t>электронных </a:t>
            </a:r>
            <a:r>
              <a:rPr lang="ru-RU" sz="2700" b="0" dirty="0" smtClean="0">
                <a:solidFill>
                  <a:schemeClr val="accent4">
                    <a:lumMod val="50000"/>
                  </a:schemeClr>
                </a:solidFill>
                <a:effectLst/>
                <a:latin typeface="Times New Roman" pitchFamily="18" charset="0"/>
                <a:cs typeface="Times New Roman" pitchFamily="18" charset="0"/>
              </a:rPr>
              <a:t/>
            </a:r>
            <a:br>
              <a:rPr lang="ru-RU" sz="2700" b="0" dirty="0" smtClean="0">
                <a:solidFill>
                  <a:schemeClr val="accent4">
                    <a:lumMod val="50000"/>
                  </a:schemeClr>
                </a:solidFill>
                <a:effectLst/>
                <a:latin typeface="Times New Roman" pitchFamily="18" charset="0"/>
                <a:cs typeface="Times New Roman" pitchFamily="18" charset="0"/>
              </a:rPr>
            </a:br>
            <a:r>
              <a:rPr lang="ru-RU" sz="2700" b="0" dirty="0">
                <a:solidFill>
                  <a:schemeClr val="accent4">
                    <a:lumMod val="50000"/>
                  </a:schemeClr>
                </a:solidFill>
                <a:effectLst/>
                <a:latin typeface="Times New Roman" pitchFamily="18" charset="0"/>
                <a:cs typeface="Times New Roman" pitchFamily="18" charset="0"/>
              </a:rPr>
              <a:t> </a:t>
            </a:r>
            <a:r>
              <a:rPr lang="ru-RU" sz="2700" b="0" dirty="0" smtClean="0">
                <a:solidFill>
                  <a:schemeClr val="accent4">
                    <a:lumMod val="50000"/>
                  </a:schemeClr>
                </a:solidFill>
                <a:effectLst/>
                <a:latin typeface="Times New Roman" pitchFamily="18" charset="0"/>
                <a:cs typeface="Times New Roman" pitchFamily="18" charset="0"/>
              </a:rPr>
              <a:t>    образов </a:t>
            </a:r>
            <a:r>
              <a:rPr lang="ru-RU" sz="2700" b="0" dirty="0">
                <a:solidFill>
                  <a:schemeClr val="accent4">
                    <a:lumMod val="50000"/>
                  </a:schemeClr>
                </a:solidFill>
                <a:effectLst/>
                <a:latin typeface="Times New Roman" pitchFamily="18" charset="0"/>
                <a:cs typeface="Times New Roman" pitchFamily="18" charset="0"/>
              </a:rPr>
              <a:t>документов, необходимых для назначения </a:t>
            </a:r>
            <a:r>
              <a:rPr lang="ru-RU" sz="2700" b="0" dirty="0" smtClean="0">
                <a:solidFill>
                  <a:schemeClr val="accent4">
                    <a:lumMod val="50000"/>
                  </a:schemeClr>
                </a:solidFill>
                <a:effectLst/>
                <a:latin typeface="Times New Roman" pitchFamily="18" charset="0"/>
                <a:cs typeface="Times New Roman" pitchFamily="18" charset="0"/>
              </a:rPr>
              <a:t>пенсий, </a:t>
            </a:r>
            <a:br>
              <a:rPr lang="ru-RU" sz="2700" b="0" dirty="0" smtClean="0">
                <a:solidFill>
                  <a:schemeClr val="accent4">
                    <a:lumMod val="50000"/>
                  </a:schemeClr>
                </a:solidFill>
                <a:effectLst/>
                <a:latin typeface="Times New Roman" pitchFamily="18" charset="0"/>
                <a:cs typeface="Times New Roman" pitchFamily="18" charset="0"/>
              </a:rPr>
            </a:br>
            <a:r>
              <a:rPr lang="ru-RU" sz="2700" b="0" dirty="0">
                <a:solidFill>
                  <a:schemeClr val="accent4">
                    <a:lumMod val="50000"/>
                  </a:schemeClr>
                </a:solidFill>
                <a:effectLst/>
                <a:latin typeface="Times New Roman" pitchFamily="18" charset="0"/>
                <a:cs typeface="Times New Roman" pitchFamily="18" charset="0"/>
              </a:rPr>
              <a:t> </a:t>
            </a:r>
            <a:r>
              <a:rPr lang="ru-RU" sz="2700" b="0" dirty="0" smtClean="0">
                <a:solidFill>
                  <a:schemeClr val="accent4">
                    <a:lumMod val="50000"/>
                  </a:schemeClr>
                </a:solidFill>
                <a:effectLst/>
                <a:latin typeface="Times New Roman" pitchFamily="18" charset="0"/>
                <a:cs typeface="Times New Roman" pitchFamily="18" charset="0"/>
              </a:rPr>
              <a:t>    размещена на сайте СФР в разделе «Страхователям».</a:t>
            </a:r>
            <a:br>
              <a:rPr lang="ru-RU" sz="2700" b="0" dirty="0" smtClean="0">
                <a:solidFill>
                  <a:schemeClr val="accent4">
                    <a:lumMod val="50000"/>
                  </a:schemeClr>
                </a:solidFill>
                <a:effectLst/>
                <a:latin typeface="Times New Roman" pitchFamily="18" charset="0"/>
                <a:cs typeface="Times New Roman" pitchFamily="18" charset="0"/>
              </a:rPr>
            </a:br>
            <a:r>
              <a:rPr lang="ru-RU" sz="2700" b="0" dirty="0" smtClean="0">
                <a:solidFill>
                  <a:schemeClr val="accent4">
                    <a:lumMod val="50000"/>
                  </a:schemeClr>
                </a:solidFill>
                <a:effectLst/>
                <a:latin typeface="Times New Roman" pitchFamily="18" charset="0"/>
                <a:cs typeface="Times New Roman" pitchFamily="18" charset="0"/>
              </a:rPr>
              <a:t/>
            </a:r>
            <a:br>
              <a:rPr lang="ru-RU" sz="2700" b="0" dirty="0" smtClean="0">
                <a:solidFill>
                  <a:schemeClr val="accent4">
                    <a:lumMod val="50000"/>
                  </a:schemeClr>
                </a:solidFill>
                <a:effectLst/>
                <a:latin typeface="Times New Roman" pitchFamily="18" charset="0"/>
                <a:cs typeface="Times New Roman" pitchFamily="18" charset="0"/>
              </a:rPr>
            </a:br>
            <a:r>
              <a:rPr lang="ru-RU" sz="2800" b="0" dirty="0" smtClean="0">
                <a:solidFill>
                  <a:schemeClr val="accent4">
                    <a:lumMod val="50000"/>
                  </a:schemeClr>
                </a:solidFill>
                <a:effectLst/>
                <a:latin typeface="Times New Roman" pitchFamily="18" charset="0"/>
                <a:cs typeface="Times New Roman" pitchFamily="18" charset="0"/>
              </a:rPr>
              <a:t/>
            </a:r>
            <a:br>
              <a:rPr lang="ru-RU" sz="2800" b="0" dirty="0" smtClean="0">
                <a:solidFill>
                  <a:schemeClr val="accent4">
                    <a:lumMod val="50000"/>
                  </a:schemeClr>
                </a:solidFill>
                <a:effectLst/>
                <a:latin typeface="Times New Roman" pitchFamily="18" charset="0"/>
                <a:cs typeface="Times New Roman" pitchFamily="18" charset="0"/>
              </a:rPr>
            </a:br>
            <a:r>
              <a:rPr lang="ru-RU" sz="2800" b="0" dirty="0">
                <a:solidFill>
                  <a:schemeClr val="accent4">
                    <a:lumMod val="50000"/>
                  </a:schemeClr>
                </a:solidFill>
                <a:effectLst/>
                <a:latin typeface="Times New Roman" pitchFamily="18" charset="0"/>
                <a:cs typeface="Times New Roman" pitchFamily="18" charset="0"/>
              </a:rPr>
              <a:t/>
            </a:r>
            <a:br>
              <a:rPr lang="ru-RU" sz="2800" b="0" dirty="0">
                <a:solidFill>
                  <a:schemeClr val="accent4">
                    <a:lumMod val="50000"/>
                  </a:schemeClr>
                </a:solidFill>
                <a:effectLst/>
                <a:latin typeface="Times New Roman" pitchFamily="18" charset="0"/>
                <a:cs typeface="Times New Roman" pitchFamily="18" charset="0"/>
              </a:rPr>
            </a:br>
            <a:r>
              <a:rPr lang="ru-RU" sz="2800" b="0" dirty="0" smtClean="0">
                <a:solidFill>
                  <a:schemeClr val="accent4">
                    <a:lumMod val="50000"/>
                  </a:schemeClr>
                </a:solidFill>
                <a:effectLst/>
                <a:latin typeface="Times New Roman" pitchFamily="18" charset="0"/>
                <a:cs typeface="Times New Roman" pitchFamily="18" charset="0"/>
              </a:rPr>
              <a:t/>
            </a:r>
            <a:br>
              <a:rPr lang="ru-RU" sz="2800" b="0" dirty="0" smtClean="0">
                <a:solidFill>
                  <a:schemeClr val="accent4">
                    <a:lumMod val="50000"/>
                  </a:schemeClr>
                </a:solidFill>
                <a:effectLst/>
                <a:latin typeface="Times New Roman" pitchFamily="18" charset="0"/>
                <a:cs typeface="Times New Roman" pitchFamily="18" charset="0"/>
              </a:rPr>
            </a:br>
            <a:r>
              <a:rPr lang="ru-RU" sz="2800" b="0" dirty="0">
                <a:solidFill>
                  <a:schemeClr val="accent4">
                    <a:lumMod val="50000"/>
                  </a:schemeClr>
                </a:solidFill>
                <a:effectLst/>
                <a:latin typeface="Times New Roman" pitchFamily="18" charset="0"/>
                <a:cs typeface="Times New Roman" pitchFamily="18" charset="0"/>
              </a:rPr>
              <a:t/>
            </a:r>
            <a:br>
              <a:rPr lang="ru-RU" sz="2800" b="0" dirty="0">
                <a:solidFill>
                  <a:schemeClr val="accent4">
                    <a:lumMod val="50000"/>
                  </a:schemeClr>
                </a:solidFill>
                <a:effectLst/>
                <a:latin typeface="Times New Roman" pitchFamily="18" charset="0"/>
                <a:cs typeface="Times New Roman" pitchFamily="18" charset="0"/>
              </a:rPr>
            </a:br>
            <a:r>
              <a:rPr lang="ru-RU" sz="2800" b="0" dirty="0" smtClean="0">
                <a:solidFill>
                  <a:schemeClr val="accent4">
                    <a:lumMod val="50000"/>
                  </a:schemeClr>
                </a:solidFill>
                <a:effectLst/>
                <a:latin typeface="Times New Roman" pitchFamily="18" charset="0"/>
                <a:cs typeface="Times New Roman" pitchFamily="18" charset="0"/>
              </a:rPr>
              <a:t/>
            </a:r>
            <a:br>
              <a:rPr lang="ru-RU" sz="2800" b="0" dirty="0" smtClean="0">
                <a:solidFill>
                  <a:schemeClr val="accent4">
                    <a:lumMod val="50000"/>
                  </a:schemeClr>
                </a:solidFill>
                <a:effectLst/>
                <a:latin typeface="Times New Roman" pitchFamily="18" charset="0"/>
                <a:cs typeface="Times New Roman" pitchFamily="18" charset="0"/>
              </a:rPr>
            </a:br>
            <a:r>
              <a:rPr lang="ru-RU" sz="4000" b="0" dirty="0" smtClean="0">
                <a:solidFill>
                  <a:schemeClr val="accent4">
                    <a:lumMod val="50000"/>
                  </a:schemeClr>
                </a:solidFill>
                <a:effectLst/>
                <a:latin typeface="Times New Roman" pitchFamily="18" charset="0"/>
                <a:cs typeface="Times New Roman" pitchFamily="18" charset="0"/>
              </a:rPr>
              <a:t/>
            </a:r>
            <a:br>
              <a:rPr lang="ru-RU" sz="4000" b="0" dirty="0" smtClean="0">
                <a:solidFill>
                  <a:schemeClr val="accent4">
                    <a:lumMod val="50000"/>
                  </a:schemeClr>
                </a:solidFill>
                <a:effectLst/>
                <a:latin typeface="Times New Roman" pitchFamily="18" charset="0"/>
                <a:cs typeface="Times New Roman" pitchFamily="18" charset="0"/>
              </a:rPr>
            </a:br>
            <a:endParaRPr lang="ru-RU" sz="3600" dirty="0"/>
          </a:p>
        </p:txBody>
      </p:sp>
      <p:pic>
        <p:nvPicPr>
          <p:cNvPr id="5"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t="12133" r="5321" b="52364"/>
          <a:stretch/>
        </p:blipFill>
        <p:spPr bwMode="auto">
          <a:xfrm>
            <a:off x="611560" y="3284984"/>
            <a:ext cx="7881440"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105489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383</TotalTime>
  <Words>510</Words>
  <Application>Microsoft Office PowerPoint</Application>
  <PresentationFormat>Экран (4:3)</PresentationFormat>
  <Paragraphs>29</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Открытая</vt:lpstr>
      <vt:lpstr>Актуальные вопросы представления отчетности с льготным стажем и информации о лицах, выходящих на пенсию в 2026-2027 гг.</vt:lpstr>
      <vt:lpstr>В целях подтверждения достоверности сведений о льготном характере работы в отчетности страхователи представляют:</vt:lpstr>
      <vt:lpstr>Презентация PowerPoint</vt:lpstr>
      <vt:lpstr>О применении дополнительного тарифа страховых взносов в соответствии с пунктом 6 части 1 статьи 30 Федерального закона от 28.12.2013 № 400-ФЗ «О страховых пенсиях» :</vt:lpstr>
      <vt:lpstr>Представление сведений с северным стажем работы в отчетности страхователя</vt:lpstr>
      <vt:lpstr>Подтверждение достоверности сведений о северном стаже работы в отчетности страхователя</vt:lpstr>
      <vt:lpstr>Презентация PowerPoint</vt:lpstr>
      <vt:lpstr>Представление сведений о работниках</vt:lpstr>
      <vt:lpstr>            Работодатель   вправе   предоставить   документы  для        проведения   подготовительных   работ   по  установлению       пенсий своим работникам.                    Подробная   информация  по  представлению  по       телекоммуникационным   каналам   связи   электронных       образов документов, необходимых для назначения пенсий,       размещена на сайте СФР в разделе «Страхователям».        </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Рабочий семинар-совещание с заместителями управляющих отделений СФР, начальниками (заместителями начальников) отделов, ответственными за обеспечение техническими средствами реабилитации, отделений СФР</dc:title>
  <dc:creator>Ухова Екатерина Михайловна</dc:creator>
  <cp:lastModifiedBy>Кужелева</cp:lastModifiedBy>
  <cp:revision>79</cp:revision>
  <cp:lastPrinted>2025-12-08T10:37:09Z</cp:lastPrinted>
  <dcterms:created xsi:type="dcterms:W3CDTF">2023-04-25T14:23:56Z</dcterms:created>
  <dcterms:modified xsi:type="dcterms:W3CDTF">2025-12-09T07:47:15Z</dcterms:modified>
</cp:coreProperties>
</file>