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6" d="100"/>
          <a:sy n="56" d="100"/>
        </p:scale>
        <p:origin x="168" y="10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1/26/2026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18" Type="http://schemas.openxmlformats.org/officeDocument/2006/relationships/image" Target="../media/image17.png"/><Relationship Id="rId3" Type="http://schemas.openxmlformats.org/officeDocument/2006/relationships/image" Target="../media/image2.png"/><Relationship Id="rId21" Type="http://schemas.openxmlformats.org/officeDocument/2006/relationships/image" Target="../media/image20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20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png"/><Relationship Id="rId19" Type="http://schemas.openxmlformats.org/officeDocument/2006/relationships/image" Target="../media/image18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731615" y="108000"/>
            <a:ext cx="3720388" cy="1658669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id="{831A6B3A-DEB8-1728-64CF-9A15DC387F64}"/>
              </a:ext>
            </a:extLst>
          </p:cNvPr>
          <p:cNvSpPr/>
          <p:nvPr/>
        </p:nvSpPr>
        <p:spPr>
          <a:xfrm>
            <a:off x="111243" y="7000335"/>
            <a:ext cx="7345680" cy="358394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626000" y="316976"/>
            <a:ext cx="2513315" cy="1125629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r">
              <a:lnSpc>
                <a:spcPts val="2700"/>
              </a:lnSpc>
              <a:spcBef>
                <a:spcPts val="640"/>
              </a:spcBef>
            </a:pPr>
            <a:r>
              <a:rPr spc="-10" dirty="0"/>
              <a:t>МЕРОПРИЯТ</a:t>
            </a:r>
            <a:r>
              <a:rPr lang="ru-RU" spc="-10" dirty="0"/>
              <a:t>ИЯ </a:t>
            </a:r>
            <a:r>
              <a:rPr dirty="0"/>
              <a:t>НА</a:t>
            </a:r>
            <a:r>
              <a:rPr spc="-5" dirty="0"/>
              <a:t> </a:t>
            </a:r>
            <a:r>
              <a:rPr lang="ru-RU" spc="-5" dirty="0"/>
              <a:t>НОЯБРЬ</a:t>
            </a:r>
            <a:endParaRPr spc="-10" dirty="0"/>
          </a:p>
          <a:p>
            <a:pPr marR="5080" algn="r">
              <a:lnSpc>
                <a:spcPts val="2700"/>
              </a:lnSpc>
            </a:pPr>
            <a:r>
              <a:rPr spc="-20" dirty="0"/>
              <a:t>202</a:t>
            </a:r>
            <a:r>
              <a:rPr lang="ru-RU" spc="-20" dirty="0"/>
              <a:t>6</a:t>
            </a:r>
            <a:endParaRPr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>
                <a:solidFill>
                  <a:srgbClr val="FFFFFF"/>
                </a:solidFill>
                <a:latin typeface="Calibri"/>
                <a:cs typeface="Calibri"/>
              </a:rPr>
              <a:t>контакты: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Адрес: </a:t>
            </a:r>
            <a:r>
              <a:rPr lang="ru-RU" sz="1300" dirty="0" err="1">
                <a:solidFill>
                  <a:srgbClr val="FFFFFF"/>
                </a:solidFill>
                <a:latin typeface="Calibri"/>
                <a:cs typeface="Calibri"/>
              </a:rPr>
              <a:t>с.Парабель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, ул. Советская, д.30</a:t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 8 (38252) 21280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Кудрявцева Елена Олеговна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id="{797366C2-E247-0149-04E1-7921DBE2C6E3}"/>
              </a:ext>
            </a:extLst>
          </p:cNvPr>
          <p:cNvSpPr txBox="1"/>
          <p:nvPr/>
        </p:nvSpPr>
        <p:spPr>
          <a:xfrm>
            <a:off x="3819087" y="7361555"/>
            <a:ext cx="3297554" cy="55387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работы: понедельник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 err="1">
                <a:solidFill>
                  <a:srgbClr val="58595B"/>
                </a:solidFill>
                <a:latin typeface="Calibri"/>
                <a:cs typeface="Calibri"/>
              </a:rPr>
              <a:t>пятница</a:t>
            </a:r>
            <a:r>
              <a:rPr sz="1600" b="1" spc="-10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09:</a:t>
            </a:r>
            <a:r>
              <a:rPr lang="ru-RU" sz="16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dirty="0">
                <a:solidFill>
                  <a:srgbClr val="58595B"/>
                </a:solidFill>
                <a:latin typeface="Calibri"/>
                <a:cs typeface="Calibri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Calibri"/>
                <a:cs typeface="Calibri"/>
              </a:rPr>
              <a:t> 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17:</a:t>
            </a:r>
            <a:r>
              <a:rPr lang="ru-RU" sz="1600" b="1" spc="-20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r>
              <a:rPr sz="1600" b="1" spc="-20" dirty="0">
                <a:solidFill>
                  <a:srgbClr val="58595B"/>
                </a:solidFill>
                <a:latin typeface="Calibri"/>
                <a:cs typeface="Calibri"/>
              </a:rPr>
              <a:t>0</a:t>
            </a:r>
            <a:endParaRPr sz="1600" dirty="0">
              <a:latin typeface="Calibri"/>
              <a:cs typeface="Calibri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17575" cy="756920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0" dirty="0">
                <a:solidFill>
                  <a:srgbClr val="FFFFFF"/>
                </a:solidFill>
                <a:latin typeface="Calibri"/>
                <a:cs typeface="Calibri"/>
              </a:rPr>
              <a:t>Санкт-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Петербургу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Ленинградской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grpSp>
        <p:nvGrpSpPr>
          <p:cNvPr id="104" name="Группа 103">
            <a:extLst>
              <a:ext uri="{FF2B5EF4-FFF2-40B4-BE49-F238E27FC236}">
                <a16:creationId xmlns:a16="http://schemas.microsoft.com/office/drawing/2014/main" id="{8A09EA03-27DE-E8C5-F944-F6332F890821}"/>
              </a:ext>
            </a:extLst>
          </p:cNvPr>
          <p:cNvGrpSpPr/>
          <p:nvPr/>
        </p:nvGrpSpPr>
        <p:grpSpPr>
          <a:xfrm>
            <a:off x="512394" y="489204"/>
            <a:ext cx="2518182" cy="983928"/>
            <a:chOff x="512394" y="489204"/>
            <a:chExt cx="2518182" cy="983928"/>
          </a:xfrm>
        </p:grpSpPr>
        <p:pic>
          <p:nvPicPr>
            <p:cNvPr id="49" name="object 49">
              <a:extLst>
                <a:ext uri="{FF2B5EF4-FFF2-40B4-BE49-F238E27FC236}">
                  <a16:creationId xmlns:a16="http://schemas.microsoft.com/office/drawing/2014/main" id="{363494E7-4AAD-D4F3-FBE6-3A7C33186A66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12394" y="489204"/>
              <a:ext cx="839343" cy="957113"/>
            </a:xfrm>
            <a:prstGeom prst="rect">
              <a:avLst/>
            </a:prstGeom>
          </p:spPr>
        </p:pic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700982A-16F1-372E-1E45-130EFD777949}"/>
                </a:ext>
              </a:extLst>
            </p:cNvPr>
            <p:cNvSpPr/>
            <p:nvPr/>
          </p:nvSpPr>
          <p:spPr>
            <a:xfrm>
              <a:off x="1577060" y="814692"/>
              <a:ext cx="295275" cy="185420"/>
            </a:xfrm>
            <a:custGeom>
              <a:avLst/>
              <a:gdLst/>
              <a:ahLst/>
              <a:cxnLst/>
              <a:rect l="l" t="t" r="r" b="b"/>
              <a:pathLst>
                <a:path w="295275" h="185419">
                  <a:moveTo>
                    <a:pt x="149402" y="132080"/>
                  </a:moveTo>
                  <a:lnTo>
                    <a:pt x="126225" y="132080"/>
                  </a:lnTo>
                  <a:lnTo>
                    <a:pt x="126225" y="0"/>
                  </a:lnTo>
                  <a:lnTo>
                    <a:pt x="104965" y="0"/>
                  </a:lnTo>
                  <a:lnTo>
                    <a:pt x="104965" y="132080"/>
                  </a:lnTo>
                  <a:lnTo>
                    <a:pt x="21259" y="132080"/>
                  </a:lnTo>
                  <a:lnTo>
                    <a:pt x="21259" y="0"/>
                  </a:lnTo>
                  <a:lnTo>
                    <a:pt x="0" y="0"/>
                  </a:lnTo>
                  <a:lnTo>
                    <a:pt x="0" y="132080"/>
                  </a:lnTo>
                  <a:lnTo>
                    <a:pt x="0" y="151130"/>
                  </a:lnTo>
                  <a:lnTo>
                    <a:pt x="129438" y="151130"/>
                  </a:lnTo>
                  <a:lnTo>
                    <a:pt x="129438" y="185420"/>
                  </a:lnTo>
                  <a:lnTo>
                    <a:pt x="149402" y="185420"/>
                  </a:lnTo>
                  <a:lnTo>
                    <a:pt x="149402" y="151130"/>
                  </a:lnTo>
                  <a:lnTo>
                    <a:pt x="149402" y="132080"/>
                  </a:lnTo>
                  <a:close/>
                </a:path>
                <a:path w="295275" h="185419">
                  <a:moveTo>
                    <a:pt x="295008" y="132080"/>
                  </a:moveTo>
                  <a:lnTo>
                    <a:pt x="207429" y="132080"/>
                  </a:lnTo>
                  <a:lnTo>
                    <a:pt x="207429" y="83820"/>
                  </a:lnTo>
                  <a:lnTo>
                    <a:pt x="282778" y="83820"/>
                  </a:lnTo>
                  <a:lnTo>
                    <a:pt x="282778" y="64770"/>
                  </a:lnTo>
                  <a:lnTo>
                    <a:pt x="207429" y="64770"/>
                  </a:lnTo>
                  <a:lnTo>
                    <a:pt x="207429" y="19050"/>
                  </a:lnTo>
                  <a:lnTo>
                    <a:pt x="291998" y="19050"/>
                  </a:lnTo>
                  <a:lnTo>
                    <a:pt x="291998" y="0"/>
                  </a:lnTo>
                  <a:lnTo>
                    <a:pt x="185966" y="0"/>
                  </a:lnTo>
                  <a:lnTo>
                    <a:pt x="185966" y="19050"/>
                  </a:lnTo>
                  <a:lnTo>
                    <a:pt x="185966" y="64770"/>
                  </a:lnTo>
                  <a:lnTo>
                    <a:pt x="185966" y="83820"/>
                  </a:lnTo>
                  <a:lnTo>
                    <a:pt x="185966" y="132080"/>
                  </a:lnTo>
                  <a:lnTo>
                    <a:pt x="185966" y="151130"/>
                  </a:lnTo>
                  <a:lnTo>
                    <a:pt x="295008" y="151130"/>
                  </a:lnTo>
                  <a:lnTo>
                    <a:pt x="295008" y="132080"/>
                  </a:lnTo>
                  <a:close/>
                </a:path>
              </a:pathLst>
            </a:custGeom>
            <a:solidFill>
              <a:srgbClr val="58595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grpSp>
          <p:nvGrpSpPr>
            <p:cNvPr id="51" name="object 51">
              <a:extLst>
                <a:ext uri="{FF2B5EF4-FFF2-40B4-BE49-F238E27FC236}">
                  <a16:creationId xmlns:a16="http://schemas.microsoft.com/office/drawing/2014/main" id="{E2674EE4-5FA7-1AB1-97D6-9FD8933C0F35}"/>
                </a:ext>
              </a:extLst>
            </p:cNvPr>
            <p:cNvGrpSpPr/>
            <p:nvPr/>
          </p:nvGrpSpPr>
          <p:grpSpPr>
            <a:xfrm>
              <a:off x="1917867" y="814804"/>
              <a:ext cx="447675" cy="151130"/>
              <a:chOff x="1917867" y="814804"/>
              <a:chExt cx="447675" cy="151130"/>
            </a:xfrm>
          </p:grpSpPr>
          <p:sp>
            <p:nvSpPr>
              <p:cNvPr id="52" name="object 52">
                <a:extLst>
                  <a:ext uri="{FF2B5EF4-FFF2-40B4-BE49-F238E27FC236}">
                    <a16:creationId xmlns:a16="http://schemas.microsoft.com/office/drawing/2014/main" id="{C512C997-4E9B-B301-6DCD-DD4626CB1B51}"/>
                  </a:ext>
                </a:extLst>
              </p:cNvPr>
              <p:cNvSpPr/>
              <p:nvPr/>
            </p:nvSpPr>
            <p:spPr>
              <a:xfrm>
                <a:off x="1917865" y="814806"/>
                <a:ext cx="290830" cy="151130"/>
              </a:xfrm>
              <a:custGeom>
                <a:avLst/>
                <a:gdLst/>
                <a:ahLst/>
                <a:cxnLst/>
                <a:rect l="l" t="t" r="r" b="b"/>
                <a:pathLst>
                  <a:path w="290830" h="151130">
                    <a:moveTo>
                      <a:pt x="129222" y="381"/>
                    </a:moveTo>
                    <a:lnTo>
                      <a:pt x="107759" y="381"/>
                    </a:lnTo>
                    <a:lnTo>
                      <a:pt x="107759" y="65151"/>
                    </a:lnTo>
                    <a:lnTo>
                      <a:pt x="21463" y="65151"/>
                    </a:lnTo>
                    <a:lnTo>
                      <a:pt x="21463" y="381"/>
                    </a:lnTo>
                    <a:lnTo>
                      <a:pt x="0" y="381"/>
                    </a:lnTo>
                    <a:lnTo>
                      <a:pt x="0" y="65151"/>
                    </a:lnTo>
                    <a:lnTo>
                      <a:pt x="0" y="84201"/>
                    </a:lnTo>
                    <a:lnTo>
                      <a:pt x="0" y="150241"/>
                    </a:lnTo>
                    <a:lnTo>
                      <a:pt x="21463" y="150241"/>
                    </a:lnTo>
                    <a:lnTo>
                      <a:pt x="21463" y="84201"/>
                    </a:lnTo>
                    <a:lnTo>
                      <a:pt x="107759" y="84201"/>
                    </a:lnTo>
                    <a:lnTo>
                      <a:pt x="107759" y="150241"/>
                    </a:lnTo>
                    <a:lnTo>
                      <a:pt x="129222" y="150241"/>
                    </a:lnTo>
                    <a:lnTo>
                      <a:pt x="129222" y="84201"/>
                    </a:lnTo>
                    <a:lnTo>
                      <a:pt x="129222" y="65151"/>
                    </a:lnTo>
                    <a:lnTo>
                      <a:pt x="129222" y="381"/>
                    </a:lnTo>
                    <a:close/>
                  </a:path>
                  <a:path w="290830" h="151130">
                    <a:moveTo>
                      <a:pt x="290398" y="0"/>
                    </a:moveTo>
                    <a:lnTo>
                      <a:pt x="166535" y="0"/>
                    </a:lnTo>
                    <a:lnTo>
                      <a:pt x="166535" y="19050"/>
                    </a:lnTo>
                    <a:lnTo>
                      <a:pt x="217843" y="19050"/>
                    </a:lnTo>
                    <a:lnTo>
                      <a:pt x="217843" y="151130"/>
                    </a:lnTo>
                    <a:lnTo>
                      <a:pt x="238874" y="151130"/>
                    </a:lnTo>
                    <a:lnTo>
                      <a:pt x="238874" y="19050"/>
                    </a:lnTo>
                    <a:lnTo>
                      <a:pt x="290398" y="19050"/>
                    </a:lnTo>
                    <a:lnTo>
                      <a:pt x="290398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3" name="object 53">
                <a:extLst>
                  <a:ext uri="{FF2B5EF4-FFF2-40B4-BE49-F238E27FC236}">
                    <a16:creationId xmlns:a16="http://schemas.microsoft.com/office/drawing/2014/main" id="{8DB0EFEE-76E2-93B2-D02A-5AF715AF8904}"/>
                  </a:ext>
                </a:extLst>
              </p:cNvPr>
              <p:cNvPicPr/>
              <p:nvPr/>
            </p:nvPicPr>
            <p:blipFill>
              <a:blip r:embed="rId9" cstate="print"/>
              <a:stretch>
                <a:fillRect/>
              </a:stretch>
            </p:blipFill>
            <p:spPr>
              <a:xfrm>
                <a:off x="2244123" y="815176"/>
                <a:ext cx="121272" cy="150266"/>
              </a:xfrm>
              <a:prstGeom prst="rect">
                <a:avLst/>
              </a:prstGeom>
            </p:spPr>
          </p:pic>
        </p:grpSp>
        <p:pic>
          <p:nvPicPr>
            <p:cNvPr id="54" name="object 54">
              <a:extLst>
                <a:ext uri="{FF2B5EF4-FFF2-40B4-BE49-F238E27FC236}">
                  <a16:creationId xmlns:a16="http://schemas.microsoft.com/office/drawing/2014/main" id="{D73B6862-ECE5-264B-AFCF-D3B50413E1B8}"/>
                </a:ext>
              </a:extLst>
            </p:cNvPr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556735" y="1049816"/>
              <a:ext cx="159702" cy="153695"/>
            </a:xfrm>
            <a:prstGeom prst="rect">
              <a:avLst/>
            </a:prstGeom>
          </p:spPr>
        </p:pic>
        <p:grpSp>
          <p:nvGrpSpPr>
            <p:cNvPr id="55" name="object 55">
              <a:extLst>
                <a:ext uri="{FF2B5EF4-FFF2-40B4-BE49-F238E27FC236}">
                  <a16:creationId xmlns:a16="http://schemas.microsoft.com/office/drawing/2014/main" id="{856BFF53-A12F-894B-0D77-34EC527D1F03}"/>
                </a:ext>
              </a:extLst>
            </p:cNvPr>
            <p:cNvGrpSpPr/>
            <p:nvPr/>
          </p:nvGrpSpPr>
          <p:grpSpPr>
            <a:xfrm>
              <a:off x="1763029" y="1051038"/>
              <a:ext cx="677545" cy="183515"/>
              <a:chOff x="1763029" y="1051038"/>
              <a:chExt cx="677545" cy="183515"/>
            </a:xfrm>
          </p:grpSpPr>
          <p:pic>
            <p:nvPicPr>
              <p:cNvPr id="56" name="object 56">
                <a:extLst>
                  <a:ext uri="{FF2B5EF4-FFF2-40B4-BE49-F238E27FC236}">
                    <a16:creationId xmlns:a16="http://schemas.microsoft.com/office/drawing/2014/main" id="{FD3FED06-92B2-882A-69A3-D52727BE5EB7}"/>
                  </a:ext>
                </a:extLst>
              </p:cNvPr>
              <p:cNvPicPr/>
              <p:nvPr/>
            </p:nvPicPr>
            <p:blipFill>
              <a:blip r:embed="rId11" cstate="print"/>
              <a:stretch>
                <a:fillRect/>
              </a:stretch>
            </p:blipFill>
            <p:spPr>
              <a:xfrm>
                <a:off x="1763029" y="1051534"/>
                <a:ext cx="122783" cy="150253"/>
              </a:xfrm>
              <a:prstGeom prst="rect">
                <a:avLst/>
              </a:prstGeom>
            </p:spPr>
          </p:pic>
          <p:sp>
            <p:nvSpPr>
              <p:cNvPr id="57" name="object 57">
                <a:extLst>
                  <a:ext uri="{FF2B5EF4-FFF2-40B4-BE49-F238E27FC236}">
                    <a16:creationId xmlns:a16="http://schemas.microsoft.com/office/drawing/2014/main" id="{E0D86920-BB7E-DC30-E295-2591059B787C}"/>
                  </a:ext>
                </a:extLst>
              </p:cNvPr>
              <p:cNvSpPr/>
              <p:nvPr/>
            </p:nvSpPr>
            <p:spPr>
              <a:xfrm>
                <a:off x="1917865" y="1051038"/>
                <a:ext cx="522605" cy="183515"/>
              </a:xfrm>
              <a:custGeom>
                <a:avLst/>
                <a:gdLst/>
                <a:ahLst/>
                <a:cxnLst/>
                <a:rect l="l" t="t" r="r" b="b"/>
                <a:pathLst>
                  <a:path w="522605" h="183515">
                    <a:moveTo>
                      <a:pt x="104749" y="495"/>
                    </a:moveTo>
                    <a:lnTo>
                      <a:pt x="83718" y="495"/>
                    </a:lnTo>
                    <a:lnTo>
                      <a:pt x="83718" y="132080"/>
                    </a:lnTo>
                    <a:lnTo>
                      <a:pt x="104749" y="132080"/>
                    </a:lnTo>
                    <a:lnTo>
                      <a:pt x="104749" y="495"/>
                    </a:lnTo>
                    <a:close/>
                  </a:path>
                  <a:path w="522605" h="183515">
                    <a:moveTo>
                      <a:pt x="210794" y="132575"/>
                    </a:moveTo>
                    <a:lnTo>
                      <a:pt x="188252" y="132575"/>
                    </a:lnTo>
                    <a:lnTo>
                      <a:pt x="188252" y="495"/>
                    </a:lnTo>
                    <a:lnTo>
                      <a:pt x="167220" y="495"/>
                    </a:lnTo>
                    <a:lnTo>
                      <a:pt x="167220" y="132575"/>
                    </a:lnTo>
                    <a:lnTo>
                      <a:pt x="166789" y="132575"/>
                    </a:lnTo>
                    <a:lnTo>
                      <a:pt x="21247" y="132575"/>
                    </a:lnTo>
                    <a:lnTo>
                      <a:pt x="21247" y="495"/>
                    </a:lnTo>
                    <a:lnTo>
                      <a:pt x="0" y="495"/>
                    </a:lnTo>
                    <a:lnTo>
                      <a:pt x="0" y="132575"/>
                    </a:lnTo>
                    <a:lnTo>
                      <a:pt x="0" y="150355"/>
                    </a:lnTo>
                    <a:lnTo>
                      <a:pt x="166789" y="150355"/>
                    </a:lnTo>
                    <a:lnTo>
                      <a:pt x="188252" y="150355"/>
                    </a:lnTo>
                    <a:lnTo>
                      <a:pt x="191046" y="150355"/>
                    </a:lnTo>
                    <a:lnTo>
                      <a:pt x="191046" y="183375"/>
                    </a:lnTo>
                    <a:lnTo>
                      <a:pt x="210794" y="183375"/>
                    </a:lnTo>
                    <a:lnTo>
                      <a:pt x="210794" y="150355"/>
                    </a:lnTo>
                    <a:lnTo>
                      <a:pt x="210794" y="132575"/>
                    </a:lnTo>
                    <a:close/>
                  </a:path>
                  <a:path w="522605" h="183515">
                    <a:moveTo>
                      <a:pt x="352691" y="132080"/>
                    </a:moveTo>
                    <a:lnTo>
                      <a:pt x="265112" y="132080"/>
                    </a:lnTo>
                    <a:lnTo>
                      <a:pt x="265112" y="83820"/>
                    </a:lnTo>
                    <a:lnTo>
                      <a:pt x="340461" y="83820"/>
                    </a:lnTo>
                    <a:lnTo>
                      <a:pt x="340461" y="64770"/>
                    </a:lnTo>
                    <a:lnTo>
                      <a:pt x="265112" y="64770"/>
                    </a:lnTo>
                    <a:lnTo>
                      <a:pt x="265112" y="19050"/>
                    </a:lnTo>
                    <a:lnTo>
                      <a:pt x="349681" y="19050"/>
                    </a:lnTo>
                    <a:lnTo>
                      <a:pt x="349681" y="0"/>
                    </a:lnTo>
                    <a:lnTo>
                      <a:pt x="243649" y="0"/>
                    </a:lnTo>
                    <a:lnTo>
                      <a:pt x="243649" y="19050"/>
                    </a:lnTo>
                    <a:lnTo>
                      <a:pt x="243649" y="64770"/>
                    </a:lnTo>
                    <a:lnTo>
                      <a:pt x="243649" y="83820"/>
                    </a:lnTo>
                    <a:lnTo>
                      <a:pt x="243649" y="132080"/>
                    </a:lnTo>
                    <a:lnTo>
                      <a:pt x="243649" y="151130"/>
                    </a:lnTo>
                    <a:lnTo>
                      <a:pt x="352691" y="151130"/>
                    </a:lnTo>
                    <a:lnTo>
                      <a:pt x="352691" y="132080"/>
                    </a:lnTo>
                    <a:close/>
                  </a:path>
                  <a:path w="522605" h="183515">
                    <a:moveTo>
                      <a:pt x="522490" y="495"/>
                    </a:moveTo>
                    <a:lnTo>
                      <a:pt x="501027" y="495"/>
                    </a:lnTo>
                    <a:lnTo>
                      <a:pt x="501027" y="65265"/>
                    </a:lnTo>
                    <a:lnTo>
                      <a:pt x="414731" y="65265"/>
                    </a:lnTo>
                    <a:lnTo>
                      <a:pt x="414731" y="495"/>
                    </a:lnTo>
                    <a:lnTo>
                      <a:pt x="393268" y="495"/>
                    </a:lnTo>
                    <a:lnTo>
                      <a:pt x="393268" y="65265"/>
                    </a:lnTo>
                    <a:lnTo>
                      <a:pt x="393268" y="84315"/>
                    </a:lnTo>
                    <a:lnTo>
                      <a:pt x="393268" y="150355"/>
                    </a:lnTo>
                    <a:lnTo>
                      <a:pt x="414731" y="150355"/>
                    </a:lnTo>
                    <a:lnTo>
                      <a:pt x="414731" y="84315"/>
                    </a:lnTo>
                    <a:lnTo>
                      <a:pt x="501027" y="84315"/>
                    </a:lnTo>
                    <a:lnTo>
                      <a:pt x="501027" y="150355"/>
                    </a:lnTo>
                    <a:lnTo>
                      <a:pt x="522490" y="150355"/>
                    </a:lnTo>
                    <a:lnTo>
                      <a:pt x="522490" y="84315"/>
                    </a:lnTo>
                    <a:lnTo>
                      <a:pt x="522490" y="65265"/>
                    </a:lnTo>
                    <a:lnTo>
                      <a:pt x="522490" y="495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</p:grpSp>
        <p:grpSp>
          <p:nvGrpSpPr>
            <p:cNvPr id="58" name="object 58">
              <a:extLst>
                <a:ext uri="{FF2B5EF4-FFF2-40B4-BE49-F238E27FC236}">
                  <a16:creationId xmlns:a16="http://schemas.microsoft.com/office/drawing/2014/main" id="{E0DBCB07-35F8-DA5C-E412-BC6E38383540}"/>
                </a:ext>
              </a:extLst>
            </p:cNvPr>
            <p:cNvGrpSpPr/>
            <p:nvPr/>
          </p:nvGrpSpPr>
          <p:grpSpPr>
            <a:xfrm>
              <a:off x="2489099" y="1051534"/>
              <a:ext cx="291465" cy="150495"/>
              <a:chOff x="2489099" y="1051534"/>
              <a:chExt cx="291465" cy="150495"/>
            </a:xfrm>
          </p:grpSpPr>
          <p:pic>
            <p:nvPicPr>
              <p:cNvPr id="59" name="object 59">
                <a:extLst>
                  <a:ext uri="{FF2B5EF4-FFF2-40B4-BE49-F238E27FC236}">
                    <a16:creationId xmlns:a16="http://schemas.microsoft.com/office/drawing/2014/main" id="{4C389E7C-4176-FA87-1232-C51EFDB51977}"/>
                  </a:ext>
                </a:extLst>
              </p:cNvPr>
              <p:cNvPicPr/>
              <p:nvPr/>
            </p:nvPicPr>
            <p:blipFill>
              <a:blip r:embed="rId12" cstate="print"/>
              <a:stretch>
                <a:fillRect/>
              </a:stretch>
            </p:blipFill>
            <p:spPr>
              <a:xfrm>
                <a:off x="2489099" y="1051534"/>
                <a:ext cx="129870" cy="150253"/>
              </a:xfrm>
              <a:prstGeom prst="rect">
                <a:avLst/>
              </a:prstGeom>
            </p:spPr>
          </p:pic>
          <p:pic>
            <p:nvPicPr>
              <p:cNvPr id="60" name="object 60">
                <a:extLst>
                  <a:ext uri="{FF2B5EF4-FFF2-40B4-BE49-F238E27FC236}">
                    <a16:creationId xmlns:a16="http://schemas.microsoft.com/office/drawing/2014/main" id="{03A5592D-8A94-6C3C-405D-41873A40CE2A}"/>
                  </a:ext>
                </a:extLst>
              </p:cNvPr>
              <p:cNvPicPr/>
              <p:nvPr/>
            </p:nvPicPr>
            <p:blipFill>
              <a:blip r:embed="rId13" cstate="print"/>
              <a:stretch>
                <a:fillRect/>
              </a:stretch>
            </p:blipFill>
            <p:spPr>
              <a:xfrm>
                <a:off x="2659128" y="1051534"/>
                <a:ext cx="121069" cy="150253"/>
              </a:xfrm>
              <a:prstGeom prst="rect">
                <a:avLst/>
              </a:prstGeom>
            </p:spPr>
          </p:pic>
        </p:grpSp>
        <p:grpSp>
          <p:nvGrpSpPr>
            <p:cNvPr id="61" name="object 61">
              <a:extLst>
                <a:ext uri="{FF2B5EF4-FFF2-40B4-BE49-F238E27FC236}">
                  <a16:creationId xmlns:a16="http://schemas.microsoft.com/office/drawing/2014/main" id="{911A5BA6-58D1-80E5-A44E-62917DE6DFF0}"/>
                </a:ext>
              </a:extLst>
            </p:cNvPr>
            <p:cNvGrpSpPr/>
            <p:nvPr/>
          </p:nvGrpSpPr>
          <p:grpSpPr>
            <a:xfrm>
              <a:off x="1556741" y="1284537"/>
              <a:ext cx="1473835" cy="188595"/>
              <a:chOff x="1556741" y="1284537"/>
              <a:chExt cx="1473835" cy="188595"/>
            </a:xfrm>
          </p:grpSpPr>
          <p:pic>
            <p:nvPicPr>
              <p:cNvPr id="62" name="object 62">
                <a:extLst>
                  <a:ext uri="{FF2B5EF4-FFF2-40B4-BE49-F238E27FC236}">
                    <a16:creationId xmlns:a16="http://schemas.microsoft.com/office/drawing/2014/main" id="{51C43BE1-1980-92A5-0189-CD5C633719AC}"/>
                  </a:ext>
                </a:extLst>
              </p:cNvPr>
              <p:cNvPicPr/>
              <p:nvPr/>
            </p:nvPicPr>
            <p:blipFill>
              <a:blip r:embed="rId14" cstate="print"/>
              <a:stretch>
                <a:fillRect/>
              </a:stretch>
            </p:blipFill>
            <p:spPr>
              <a:xfrm>
                <a:off x="1556741" y="1291915"/>
                <a:ext cx="143383" cy="155409"/>
              </a:xfrm>
              <a:prstGeom prst="rect">
                <a:avLst/>
              </a:prstGeom>
            </p:spPr>
          </p:pic>
          <p:pic>
            <p:nvPicPr>
              <p:cNvPr id="63" name="object 63">
                <a:extLst>
                  <a:ext uri="{FF2B5EF4-FFF2-40B4-BE49-F238E27FC236}">
                    <a16:creationId xmlns:a16="http://schemas.microsoft.com/office/drawing/2014/main" id="{F056E6A9-CB14-0749-ACA4-13831BE068C3}"/>
                  </a:ext>
                </a:extLst>
              </p:cNvPr>
              <p:cNvPicPr/>
              <p:nvPr/>
            </p:nvPicPr>
            <p:blipFill>
              <a:blip r:embed="rId15" cstate="print"/>
              <a:stretch>
                <a:fillRect/>
              </a:stretch>
            </p:blipFill>
            <p:spPr>
              <a:xfrm>
                <a:off x="1725970" y="1291908"/>
                <a:ext cx="164426" cy="155409"/>
              </a:xfrm>
              <a:prstGeom prst="rect">
                <a:avLst/>
              </a:prstGeom>
            </p:spPr>
          </p:pic>
          <p:pic>
            <p:nvPicPr>
              <p:cNvPr id="64" name="object 64">
                <a:extLst>
                  <a:ext uri="{FF2B5EF4-FFF2-40B4-BE49-F238E27FC236}">
                    <a16:creationId xmlns:a16="http://schemas.microsoft.com/office/drawing/2014/main" id="{62A35826-B8E1-DF7A-0456-BDDE7E7ACF48}"/>
                  </a:ext>
                </a:extLst>
              </p:cNvPr>
              <p:cNvPicPr/>
              <p:nvPr/>
            </p:nvPicPr>
            <p:blipFill>
              <a:blip r:embed="rId16" cstate="print"/>
              <a:stretch>
                <a:fillRect/>
              </a:stretch>
            </p:blipFill>
            <p:spPr>
              <a:xfrm>
                <a:off x="1917862" y="1284537"/>
                <a:ext cx="360368" cy="188053"/>
              </a:xfrm>
              <a:prstGeom prst="rect">
                <a:avLst/>
              </a:prstGeom>
            </p:spPr>
          </p:pic>
          <p:pic>
            <p:nvPicPr>
              <p:cNvPr id="65" name="object 65">
                <a:extLst>
                  <a:ext uri="{FF2B5EF4-FFF2-40B4-BE49-F238E27FC236}">
                    <a16:creationId xmlns:a16="http://schemas.microsoft.com/office/drawing/2014/main" id="{B1F78447-3904-4D47-CE08-20949A799086}"/>
                  </a:ext>
                </a:extLst>
              </p:cNvPr>
              <p:cNvPicPr/>
              <p:nvPr/>
            </p:nvPicPr>
            <p:blipFill>
              <a:blip r:embed="rId17" cstate="print"/>
              <a:stretch>
                <a:fillRect/>
              </a:stretch>
            </p:blipFill>
            <p:spPr>
              <a:xfrm>
                <a:off x="2300183" y="1291908"/>
                <a:ext cx="164426" cy="155409"/>
              </a:xfrm>
              <a:prstGeom prst="rect">
                <a:avLst/>
              </a:prstGeom>
            </p:spPr>
          </p:pic>
          <p:sp>
            <p:nvSpPr>
              <p:cNvPr id="66" name="object 66">
                <a:extLst>
                  <a:ext uri="{FF2B5EF4-FFF2-40B4-BE49-F238E27FC236}">
                    <a16:creationId xmlns:a16="http://schemas.microsoft.com/office/drawing/2014/main" id="{E535DCEB-9387-BBEB-BEAF-06842EC93674}"/>
                  </a:ext>
                </a:extLst>
              </p:cNvPr>
              <p:cNvSpPr/>
              <p:nvPr/>
            </p:nvSpPr>
            <p:spPr>
              <a:xfrm>
                <a:off x="2494216" y="1290980"/>
                <a:ext cx="138430" cy="149860"/>
              </a:xfrm>
              <a:custGeom>
                <a:avLst/>
                <a:gdLst/>
                <a:ahLst/>
                <a:cxnLst/>
                <a:rect l="l" t="t" r="r" b="b"/>
                <a:pathLst>
                  <a:path w="138430" h="149859">
                    <a:moveTo>
                      <a:pt x="137807" y="0"/>
                    </a:moveTo>
                    <a:lnTo>
                      <a:pt x="103035" y="0"/>
                    </a:lnTo>
                    <a:lnTo>
                      <a:pt x="103035" y="59690"/>
                    </a:lnTo>
                    <a:lnTo>
                      <a:pt x="34772" y="59690"/>
                    </a:lnTo>
                    <a:lnTo>
                      <a:pt x="34772" y="0"/>
                    </a:lnTo>
                    <a:lnTo>
                      <a:pt x="0" y="0"/>
                    </a:lnTo>
                    <a:lnTo>
                      <a:pt x="0" y="59690"/>
                    </a:lnTo>
                    <a:lnTo>
                      <a:pt x="0" y="88900"/>
                    </a:lnTo>
                    <a:lnTo>
                      <a:pt x="0" y="149860"/>
                    </a:lnTo>
                    <a:lnTo>
                      <a:pt x="34772" y="149860"/>
                    </a:lnTo>
                    <a:lnTo>
                      <a:pt x="34772" y="88900"/>
                    </a:lnTo>
                    <a:lnTo>
                      <a:pt x="103035" y="88900"/>
                    </a:lnTo>
                    <a:lnTo>
                      <a:pt x="103035" y="149860"/>
                    </a:lnTo>
                    <a:lnTo>
                      <a:pt x="137807" y="149860"/>
                    </a:lnTo>
                    <a:lnTo>
                      <a:pt x="137807" y="88900"/>
                    </a:lnTo>
                    <a:lnTo>
                      <a:pt x="137807" y="59690"/>
                    </a:lnTo>
                    <a:lnTo>
                      <a:pt x="137807" y="0"/>
                    </a:lnTo>
                    <a:close/>
                  </a:path>
                </a:pathLst>
              </a:custGeom>
              <a:solidFill>
                <a:srgbClr val="58595B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object 67">
                <a:extLst>
                  <a:ext uri="{FF2B5EF4-FFF2-40B4-BE49-F238E27FC236}">
                    <a16:creationId xmlns:a16="http://schemas.microsoft.com/office/drawing/2014/main" id="{3BC548AB-841F-5C22-CD88-AD3B779F1A5A}"/>
                  </a:ext>
                </a:extLst>
              </p:cNvPr>
              <p:cNvPicPr/>
              <p:nvPr/>
            </p:nvPicPr>
            <p:blipFill>
              <a:blip r:embed="rId18" cstate="print"/>
              <a:stretch>
                <a:fillRect/>
              </a:stretch>
            </p:blipFill>
            <p:spPr>
              <a:xfrm>
                <a:off x="2661643" y="1290981"/>
                <a:ext cx="170433" cy="181381"/>
              </a:xfrm>
              <a:prstGeom prst="rect">
                <a:avLst/>
              </a:prstGeom>
            </p:spPr>
          </p:pic>
          <p:pic>
            <p:nvPicPr>
              <p:cNvPr id="68" name="object 68">
                <a:extLst>
                  <a:ext uri="{FF2B5EF4-FFF2-40B4-BE49-F238E27FC236}">
                    <a16:creationId xmlns:a16="http://schemas.microsoft.com/office/drawing/2014/main" id="{D8B0E3C9-9857-E41E-9197-9E74ED64DE48}"/>
                  </a:ext>
                </a:extLst>
              </p:cNvPr>
              <p:cNvPicPr/>
              <p:nvPr/>
            </p:nvPicPr>
            <p:blipFill>
              <a:blip r:embed="rId19" cstate="print"/>
              <a:stretch>
                <a:fillRect/>
              </a:stretch>
            </p:blipFill>
            <p:spPr>
              <a:xfrm>
                <a:off x="2861684" y="1290979"/>
                <a:ext cx="168503" cy="150253"/>
              </a:xfrm>
              <a:prstGeom prst="rect">
                <a:avLst/>
              </a:prstGeom>
            </p:spPr>
          </p:pic>
        </p:grpSp>
      </p:grp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D4CE132A-9208-32F1-BD98-5734B46FED0C}"/>
              </a:ext>
            </a:extLst>
          </p:cNvPr>
          <p:cNvSpPr/>
          <p:nvPr/>
        </p:nvSpPr>
        <p:spPr>
          <a:xfrm>
            <a:off x="6047742" y="7937500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id="{6DDD7394-D961-31A1-F65E-1023624613A4}"/>
              </a:ext>
            </a:extLst>
          </p:cNvPr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6162091" y="8141804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6779313"/>
              </p:ext>
            </p:extLst>
          </p:nvPr>
        </p:nvGraphicFramePr>
        <p:xfrm>
          <a:off x="385954" y="2310414"/>
          <a:ext cx="6866266" cy="37458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27106">
                  <a:extLst>
                    <a:ext uri="{9D8B030D-6E8A-4147-A177-3AD203B41FA5}">
                      <a16:colId xmlns:a16="http://schemas.microsoft.com/office/drawing/2014/main" val="4074742491"/>
                    </a:ext>
                  </a:extLst>
                </a:gridCol>
                <a:gridCol w="1973294">
                  <a:extLst>
                    <a:ext uri="{9D8B030D-6E8A-4147-A177-3AD203B41FA5}">
                      <a16:colId xmlns:a16="http://schemas.microsoft.com/office/drawing/2014/main" val="3160443083"/>
                    </a:ext>
                  </a:extLst>
                </a:gridCol>
                <a:gridCol w="2514601">
                  <a:extLst>
                    <a:ext uri="{9D8B030D-6E8A-4147-A177-3AD203B41FA5}">
                      <a16:colId xmlns:a16="http://schemas.microsoft.com/office/drawing/2014/main" val="3059292150"/>
                    </a:ext>
                  </a:extLst>
                </a:gridCol>
                <a:gridCol w="1151265">
                  <a:extLst>
                    <a:ext uri="{9D8B030D-6E8A-4147-A177-3AD203B41FA5}">
                      <a16:colId xmlns:a16="http://schemas.microsoft.com/office/drawing/2014/main" val="3299580881"/>
                    </a:ext>
                  </a:extLst>
                </a:gridCol>
              </a:tblGrid>
              <a:tr h="602900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324205"/>
                  </a:ext>
                </a:extLst>
              </a:tr>
              <a:tr h="480032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10.11.2026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  <a:cs typeface="Calibri Light"/>
                        </a:rPr>
                        <a:t>Лекция: Ежемесячная денежная компенсация членам семьи умершего (погибшего) военнослужащего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14:</a:t>
                      </a:r>
                      <a:r>
                        <a:rPr lang="ru-RU" sz="1600" b="0" spc="-25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952597"/>
                  </a:ext>
                </a:extLst>
              </a:tr>
              <a:tr h="54548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spc="-10" dirty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19.11.2026</a:t>
                      </a:r>
                      <a:endParaRPr lang="ru-RU" sz="16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  <a:cs typeface="Calibri Light"/>
                        </a:rPr>
                        <a:t>О пенсионном обеспечении многодетных матерей (в т.ч. имеющих звание «Мать героиня»)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dirty="0">
                          <a:latin typeface="+mn-lt"/>
                        </a:rPr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8695914"/>
                  </a:ext>
                </a:extLst>
              </a:tr>
              <a:tr h="545481">
                <a:tc>
                  <a:txBody>
                    <a:bodyPr/>
                    <a:lstStyle/>
                    <a:p>
                      <a:r>
                        <a:rPr lang="ru-RU" sz="1600" dirty="0"/>
                        <a:t>27.11.2026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Лекция: «Планирование будущего: цели, мечты, проекты»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b="0" dirty="0">
                          <a:latin typeface="+mn-lt"/>
                        </a:rPr>
                        <a:t>14:00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2380059"/>
                  </a:ext>
                </a:extLst>
              </a:tr>
              <a:tr h="545481">
                <a:tc>
                  <a:txBody>
                    <a:bodyPr/>
                    <a:lstStyle/>
                    <a:p>
                      <a:r>
                        <a:rPr lang="ru-RU" sz="1600" dirty="0"/>
                        <a:t>27.11.2026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Мероприятие ко дню Матери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/>
                        <a:t>11:00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0774102"/>
                  </a:ext>
                </a:extLst>
              </a:tr>
              <a:tr h="545481">
                <a:tc gridSpan="2">
                  <a:txBody>
                    <a:bodyPr/>
                    <a:lstStyle/>
                    <a:p>
                      <a:r>
                        <a:rPr lang="ru-RU" sz="1600" dirty="0"/>
                        <a:t>В самостоятельно определенный лицами старшего поколения день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/>
                        <a:t>Обмен опытом по кулинарии, рукоделию и творчеству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152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</TotalTime>
  <Words>136</Words>
  <Application>Microsoft Office PowerPoint</Application>
  <PresentationFormat>Произвольный</PresentationFormat>
  <Paragraphs>28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3" baseType="lpstr">
      <vt:lpstr>Calibri</vt:lpstr>
      <vt:lpstr>Office Theme</vt:lpstr>
      <vt:lpstr>МЕРОПРИЯТИЯ НА НОЯБРЬ 2026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Олег Кудрявцев</cp:lastModifiedBy>
  <cp:revision>26</cp:revision>
  <dcterms:created xsi:type="dcterms:W3CDTF">2025-11-06T11:20:25Z</dcterms:created>
  <dcterms:modified xsi:type="dcterms:W3CDTF">2026-01-26T00:19:56Z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