
<file path=[Content_Types].xml><?xml version="1.0" encoding="utf-8"?>
<Types xmlns="http://schemas.openxmlformats.org/package/2006/content-types"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=""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70" d="100"/>
          <a:sy n="70" d="100"/>
        </p:scale>
        <p:origin x="-3384" y="-12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5/26/2026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="" xmlns:a16="http://schemas.microsoft.com/office/drawing/2014/main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="" xmlns:a16="http://schemas.microsoft.com/office/drawing/2014/main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="" xmlns:a16="http://schemas.microsoft.com/office/drawing/2014/main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="" xmlns:a16="http://schemas.microsoft.com/office/drawing/2014/main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="" xmlns:a16="http://schemas.microsoft.com/office/drawing/2014/main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="" xmlns:a16="http://schemas.microsoft.com/office/drawing/2014/main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="" xmlns:a16="http://schemas.microsoft.com/office/drawing/2014/main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="" xmlns:a16="http://schemas.microsoft.com/office/drawing/2014/main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="" xmlns:a16="http://schemas.microsoft.com/office/drawing/2014/main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="" xmlns:a16="http://schemas.microsoft.com/office/drawing/2014/main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="" xmlns:a16="http://schemas.microsoft.com/office/drawing/2014/main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pc="-10" dirty="0" smtClean="0"/>
              <a:t>ИЮНЬ</a:t>
            </a:r>
            <a:endParaRPr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="" xmlns:a16="http://schemas.microsoft.com/office/drawing/2014/main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г.Асино,ул.им.Ленина,40а, офис 1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номер:89528824207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 Бычкова Ольга Александровна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="" xmlns:a16="http://schemas.microsoft.com/office/drawing/2014/main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8603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четверг</a:t>
            </a:r>
            <a:r>
              <a:rPr sz="1600" b="1" spc="-1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0" dirty="0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0</a:t>
            </a:r>
            <a:r>
              <a:rPr lang="ru-RU" sz="1600" b="1" dirty="0">
                <a:solidFill>
                  <a:srgbClr val="58595B"/>
                </a:solidFill>
                <a:latin typeface="Calibri"/>
                <a:cs typeface="Calibri"/>
              </a:rPr>
              <a:t>8</a:t>
            </a:r>
            <a:r>
              <a:rPr sz="1600" b="1" smtClean="0">
                <a:solidFill>
                  <a:srgbClr val="58595B"/>
                </a:solidFill>
                <a:latin typeface="Calibri"/>
                <a:cs typeface="Calibri"/>
              </a:rPr>
              <a:t>:</a:t>
            </a:r>
            <a:r>
              <a:rPr lang="ru-RU" sz="1600" b="1" dirty="0" smtClean="0">
                <a:solidFill>
                  <a:srgbClr val="58595B"/>
                </a:solidFill>
                <a:latin typeface="Calibri"/>
                <a:cs typeface="Calibri"/>
              </a:rPr>
              <a:t>00</a:t>
            </a:r>
            <a:r>
              <a:rPr sz="1600" b="1" spc="-5" smtClean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lang="ru-RU" sz="1600" b="1" spc="-15" dirty="0" smtClean="0">
                <a:solidFill>
                  <a:srgbClr val="58595B"/>
                </a:solidFill>
                <a:latin typeface="Calibri"/>
                <a:cs typeface="Calibri"/>
              </a:rPr>
              <a:t>17:00 </a:t>
            </a:r>
            <a:r>
              <a:rPr lang="ru-RU" sz="1600" b="1" spc="-20" dirty="0" smtClean="0">
                <a:solidFill>
                  <a:srgbClr val="58595B"/>
                </a:solidFill>
                <a:latin typeface="Calibri"/>
                <a:cs typeface="Calibri"/>
              </a:rPr>
              <a:t>Пятница 08:00 – 15:45</a:t>
            </a:r>
            <a:endParaRPr sz="16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="" xmlns:a16="http://schemas.microsoft.com/office/drawing/2014/main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="" xmlns:a16="http://schemas.microsoft.com/office/drawing/2014/main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="" xmlns:a16="http://schemas.microsoft.com/office/drawing/2014/main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="" xmlns:a16="http://schemas.microsoft.com/office/drawing/2014/main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="" xmlns:a16="http://schemas.microsoft.com/office/drawing/2014/main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="" xmlns:a16="http://schemas.microsoft.com/office/drawing/2014/main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="" xmlns:a16="http://schemas.microsoft.com/office/drawing/2014/main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="" xmlns:a16="http://schemas.microsoft.com/office/drawing/2014/main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="" xmlns:a16="http://schemas.microsoft.com/office/drawing/2014/main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="" xmlns:a16="http://schemas.microsoft.com/office/drawing/2014/main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="" xmlns:a16="http://schemas.microsoft.com/office/drawing/2014/main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="" xmlns:a16="http://schemas.microsoft.com/office/drawing/2014/main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="" xmlns:a16="http://schemas.microsoft.com/office/drawing/2014/main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="" xmlns:a16="http://schemas.microsoft.com/office/drawing/2014/main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="" xmlns:a16="http://schemas.microsoft.com/office/drawing/2014/main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="" xmlns:a16="http://schemas.microsoft.com/office/drawing/2014/main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="" xmlns:a16="http://schemas.microsoft.com/office/drawing/2014/main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="" xmlns:a16="http://schemas.microsoft.com/office/drawing/2014/main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="" xmlns:a16="http://schemas.microsoft.com/office/drawing/2014/main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="" xmlns:a16="http://schemas.microsoft.com/office/drawing/2014/main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="" xmlns:a16="http://schemas.microsoft.com/office/drawing/2014/main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="" xmlns:a16="http://schemas.microsoft.com/office/drawing/2014/main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="" xmlns:a16="http://schemas.microsoft.com/office/drawing/2014/main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="" xmlns:a16="http://schemas.microsoft.com/office/drawing/2014/main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pic>
        <p:nvPicPr>
          <p:cNvPr id="8" name="Рисунок 7">
            <a:extLst>
              <a:ext uri="{FF2B5EF4-FFF2-40B4-BE49-F238E27FC236}">
                <a16:creationId xmlns="" xmlns:a16="http://schemas.microsoft.com/office/drawing/2014/main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153042" y="9577102"/>
            <a:ext cx="862371" cy="862371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="" xmlns:a16="http://schemas.microsoft.com/office/drawing/2014/main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946103775"/>
              </p:ext>
            </p:extLst>
          </p:nvPr>
        </p:nvGraphicFramePr>
        <p:xfrm>
          <a:off x="349250" y="2077881"/>
          <a:ext cx="6790065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42480">
                  <a:extLst>
                    <a:ext uri="{9D8B030D-6E8A-4147-A177-3AD203B41FA5}">
                      <a16:colId xmlns="" xmlns:a16="http://schemas.microsoft.com/office/drawing/2014/main" val="4074742491"/>
                    </a:ext>
                  </a:extLst>
                </a:gridCol>
                <a:gridCol w="4796320">
                  <a:extLst>
                    <a:ext uri="{9D8B030D-6E8A-4147-A177-3AD203B41FA5}">
                      <a16:colId xmlns="" xmlns:a16="http://schemas.microsoft.com/office/drawing/2014/main" val="3160443083"/>
                    </a:ext>
                  </a:extLst>
                </a:gridCol>
                <a:gridCol w="1151265">
                  <a:extLst>
                    <a:ext uri="{9D8B030D-6E8A-4147-A177-3AD203B41FA5}">
                      <a16:colId xmlns="" xmlns:a16="http://schemas.microsoft.com/office/drawing/2014/main" val="3299580881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42324205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</a:t>
                      </a:r>
                      <a:r>
                        <a:rPr lang="ru-RU" sz="1800" b="0" baseline="0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 «Как мошенники обманывают пенсионеров. 7 популярных схем.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11:</a:t>
                      </a:r>
                      <a:r>
                        <a:rPr lang="ru-RU" sz="18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8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368595259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08.06</a:t>
                      </a:r>
                      <a:endParaRPr lang="ru-RU" sz="18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b="0" dirty="0" smtClean="0">
                          <a:latin typeface="+mn-lt"/>
                          <a:cs typeface="Calibri Light"/>
                        </a:rPr>
                        <a:t>Торжественное</a:t>
                      </a:r>
                      <a:r>
                        <a:rPr lang="ru-RU" sz="1800" b="0" baseline="0" dirty="0" smtClean="0">
                          <a:latin typeface="+mn-lt"/>
                          <a:cs typeface="Calibri Light"/>
                        </a:rPr>
                        <a:t> мероприятие посвященное Дню социального работника</a:t>
                      </a:r>
                      <a:endParaRPr lang="ru-RU" sz="18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b="0" dirty="0" smtClean="0">
                          <a:latin typeface="+mn-lt"/>
                        </a:rPr>
                        <a:t>14:00</a:t>
                      </a:r>
                      <a:endParaRPr lang="ru-RU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95869591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18.06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О</a:t>
                      </a:r>
                      <a:r>
                        <a:rPr lang="ru-RU" baseline="0" dirty="0" smtClean="0"/>
                        <a:t> перерасчете размера страховой пенсии в связи с рождением детей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11:00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732380059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ru-RU" b="1" dirty="0" smtClean="0"/>
                        <a:t>23.06</a:t>
                      </a:r>
                      <a:endParaRPr lang="ru-RU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Лекция:</a:t>
                      </a:r>
                      <a:r>
                        <a:rPr lang="ru-RU" baseline="0" dirty="0" smtClean="0"/>
                        <a:t> «Компенсационная выплата в связи с расходами по оплате жилищных, коммунальных услуг </a:t>
                      </a:r>
                      <a:r>
                        <a:rPr lang="ru-RU" baseline="0" smtClean="0"/>
                        <a:t>членам семей </a:t>
                      </a:r>
                      <a:r>
                        <a:rPr lang="ru-RU" baseline="0" dirty="0" smtClean="0"/>
                        <a:t>погибших (умерших) военнослужащих»</a:t>
                      </a:r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dirty="0" smtClean="0"/>
                        <a:t>14:00</a:t>
                      </a:r>
                      <a:endParaRPr lang="ru-RU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22858576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104</TotalTime>
  <Words>98</Words>
  <Application>Microsoft Office PowerPoint</Application>
  <PresentationFormat>Произвольный</PresentationFormat>
  <Paragraphs>23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ИЮНЬ 2026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Моторыкина Ольга Викторовна</cp:lastModifiedBy>
  <cp:revision>24</cp:revision>
  <dcterms:created xsi:type="dcterms:W3CDTF">2025-11-06T11:20:25Z</dcterms:created>
  <dcterms:modified xsi:type="dcterms:W3CDTF">2026-05-26T06:49:07Z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