
<file path=[Content_Types].xml><?xml version="1.0" encoding="utf-8"?>
<Types xmlns="http://schemas.openxmlformats.org/package/2006/content-types"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</p:sldIdLst>
  <p:sldSz cx="7556500" cy="10693400"/>
  <p:notesSz cx="6797675" cy="9926638"/>
  <p:defaultTextStyle>
    <a:defPPr>
      <a:defRPr kern="0"/>
    </a:def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>
        <p:scale>
          <a:sx n="90" d="100"/>
          <a:sy n="90" d="100"/>
        </p:scale>
        <p:origin x="-1452" y="21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3/19/2026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3/19/2026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3/19/2026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3/19/2026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3/19/2026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3/19/2026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:a16="http://schemas.microsoft.com/office/drawing/2014/main" xmlns="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:a16="http://schemas.microsoft.com/office/drawing/2014/main" xmlns="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xmlns="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:a16="http://schemas.microsoft.com/office/drawing/2014/main" xmlns="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:a16="http://schemas.microsoft.com/office/drawing/2014/main" xmlns="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:a16="http://schemas.microsoft.com/office/drawing/2014/main" xmlns="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:a16="http://schemas.microsoft.com/office/drawing/2014/main" xmlns="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:a16="http://schemas.microsoft.com/office/drawing/2014/main" xmlns="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:a16="http://schemas.microsoft.com/office/drawing/2014/main" xmlns="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:a16="http://schemas.microsoft.com/office/drawing/2014/main" xmlns="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822835" y="316976"/>
            <a:ext cx="2316480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 smtClean="0"/>
              <a:t>НА</a:t>
            </a:r>
            <a:r>
              <a:rPr lang="ru-RU" dirty="0" smtClean="0"/>
              <a:t>   АПРЕЛЬ</a:t>
            </a:r>
            <a:r>
              <a:rPr spc="-5" dirty="0" smtClean="0"/>
              <a:t> </a:t>
            </a:r>
            <a:r>
              <a:rPr lang="ru-RU" spc="-10" dirty="0" smtClean="0"/>
              <a:t> 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 smtClean="0"/>
              <a:t>202</a:t>
            </a:r>
            <a:r>
              <a:rPr lang="ru-RU" spc="-20" dirty="0" smtClean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:a16="http://schemas.microsoft.com/office/drawing/2014/main" xmlns="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41456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FFFFFF"/>
                </a:solidFill>
                <a:latin typeface="Calibri"/>
                <a:cs typeface="Calibri"/>
              </a:rPr>
              <a:t>контакты: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Адрес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: 1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мкр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, стр. 015, г. Кедровый Томской области, 636615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Контактный номер: 8 (38250) 35 103</a:t>
            </a:r>
            <a:endParaRPr lang="ru-RU" sz="130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err="1" smtClean="0">
                <a:solidFill>
                  <a:schemeClr val="bg1"/>
                </a:solidFill>
                <a:latin typeface="Calibri"/>
                <a:cs typeface="Calibri"/>
              </a:rPr>
              <a:t>Трубицына</a:t>
            </a:r>
            <a:r>
              <a:rPr lang="ru-RU" sz="1300" dirty="0" smtClean="0">
                <a:solidFill>
                  <a:schemeClr val="bg1"/>
                </a:solidFill>
                <a:latin typeface="Calibri"/>
                <a:cs typeface="Calibri"/>
              </a:rPr>
              <a:t> Людмила Алексеевна</a:t>
            </a:r>
            <a:endParaRPr sz="1300" dirty="0">
              <a:solidFill>
                <a:schemeClr val="bg1"/>
              </a:solidFill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:a16="http://schemas.microsoft.com/office/drawing/2014/main" xmlns="" id="{797366C2-E247-0149-04E1-7921DBE2C6E3}"/>
              </a:ext>
            </a:extLst>
          </p:cNvPr>
          <p:cNvSpPr txBox="1"/>
          <p:nvPr/>
        </p:nvSpPr>
        <p:spPr>
          <a:xfrm>
            <a:off x="3844487" y="7333547"/>
            <a:ext cx="3320228" cy="77713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R="5080" algn="ctr"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</a:t>
            </a:r>
            <a:endParaRPr lang="ru-RU" sz="1600" b="1" spc="-10" dirty="0" smtClean="0">
              <a:solidFill>
                <a:srgbClr val="58595B"/>
              </a:solidFill>
              <a:latin typeface="Calibri"/>
              <a:cs typeface="Calibri"/>
            </a:endParaRPr>
          </a:p>
          <a:p>
            <a:pPr marR="5080" algn="l">
              <a:spcBef>
                <a:spcPts val="100"/>
              </a:spcBef>
            </a:pPr>
            <a:r>
              <a:rPr sz="1600" b="1" spc="-10" dirty="0" err="1" smtClean="0">
                <a:solidFill>
                  <a:srgbClr val="58595B"/>
                </a:solidFill>
                <a:latin typeface="Calibri"/>
                <a:cs typeface="Calibri"/>
              </a:rPr>
              <a:t>понедельник</a:t>
            </a:r>
            <a:r>
              <a:rPr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четверг</a:t>
            </a:r>
            <a:r>
              <a:rPr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09: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17: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endParaRPr lang="ru-RU" sz="1600" b="1" spc="-20" dirty="0">
              <a:solidFill>
                <a:srgbClr val="58595B"/>
              </a:solidFill>
              <a:latin typeface="Calibri"/>
              <a:cs typeface="Calibri"/>
            </a:endParaRPr>
          </a:p>
          <a:p>
            <a:pPr marR="5080" algn="l">
              <a:spcBef>
                <a:spcPts val="100"/>
              </a:spcBef>
            </a:pP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пятница 09:00 – 16:45</a:t>
            </a:r>
          </a:p>
        </p:txBody>
      </p:sp>
      <p:sp>
        <p:nvSpPr>
          <p:cNvPr id="45" name="object 45">
            <a:extLst>
              <a:ext uri="{FF2B5EF4-FFF2-40B4-BE49-F238E27FC236}">
                <a16:creationId xmlns:a16="http://schemas.microsoft.com/office/drawing/2014/main" xmlns="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1016016" cy="546302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 err="1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45" dirty="0" smtClean="0">
                <a:solidFill>
                  <a:srgbClr val="FFFFFF"/>
                </a:solidFill>
                <a:latin typeface="Calibri"/>
                <a:cs typeface="Calibri"/>
              </a:rPr>
              <a:t>Томской </a:t>
            </a:r>
            <a:r>
              <a:rPr sz="800" spc="-10" dirty="0" err="1" smtClean="0">
                <a:solidFill>
                  <a:srgbClr val="FFFFFF"/>
                </a:solidFill>
                <a:latin typeface="Calibri"/>
                <a:cs typeface="Calibri"/>
              </a:rPr>
              <a:t>области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:a16="http://schemas.microsoft.com/office/drawing/2014/main" xmlns="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:a16="http://schemas.microsoft.com/office/drawing/2014/main" xmlns="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:a16="http://schemas.microsoft.com/office/drawing/2014/main" xmlns="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:a16="http://schemas.microsoft.com/office/drawing/2014/main" xmlns="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:a16="http://schemas.microsoft.com/office/drawing/2014/main" xmlns="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:a16="http://schemas.microsoft.com/office/drawing/2014/main" xmlns="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:a16="http://schemas.microsoft.com/office/drawing/2014/main" xmlns="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:a16="http://schemas.microsoft.com/office/drawing/2014/main" xmlns="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:a16="http://schemas.microsoft.com/office/drawing/2014/main" xmlns="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:a16="http://schemas.microsoft.com/office/drawing/2014/main" xmlns="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:a16="http://schemas.microsoft.com/office/drawing/2014/main" xmlns="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:a16="http://schemas.microsoft.com/office/drawing/2014/main" xmlns="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:a16="http://schemas.microsoft.com/office/drawing/2014/main" xmlns="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:a16="http://schemas.microsoft.com/office/drawing/2014/main" xmlns="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:a16="http://schemas.microsoft.com/office/drawing/2014/main" xmlns="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:a16="http://schemas.microsoft.com/office/drawing/2014/main" xmlns="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:a16="http://schemas.microsoft.com/office/drawing/2014/main" xmlns="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:a16="http://schemas.microsoft.com/office/drawing/2014/main" xmlns="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:a16="http://schemas.microsoft.com/office/drawing/2014/main" xmlns="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:a16="http://schemas.microsoft.com/office/drawing/2014/main" xmlns="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:a16="http://schemas.microsoft.com/office/drawing/2014/main" xmlns="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xmlns="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xmlns="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:a16="http://schemas.microsoft.com/office/drawing/2014/main" xmlns="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xmlns="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457895963"/>
              </p:ext>
            </p:extLst>
          </p:nvPr>
        </p:nvGraphicFramePr>
        <p:xfrm>
          <a:off x="501650" y="1536700"/>
          <a:ext cx="6705600" cy="5760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32000">
                  <a:extLst>
                    <a:ext uri="{9D8B030D-6E8A-4147-A177-3AD203B41FA5}">
                      <a16:colId xmlns:a16="http://schemas.microsoft.com/office/drawing/2014/main" xmlns="" val="4074742491"/>
                    </a:ext>
                  </a:extLst>
                </a:gridCol>
                <a:gridCol w="4736657">
                  <a:extLst>
                    <a:ext uri="{9D8B030D-6E8A-4147-A177-3AD203B41FA5}">
                      <a16:colId xmlns:a16="http://schemas.microsoft.com/office/drawing/2014/main" xmlns="" val="3160443083"/>
                    </a:ext>
                  </a:extLst>
                </a:gridCol>
                <a:gridCol w="1136943">
                  <a:extLst>
                    <a:ext uri="{9D8B030D-6E8A-4147-A177-3AD203B41FA5}">
                      <a16:colId xmlns:a16="http://schemas.microsoft.com/office/drawing/2014/main" xmlns="" val="3299580881"/>
                    </a:ext>
                  </a:extLst>
                </a:gridCol>
              </a:tblGrid>
              <a:tr h="612507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42324205"/>
                  </a:ext>
                </a:extLst>
              </a:tr>
              <a:tr h="1712558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07.04</a:t>
                      </a:r>
                      <a:endParaRPr lang="ru-RU" sz="18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Лекция:</a:t>
                      </a:r>
                      <a:r>
                        <a:rPr lang="ru-RU" sz="1800" b="0" baseline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 «Компенсация расходов на оплату стоимости проезда пенсионера к месту отдыха и обратно воздушным транспортом ( обязательные реквизиты билетов; документы при перелете за пределы РФ; стоимость проезда в составе туристической путевки)»</a:t>
                      </a: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14:</a:t>
                      </a:r>
                      <a:r>
                        <a:rPr lang="ru-RU" sz="18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685952597"/>
                  </a:ext>
                </a:extLst>
              </a:tr>
              <a:tr h="612507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16.04.</a:t>
                      </a:r>
                      <a:endParaRPr lang="ru-RU" sz="1800" b="1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Лекция: «Эхо</a:t>
                      </a:r>
                      <a:r>
                        <a:rPr lang="ru-RU" sz="1800" b="0" baseline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 Чернобыля. Подвиг ликвидаторов».Общество «Знание»</a:t>
                      </a:r>
                      <a:endParaRPr lang="ru-RU" sz="1800" b="0" dirty="0" smtClean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 smtClean="0">
                          <a:latin typeface="+mn-lt"/>
                        </a:rPr>
                        <a:t>14:00</a:t>
                      </a:r>
                      <a:endParaRPr lang="ru-RU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958695914"/>
                  </a:ext>
                </a:extLst>
              </a:tr>
              <a:tr h="612507">
                <a:tc>
                  <a:txBody>
                    <a:bodyPr/>
                    <a:lstStyle/>
                    <a:p>
                      <a:r>
                        <a:rPr lang="ru-RU" b="1" dirty="0" smtClean="0"/>
                        <a:t>16.04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800" b="0" baseline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 Плетение тактических  браслетов для участников СВО.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="0" dirty="0" smtClean="0">
                          <a:latin typeface="+mn-lt"/>
                        </a:rPr>
                        <a:t>15:00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32380059"/>
                  </a:ext>
                </a:extLst>
              </a:tr>
              <a:tr h="1662518">
                <a:tc>
                  <a:txBody>
                    <a:bodyPr/>
                    <a:lstStyle/>
                    <a:p>
                      <a:r>
                        <a:rPr lang="ru-RU" b="1" dirty="0" smtClean="0"/>
                        <a:t>22.04</a:t>
                      </a:r>
                    </a:p>
                    <a:p>
                      <a:endParaRPr lang="ru-RU" b="1" dirty="0" smtClean="0"/>
                    </a:p>
                    <a:p>
                      <a:r>
                        <a:rPr lang="ru-RU" b="1" dirty="0" smtClean="0"/>
                        <a:t>24.04</a:t>
                      </a:r>
                      <a:endParaRPr lang="ru-RU" b="1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800" b="0" dirty="0" smtClean="0">
                          <a:solidFill>
                            <a:srgbClr val="231F20"/>
                          </a:solidFill>
                          <a:latin typeface="+mn-lt"/>
                        </a:rPr>
                        <a:t>Лекция:</a:t>
                      </a:r>
                      <a:r>
                        <a:rPr lang="ru-RU" sz="1800" b="0" baseline="0" dirty="0" smtClean="0">
                          <a:solidFill>
                            <a:srgbClr val="231F20"/>
                          </a:solidFill>
                          <a:latin typeface="+mn-lt"/>
                        </a:rPr>
                        <a:t> «</a:t>
                      </a:r>
                      <a:r>
                        <a:rPr lang="ru-RU" sz="1800" b="0" dirty="0" smtClean="0">
                          <a:solidFill>
                            <a:srgbClr val="231F20"/>
                          </a:solidFill>
                          <a:latin typeface="+mn-lt"/>
                        </a:rPr>
                        <a:t>О</a:t>
                      </a:r>
                      <a:r>
                        <a:rPr lang="ru-RU" sz="1800" b="0" baseline="0" dirty="0" smtClean="0">
                          <a:solidFill>
                            <a:srgbClr val="231F20"/>
                          </a:solidFill>
                          <a:latin typeface="+mn-lt"/>
                        </a:rPr>
                        <a:t>б установлении повышения фиксированной выплаты к страховой пенсии»</a:t>
                      </a:r>
                    </a:p>
                    <a:p>
                      <a:pPr marL="0" marR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baseline="0" dirty="0" smtClean="0">
                          <a:solidFill>
                            <a:srgbClr val="231F20"/>
                          </a:solidFill>
                          <a:latin typeface="+mn-lt"/>
                        </a:rPr>
                        <a:t>Международная историко-патриотическая акция Единой России «Диктант Победы»</a:t>
                      </a:r>
                      <a:endParaRPr lang="ru-RU" sz="1800" b="0" baseline="0" dirty="0" smtClean="0">
                        <a:solidFill>
                          <a:srgbClr val="231F20"/>
                        </a:solidFill>
                        <a:latin typeface="+mn-lt"/>
                      </a:endParaRPr>
                    </a:p>
                    <a:p>
                      <a:pPr algn="just"/>
                      <a:endParaRPr lang="ru-RU" sz="1800" b="0" baseline="0" dirty="0" smtClean="0">
                        <a:solidFill>
                          <a:srgbClr val="231F20"/>
                        </a:solidFill>
                        <a:latin typeface="+mn-lt"/>
                      </a:endParaRPr>
                    </a:p>
                    <a:p>
                      <a:pPr algn="just"/>
                      <a:endParaRPr lang="ru-RU" sz="1800" b="0" baseline="0" dirty="0" smtClean="0">
                        <a:solidFill>
                          <a:srgbClr val="231F20"/>
                        </a:solidFill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="0" dirty="0" smtClean="0">
                          <a:latin typeface="+mn-lt"/>
                        </a:rPr>
                        <a:t>11:00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b="0" dirty="0" smtClean="0">
                        <a:latin typeface="+mn-lt"/>
                      </a:endParaRP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="0" dirty="0" smtClean="0">
                          <a:latin typeface="+mn-lt"/>
                        </a:rPr>
                        <a:t>14:00</a:t>
                      </a:r>
                      <a:endParaRPr lang="ru-RU" b="0" dirty="0" smtClean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285857638"/>
                  </a:ext>
                </a:extLst>
              </a:tr>
              <a:tr h="350004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18899382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143</TotalTime>
  <Words>150</Words>
  <Application>Microsoft Office PowerPoint</Application>
  <PresentationFormat>Произвольный</PresentationFormat>
  <Paragraphs>33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МЕРОПРИЯТИЯ НА   АПРЕЛЬ   2026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080TrubitsynaLA</cp:lastModifiedBy>
  <cp:revision>27</cp:revision>
  <cp:lastPrinted>2025-12-09T06:34:15Z</cp:lastPrinted>
  <dcterms:created xsi:type="dcterms:W3CDTF">2025-11-06T11:20:25Z</dcterms:created>
  <dcterms:modified xsi:type="dcterms:W3CDTF">2026-03-19T03:02:47Z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