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6" r:id="rId2"/>
    <p:sldId id="263" r:id="rId3"/>
    <p:sldId id="264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17D7F"/>
    <a:srgbClr val="3F9E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7825" autoAdjust="0"/>
  </p:normalViewPr>
  <p:slideViewPr>
    <p:cSldViewPr>
      <p:cViewPr varScale="1">
        <p:scale>
          <a:sx n="83" d="100"/>
          <a:sy n="83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00C043-9648-40ED-ADBE-BDABF22930D5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B4C5C2-0507-4076-AA8A-FC2BE550E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558A4E-128E-42FF-B640-5FD0FE1F9B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D82D-3135-4B96-9BD7-5F2331689883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21C3-BE7F-473F-8E91-0C5E686D6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82C9-2FBD-4D8E-AAD6-C89D01DA9359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1451-141B-4A3C-B59C-B70CE42AA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B871-7D7D-4926-B638-9342E87EA33D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C0BB-1918-435D-BB07-3FEA8A18F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DFA2A-C369-4E73-9E85-950CBCA4F893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A29C-EC9C-4B25-A588-85B201BC3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3EC3-C0D1-4BFE-8C82-2CC2E4DEAA45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AF9C-61CF-4F4C-936D-EBBAA0F3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7ADD-607E-45B6-8E34-B660AB3016C9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721D-F664-4DFA-A52B-70EC856DE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8A7F-5E9B-4251-8C46-CABB858F1129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06FC-EC9A-47CE-ABFD-CE63E2484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4236-DF30-49D8-A588-6FAAEDAB9B2B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449B-68DE-49EB-92D0-229FE8926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5BA8-752B-4125-83EE-58DDA77B9301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E9EF-BBC7-41EC-B9E2-0E78C9AB8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3B28-BD09-4113-83FE-524FC8C7541F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B6C6-5D79-496C-8E77-EABA9C930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94BF-1FEF-4D23-B6D8-C0851E4BC2E2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2D64-1799-4927-9302-D4EEAE49A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27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107E2A-DC90-4BA9-A3C9-1FE0855C83EA}" type="datetimeFigureOut">
              <a:rPr lang="ru-RU"/>
              <a:pPr>
                <a:defRPr/>
              </a:pPr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444E28-B450-464D-B383-B12C87D8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0" r:id="rId2"/>
    <p:sldLayoutId id="2147483889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90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566738"/>
            <a:ext cx="86550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ООО«ФИРМА «АЛЬКОР»</a:t>
            </a:r>
            <a:r>
              <a:rPr lang="ru-RU" sz="6000" dirty="0">
                <a:latin typeface="+mn-lt"/>
              </a:rPr>
              <a:t> </a:t>
            </a:r>
            <a:endParaRPr lang="ru-RU" sz="6000" dirty="0"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2214563"/>
            <a:ext cx="813752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rebuchet MS" pitchFamily="34" charset="0"/>
              </a:rPr>
              <a:t> </a:t>
            </a:r>
            <a:r>
              <a:rPr lang="ru-RU" sz="2800">
                <a:latin typeface="Trebuchet MS" pitchFamily="34" charset="0"/>
              </a:rPr>
              <a:t>Лучший страхователь в номинации</a:t>
            </a:r>
          </a:p>
          <a:p>
            <a:pPr algn="ctr"/>
            <a:r>
              <a:rPr lang="ru-RU" sz="2800">
                <a:latin typeface="Trebuchet MS" pitchFamily="34" charset="0"/>
              </a:rPr>
              <a:t> «Численность сотрудников</a:t>
            </a:r>
          </a:p>
          <a:p>
            <a:pPr algn="ctr"/>
            <a:r>
              <a:rPr lang="ru-RU" sz="2800">
                <a:latin typeface="Trebuchet MS" pitchFamily="34" charset="0"/>
              </a:rPr>
              <a:t> у работодателя до 100 человек»</a:t>
            </a:r>
          </a:p>
          <a:p>
            <a:endParaRPr lang="ru-RU">
              <a:latin typeface="Trebuchet MS" pitchFamily="34" charset="0"/>
            </a:endParaRPr>
          </a:p>
          <a:p>
            <a:r>
              <a:rPr lang="ru-RU" sz="2400">
                <a:latin typeface="Trebuchet MS" pitchFamily="34" charset="0"/>
              </a:rPr>
              <a:t>ИНН 7118020773</a:t>
            </a:r>
          </a:p>
          <a:p>
            <a:r>
              <a:rPr lang="ru-RU" sz="2400">
                <a:latin typeface="Trebuchet MS" pitchFamily="34" charset="0"/>
              </a:rPr>
              <a:t>Регистрация в ПФР с 15.12.2002</a:t>
            </a:r>
          </a:p>
          <a:p>
            <a:r>
              <a:rPr lang="ru-RU" sz="2400">
                <a:latin typeface="Trebuchet MS" pitchFamily="34" charset="0"/>
              </a:rPr>
              <a:t>Генеральный директор: Будкова Юлия Александровна</a:t>
            </a:r>
          </a:p>
          <a:p>
            <a:r>
              <a:rPr lang="ru-RU" sz="2400">
                <a:latin typeface="Trebuchet MS" pitchFamily="34" charset="0"/>
              </a:rPr>
              <a:t>Главный бухгалтер: Чистяков Николай Михайлович</a:t>
            </a:r>
          </a:p>
          <a:p>
            <a:r>
              <a:rPr lang="ru-RU" sz="2400">
                <a:latin typeface="Trebuchet MS" pitchFamily="34" charset="0"/>
              </a:rPr>
              <a:t>Численность работающих – 35 человек</a:t>
            </a:r>
          </a:p>
          <a:p>
            <a:r>
              <a:rPr lang="ru-RU" sz="2400">
                <a:latin typeface="Trebuchet MS" pitchFamily="34" charset="0"/>
              </a:rPr>
              <a:t>Средняя заработная плата за 2014 год – 62346 руб.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790575" y="428625"/>
            <a:ext cx="8353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Лицензия, выданная УФСБ России по Тульской области на осуществление работ, связанных и использованием сведений, составляющих государственную тайну.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51000"/>
            <a:ext cx="3562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14375" y="2143125"/>
            <a:ext cx="367188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ООО «фирма «Алькор» длительное время взаимодействует со многими предприятиями и научно-исследовательскими организациями в областях разработки, испытания, установки и технического обслуживания авиационной техники, вооружения и военной техники.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958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rebuchet MS" pitchFamily="34" charset="0"/>
              </a:rPr>
              <a:t>На предприятии разработаны и поставлены на производство: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785938" y="1428750"/>
            <a:ext cx="631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 </a:t>
            </a:r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Устройства микрофонные масочные радиостойкие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3644900"/>
            <a:ext cx="3606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643188"/>
            <a:ext cx="35829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071688"/>
            <a:ext cx="41211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1357313" y="6072188"/>
            <a:ext cx="756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Потребители: МО РФ, ОАО «ОКБ«Октава», ОАО «НПП»Звезда»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8280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Усилители кристаллические и радиостойкие, которые в контакте с телефоном защитного шлема предназначены для совместной работы  в речепреобразующих трактах аппаратуры внутренней связи, самолетных переговорных устройствах и другой радиоэлектронной аппаратуре, функционирующей в условиях мощных излучений.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571750"/>
            <a:ext cx="24479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357438"/>
            <a:ext cx="15478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2786063"/>
            <a:ext cx="1584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3429000"/>
            <a:ext cx="16097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857250" y="5572125"/>
            <a:ext cx="799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Потребители: МО РФ, ОАО «ОКБ «Октава»,ОАО «НПП Звезда», ОАО «НПП Респиратор», ЗАО «Аэрофлот» и другие.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Жгуты проводов и комплектующие электрооборудования для заводов отечественного автомобилестроения.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714500"/>
            <a:ext cx="65817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88" y="5857875"/>
            <a:ext cx="525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Потребители: «АвтоВАЗ», «КАМАЗ», «ПАЗ»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539750" y="476250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rebuchet MS" pitchFamily="34" charset="0"/>
              </a:rPr>
              <a:t>В настоящее время ООО «фирма «Алькор» является единственным разработчиком, изготовителем и поставщиком таких изделий, как: 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857250" y="1714500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Устройства микрофонные масочные, встраиваемые в кислородные маски, летные противогазы, летные дымозащитные маски и шлемы.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786063"/>
            <a:ext cx="6602412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755650" y="620713"/>
            <a:ext cx="7704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Усилитель кристаллический УК9РС БТИВ.468749.001 ТУ, предназначен для применения в радиоэлектронной аппаратуре, функционирующей в условиях мощных радиоизлучений.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000250"/>
            <a:ext cx="65055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643313"/>
            <a:ext cx="55340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900113" y="692150"/>
            <a:ext cx="7993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Модернизированный Подвижный узел</a:t>
            </a:r>
          </a:p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 связи предназначен для боевого управления летной авиацией и обеспечения телефонной радиосвязи на стоянке и в движении автомобиля.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06688"/>
            <a:ext cx="27146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613" y="2205038"/>
            <a:ext cx="50768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714500" y="5857875"/>
            <a:ext cx="5838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Потребитель: Министерство обороны РФ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60363" y="1071563"/>
          <a:ext cx="8540750" cy="5357812"/>
        </p:xfrm>
        <a:graphic>
          <a:graphicData uri="http://schemas.openxmlformats.org/presentationml/2006/ole">
            <p:oleObj spid="_x0000_s1027" name="Диаграмма" r:id="rId3" imgW="6486382" imgH="4067223" progId="MSGraph.Chart.8">
              <p:embed followColorScheme="full"/>
            </p:oleObj>
          </a:graphicData>
        </a:graphic>
      </p:graphicFrame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928688" y="357188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Trebuchet MS" pitchFamily="34" charset="0"/>
              </a:rPr>
              <a:t>Объемы производства продукции, работ и услуг за последние 11 лет</a:t>
            </a:r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8215313" y="6215063"/>
            <a:ext cx="64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rebuchet MS" pitchFamily="34" charset="0"/>
              </a:rPr>
              <a:t>Год</a:t>
            </a:r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1143000" y="928688"/>
            <a:ext cx="121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Тыс. руб.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54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2060575"/>
            <a:ext cx="7777163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Со дня своего основания предприятие имеет стабильную положительную динамику развития и работает устойчиво:</a:t>
            </a:r>
          </a:p>
          <a:p>
            <a:endParaRPr lang="ru-RU" sz="2000">
              <a:solidFill>
                <a:srgbClr val="0070C0"/>
              </a:solidFill>
              <a:latin typeface="Trebuchet MS" pitchFamily="34" charset="0"/>
            </a:endParaRPr>
          </a:p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- происходит наращивание производственного, технического и научного потенциалов;</a:t>
            </a:r>
          </a:p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- освоение передовых методов работы, разработка, апробация и внедрение базовых технологий в радиотехнической, авиационной и оборонной областях.</a:t>
            </a:r>
          </a:p>
          <a:p>
            <a:endParaRPr lang="ru-RU" sz="2000">
              <a:solidFill>
                <a:srgbClr val="0070C0"/>
              </a:solidFill>
              <a:latin typeface="Trebuchet MS" pitchFamily="34" charset="0"/>
            </a:endParaRPr>
          </a:p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Производственные площади предприятия – 454,7 кв. м.</a:t>
            </a:r>
          </a:p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Количество докторов наук – 3 человека</a:t>
            </a:r>
          </a:p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Количество кандидатов наук – 5 человек</a:t>
            </a:r>
          </a:p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Количество рабочих высшей квалификации – 16 человек.</a:t>
            </a:r>
          </a:p>
          <a:p>
            <a:endParaRPr lang="ru-RU">
              <a:latin typeface="Trebuchet MS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88913"/>
            <a:ext cx="53292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9541"/>
          <a:stretch>
            <a:fillRect/>
          </a:stretch>
        </p:blipFill>
        <p:spPr bwMode="auto">
          <a:xfrm>
            <a:off x="-9525" y="814388"/>
            <a:ext cx="9153525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7088" y="188913"/>
            <a:ext cx="7921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rgbClr val="0070C0"/>
                </a:solidFill>
                <a:latin typeface="Trebuchet MS" pitchFamily="34" charset="0"/>
              </a:rPr>
              <a:t>Организационная структура предприятия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7188" y="285750"/>
            <a:ext cx="828675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3200">
              <a:latin typeface="Trebuchet MS" pitchFamily="34" charset="0"/>
            </a:endParaRPr>
          </a:p>
          <a:p>
            <a:pPr algn="just"/>
            <a:endParaRPr lang="ru-RU" sz="3200">
              <a:latin typeface="Trebuchet MS" pitchFamily="34" charset="0"/>
            </a:endParaRPr>
          </a:p>
          <a:p>
            <a:pPr algn="just"/>
            <a:r>
              <a:rPr lang="ru-RU" sz="3200">
                <a:latin typeface="Trebuchet MS" pitchFamily="34" charset="0"/>
              </a:rPr>
              <a:t>	В настоящее время ООО «ФИРМА «АЛЬКОР» ведет деятельность в двух основных направлениях:</a:t>
            </a:r>
          </a:p>
          <a:p>
            <a:pPr algn="just"/>
            <a:r>
              <a:rPr lang="ru-RU" sz="3200">
                <a:latin typeface="Trebuchet MS" pitchFamily="34" charset="0"/>
              </a:rPr>
              <a:t>- производство приборов и аппаратуры для автоматического регулирования или управления;</a:t>
            </a:r>
          </a:p>
          <a:p>
            <a:pPr algn="just"/>
            <a:r>
              <a:rPr lang="ru-RU" sz="3200">
                <a:latin typeface="Trebuchet MS" pitchFamily="34" charset="0"/>
              </a:rPr>
              <a:t>- научно-исследовательские разработки в области естественных и технических наук.</a:t>
            </a:r>
          </a:p>
          <a:p>
            <a:endParaRPr lang="ru-RU" sz="3200">
              <a:latin typeface="Trebuchet MS" pitchFamily="34" charset="0"/>
            </a:endParaRPr>
          </a:p>
          <a:p>
            <a:endParaRPr lang="ru-RU" sz="3200">
              <a:latin typeface="Trebuchet MS" pitchFamily="34" charset="0"/>
            </a:endParaRPr>
          </a:p>
        </p:txBody>
      </p:sp>
      <p:pic>
        <p:nvPicPr>
          <p:cNvPr id="3" name="Рисунок 2" descr="Без имени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36526">
            <a:off x="3082925" y="2519363"/>
            <a:ext cx="349726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836613"/>
            <a:ext cx="79581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Уникальная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производственная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и стендовая база 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25" y="2143125"/>
            <a:ext cx="7643813" cy="539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2000">
                <a:latin typeface="Trebuchet MS" pitchFamily="34" charset="0"/>
              </a:rPr>
              <a:t>   расположена по адресу: </a:t>
            </a:r>
          </a:p>
          <a:p>
            <a:pPr>
              <a:buFontTx/>
              <a:buChar char="-"/>
            </a:pPr>
            <a:endParaRPr lang="ru-RU" sz="2000">
              <a:latin typeface="Trebuchet MS" pitchFamily="34" charset="0"/>
            </a:endParaRPr>
          </a:p>
          <a:p>
            <a:pPr>
              <a:buFontTx/>
              <a:buAutoNum type="arabicPeriod"/>
            </a:pPr>
            <a:r>
              <a:rPr lang="ru-RU" sz="2000">
                <a:latin typeface="Trebuchet MS" pitchFamily="34" charset="0"/>
              </a:rPr>
              <a:t>Тульская область, Щекинский район, д. Ясная Поляна, ул. Школьная, д.19, офис 101</a:t>
            </a:r>
          </a:p>
          <a:p>
            <a:pPr>
              <a:buFontTx/>
              <a:buAutoNum type="arabicPeriod" startAt="2"/>
            </a:pPr>
            <a:r>
              <a:rPr lang="ru-RU" sz="2000">
                <a:latin typeface="Trebuchet MS" pitchFamily="34" charset="0"/>
              </a:rPr>
              <a:t>Тульская область, г. Щекино, ул. Л. Толстого, д.18Б.</a:t>
            </a:r>
          </a:p>
          <a:p>
            <a:endParaRPr lang="ru-RU" sz="200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2000">
                <a:latin typeface="Trebuchet MS" pitchFamily="34" charset="0"/>
              </a:rPr>
              <a:t>рабочие места сотрудников оборудованы с учетом последних требований</a:t>
            </a:r>
          </a:p>
          <a:p>
            <a:pPr>
              <a:buFontTx/>
              <a:buChar char="-"/>
            </a:pPr>
            <a:endParaRPr lang="ru-RU" sz="2000"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2000">
                <a:latin typeface="Trebuchet MS" pitchFamily="34" charset="0"/>
              </a:rPr>
              <a:t>используется производственное, измерительное </a:t>
            </a:r>
            <a:r>
              <a:rPr lang="ru-RU" sz="2000"/>
              <a:t>оборудование </a:t>
            </a:r>
            <a:r>
              <a:rPr lang="ru-RU" sz="2000">
                <a:latin typeface="Trebuchet MS" pitchFamily="34" charset="0"/>
              </a:rPr>
              <a:t>от лучших производителей с датой выпуска не ранее 2005 года.</a:t>
            </a:r>
          </a:p>
          <a:p>
            <a:pPr>
              <a:buFontTx/>
              <a:buAutoNum type="arabicPeriod" startAt="2"/>
            </a:pPr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068638"/>
            <a:ext cx="27146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04813"/>
            <a:ext cx="27368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37449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В ООО «фирма «Алькор» разработана, </a:t>
            </a:r>
          </a:p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эффективно внедрена и результативно функционирует система менеджмента качества.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5003800" y="4149725"/>
            <a:ext cx="3568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Уже сейчас, принятие управленческих решений на предприятии осуществляется с учетом международных стандартов.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827088" y="476250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Лицензия, выданная службой по оборонному заказу на разработку, реализацию и ремонт, техническое обслуживание, установку и монтаж вооружения и военной техники.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30289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205038"/>
            <a:ext cx="30003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782763"/>
            <a:ext cx="29908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900113" y="765175"/>
            <a:ext cx="81359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Лицензия, выданная Министерством промышленности и торговли РФ на разработку, производство, испытание и ремонт авиационной техники.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73238"/>
            <a:ext cx="31813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8313" y="1989138"/>
            <a:ext cx="31527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750" y="1773238"/>
            <a:ext cx="31623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539750" y="476250"/>
            <a:ext cx="8353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rebuchet MS" pitchFamily="34" charset="0"/>
              </a:rPr>
              <a:t>Лицензии, выданные Федеральным агентством по промышленности на разработку, производство и ремонт вооружения и военной техники.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31337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989138"/>
            <a:ext cx="31623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6075" y="1570038"/>
            <a:ext cx="34290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0.9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378</TotalTime>
  <Words>463</Words>
  <Application>Microsoft Office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081000-2202</cp:lastModifiedBy>
  <cp:revision>52</cp:revision>
  <dcterms:created xsi:type="dcterms:W3CDTF">2015-04-22T16:19:58Z</dcterms:created>
  <dcterms:modified xsi:type="dcterms:W3CDTF">2015-05-14T07:22:37Z</dcterms:modified>
</cp:coreProperties>
</file>