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12.png" ContentType="image/png"/>
  <Override PartName="/ppt/media/image11.png" ContentType="image/png"/>
  <Override PartName="/ppt/media/image10.png" ContentType="image/png"/>
  <Override PartName="/ppt/media/image8.png" ContentType="image/png"/>
  <Override PartName="/ppt/media/image9.png" ContentType="image/png"/>
  <Override PartName="/ppt/media/image7.jpeg" ContentType="image/jpeg"/>
  <Override PartName="/ppt/media/image6.jpeg" ContentType="image/jpeg"/>
  <Override PartName="/ppt/media/image14.jpeg" ContentType="image/jpeg"/>
  <Override PartName="/ppt/media/image5.png" ContentType="image/png"/>
  <Override PartName="/ppt/media/image4.png" ContentType="image/png"/>
  <Override PartName="/ppt/media/image3.png" ContentType="image/png"/>
  <Override PartName="/ppt/media/image13.jpeg" ContentType="image/jpeg"/>
  <Override PartName="/ppt/media/image2.png" ContentType="image/png"/>
  <Override PartName="/ppt/media/image1.png" ContentType="image/png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5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480" y="182340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480" y="182340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504000" y="288000"/>
            <a:ext cx="9072000" cy="5787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7" name="" descr=""/>
          <p:cNvPicPr/>
          <p:nvPr/>
        </p:nvPicPr>
        <p:blipFill>
          <a:blip r:embed="rId2"/>
          <a:stretch/>
        </p:blipFill>
        <p:spPr>
          <a:xfrm>
            <a:off x="2292480" y="182340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78" name="" descr=""/>
          <p:cNvPicPr/>
          <p:nvPr/>
        </p:nvPicPr>
        <p:blipFill>
          <a:blip r:embed="rId3"/>
          <a:stretch/>
        </p:blipFill>
        <p:spPr>
          <a:xfrm>
            <a:off x="2292480" y="182340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88000"/>
            <a:ext cx="9072000" cy="5787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ru-RU" sz="4400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4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Седьмой уровень структуры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ru-RU" sz="1400">
                <a:latin typeface="Times New Roman"/>
              </a:rPr>
              <a:t>&lt;дата/время&gt;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ru-RU" sz="1400">
                <a:latin typeface="Times New Roman"/>
              </a:rPr>
              <a:t>&lt;нижний колонтитул&gt;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BCF7EFB1-8CD0-4B58-9CC2-3B3B8E4E3DE2}" type="slidenum">
              <a:rPr lang="ru-RU" sz="1400">
                <a:latin typeface="Times New Roman"/>
              </a:rPr>
              <a:t>&lt;номер&gt;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2"/>
          <a:stretch/>
        </p:blipFill>
        <p:spPr>
          <a:xfrm>
            <a:off x="1080" y="1440"/>
            <a:ext cx="10077480" cy="756252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9072000" cy="1248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ru-RU" sz="4759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470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 sz="3039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 sz="26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 sz="217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 sz="217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17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170">
                <a:latin typeface="Arial"/>
              </a:rPr>
              <a:t>Седьмой уровень структуры</a:t>
            </a:r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504000" y="6886440"/>
            <a:ext cx="2348280" cy="520920"/>
          </a:xfrm>
          <a:prstGeom prst="rect">
            <a:avLst/>
          </a:prstGeom>
        </p:spPr>
        <p:txBody>
          <a:bodyPr lIns="0" rIns="0" tIns="0" bIns="0"/>
          <a:p>
            <a:r>
              <a:rPr lang="ru-RU" sz="1400">
                <a:latin typeface="Times New Roman"/>
              </a:rPr>
              <a:t>&lt;дата/время&gt;</a:t>
            </a:r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3447000" y="6886440"/>
            <a:ext cx="3195000" cy="52092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ru-RU" sz="1400">
                <a:latin typeface="Times New Roman"/>
              </a:rPr>
              <a:t>&lt;нижний колонтитул&gt;</a:t>
            </a:r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7227000" y="6886440"/>
            <a:ext cx="2348280" cy="520920"/>
          </a:xfrm>
          <a:prstGeom prst="rect">
            <a:avLst/>
          </a:prstGeom>
        </p:spPr>
        <p:txBody>
          <a:bodyPr lIns="0" rIns="0" tIns="0" bIns="0"/>
          <a:p>
            <a:pPr algn="r"/>
            <a:fld id="{795D9F8D-650A-4655-90BA-D4D647AF9A2F}" type="slidenum">
              <a:rPr lang="ru-RU" sz="1400">
                <a:latin typeface="Times New Roman"/>
              </a:rPr>
              <a:t>&lt;номер&gt;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image" Target="../media/image13.jpeg"/><Relationship Id="rId4" Type="http://schemas.openxmlformats.org/officeDocument/2006/relationships/image" Target="../media/image14.jpeg"/><Relationship Id="rId5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504000" y="288000"/>
            <a:ext cx="9072000" cy="12481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ru-RU" sz="4000">
                <a:solidFill>
                  <a:srgbClr val="330099"/>
                </a:solidFill>
                <a:latin typeface="Times New Roman"/>
                <a:ea typeface="Times New Roman"/>
              </a:rPr>
              <a:t>Мартиросов Роман Георгиевич</a:t>
            </a:r>
            <a:endParaRPr/>
          </a:p>
        </p:txBody>
      </p:sp>
      <p:sp>
        <p:nvSpPr>
          <p:cNvPr id="80" name="TextShape 2"/>
          <p:cNvSpPr txBox="1"/>
          <p:nvPr/>
        </p:nvSpPr>
        <p:spPr>
          <a:xfrm>
            <a:off x="288000" y="4863240"/>
            <a:ext cx="9576000" cy="24087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50000"/>
              </a:lnSpc>
            </a:pPr>
            <a:r>
              <a:rPr lang="ru-RU" sz="2000">
                <a:solidFill>
                  <a:srgbClr val="330066"/>
                </a:solidFill>
                <a:latin typeface="Times New Roman"/>
                <a:ea typeface="Times New Roman"/>
              </a:rPr>
              <a:t> </a:t>
            </a:r>
            <a:r>
              <a:rPr lang="ru-RU" sz="2000">
                <a:solidFill>
                  <a:srgbClr val="330066"/>
                </a:solidFill>
                <a:latin typeface="Times New Roman"/>
                <a:ea typeface="Times New Roman"/>
              </a:rPr>
              <a:t>- Индивидуальный предприниматель Мартиросов Р.Г. рег. № 081-002-009813 зарегистрирован в ПФР  21.02.2002 года.</a:t>
            </a:r>
            <a:endParaRPr/>
          </a:p>
          <a:p>
            <a:pPr algn="ctr">
              <a:lnSpc>
                <a:spcPct val="150000"/>
              </a:lnSpc>
            </a:pPr>
            <a:r>
              <a:rPr lang="ar-SA" sz="2000">
                <a:solidFill>
                  <a:srgbClr val="330066"/>
                </a:solidFill>
                <a:latin typeface="Times New Roman"/>
                <a:ea typeface="Times New Roman"/>
              </a:rPr>
              <a:t>- Главный бухгалтер: </a:t>
            </a:r>
            <a:r>
              <a:rPr lang="ru-RU" sz="2000">
                <a:solidFill>
                  <a:srgbClr val="330066"/>
                </a:solidFill>
                <a:latin typeface="Times New Roman"/>
                <a:ea typeface="Times New Roman"/>
              </a:rPr>
              <a:t>Алексеенко Татьяна Викторовна</a:t>
            </a:r>
            <a:endParaRPr/>
          </a:p>
          <a:p>
            <a:pPr algn="ctr">
              <a:lnSpc>
                <a:spcPct val="150000"/>
              </a:lnSpc>
            </a:pPr>
            <a:r>
              <a:rPr lang="ar-SA" sz="2000">
                <a:solidFill>
                  <a:srgbClr val="330066"/>
                </a:solidFill>
                <a:latin typeface="Times New Roman"/>
                <a:ea typeface="Times New Roman"/>
              </a:rPr>
              <a:t>- Среднесписочная численность сотрудников: </a:t>
            </a:r>
            <a:r>
              <a:rPr lang="ru-RU" sz="2000">
                <a:solidFill>
                  <a:srgbClr val="330066"/>
                </a:solidFill>
                <a:latin typeface="Times New Roman"/>
                <a:ea typeface="Times New Roman"/>
              </a:rPr>
              <a:t>54 </a:t>
            </a:r>
            <a:r>
              <a:rPr lang="ar-SA" sz="2000">
                <a:solidFill>
                  <a:srgbClr val="330066"/>
                </a:solidFill>
                <a:latin typeface="Times New Roman"/>
                <a:ea typeface="Times New Roman"/>
              </a:rPr>
              <a:t>чел</a:t>
            </a:r>
            <a:r>
              <a:rPr lang="ru-RU" sz="2000">
                <a:solidFill>
                  <a:srgbClr val="330066"/>
                </a:solidFill>
                <a:latin typeface="Times New Roman"/>
                <a:ea typeface="Times New Roman"/>
              </a:rPr>
              <a:t>.</a:t>
            </a:r>
            <a:r>
              <a:rPr lang="ar-SA" sz="2000">
                <a:solidFill>
                  <a:srgbClr val="330066"/>
                </a:solidFill>
                <a:latin typeface="Times New Roman"/>
                <a:ea typeface="Times New Roman"/>
              </a:rPr>
              <a:t> </a:t>
            </a:r>
            <a:endParaRPr/>
          </a:p>
          <a:p>
            <a:pPr algn="ctr">
              <a:lnSpc>
                <a:spcPct val="150000"/>
              </a:lnSpc>
            </a:pPr>
            <a:r>
              <a:rPr lang="ar-SA" sz="2000">
                <a:solidFill>
                  <a:srgbClr val="330066"/>
                </a:solidFill>
                <a:latin typeface="Times New Roman"/>
                <a:ea typeface="Times New Roman"/>
              </a:rPr>
              <a:t>- Размер средней заработной платы: </a:t>
            </a:r>
            <a:r>
              <a:rPr lang="ru-RU" sz="2000">
                <a:solidFill>
                  <a:srgbClr val="330066"/>
                </a:solidFill>
                <a:latin typeface="Times New Roman"/>
                <a:ea typeface="Times New Roman"/>
              </a:rPr>
              <a:t>13500</a:t>
            </a:r>
            <a:r>
              <a:rPr lang="ar-SA" sz="2000">
                <a:solidFill>
                  <a:srgbClr val="330066"/>
                </a:solidFill>
                <a:latin typeface="Times New Roman"/>
                <a:ea typeface="Times New Roman"/>
              </a:rPr>
              <a:t> руб.</a:t>
            </a:r>
            <a:endParaRPr/>
          </a:p>
        </p:txBody>
      </p:sp>
      <p:pic>
        <p:nvPicPr>
          <p:cNvPr id="81" name="" descr=""/>
          <p:cNvPicPr/>
          <p:nvPr/>
        </p:nvPicPr>
        <p:blipFill>
          <a:blip r:embed="rId1"/>
          <a:stretch/>
        </p:blipFill>
        <p:spPr>
          <a:xfrm>
            <a:off x="2393640" y="1368000"/>
            <a:ext cx="5238360" cy="3390480"/>
          </a:xfrm>
          <a:prstGeom prst="rect">
            <a:avLst/>
          </a:prstGeom>
          <a:ln>
            <a:noFill/>
          </a:ln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792000" y="239760"/>
            <a:ext cx="8208000" cy="1200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algn="ctr">
              <a:lnSpc>
                <a:spcPct val="100000"/>
              </a:lnSpc>
            </a:pPr>
            <a:r>
              <a:rPr lang="ar-SA" sz="2200">
                <a:solidFill>
                  <a:srgbClr val="330066"/>
                </a:solidFill>
                <a:latin typeface="Times New Roman"/>
                <a:ea typeface="Times New Roman"/>
              </a:rPr>
              <a:t>                 </a:t>
            </a:r>
            <a:r>
              <a:rPr lang="ar-SA" sz="2200">
                <a:solidFill>
                  <a:srgbClr val="330066"/>
                </a:solidFill>
                <a:latin typeface="Times New Roman"/>
                <a:ea typeface="Times New Roman"/>
              </a:rPr>
              <a:t>Вид деятельности: </a:t>
            </a:r>
            <a:r>
              <a:rPr lang="ru-RU" sz="2200">
                <a:solidFill>
                  <a:srgbClr val="330066"/>
                </a:solidFill>
                <a:latin typeface="Times New Roman"/>
                <a:ea typeface="Times New Roman"/>
              </a:rPr>
              <a:t>розничная торговля мебелью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200">
                <a:solidFill>
                  <a:srgbClr val="330066"/>
                </a:solidFill>
                <a:latin typeface="Times New Roman"/>
              </a:rPr>
              <a:t>           </a:t>
            </a:r>
            <a:r>
              <a:rPr lang="ru-RU" sz="2200">
                <a:solidFill>
                  <a:srgbClr val="330066"/>
                </a:solidFill>
                <a:latin typeface="Times New Roman"/>
              </a:rPr>
              <a:t>Задолженности по уплате страховых взносов на обязательное пенсионное страхование не имеет.</a:t>
            </a:r>
            <a:endParaRPr/>
          </a:p>
        </p:txBody>
      </p:sp>
      <p:pic>
        <p:nvPicPr>
          <p:cNvPr id="83" name="" descr=""/>
          <p:cNvPicPr/>
          <p:nvPr/>
        </p:nvPicPr>
        <p:blipFill>
          <a:blip r:embed="rId1"/>
          <a:stretch/>
        </p:blipFill>
        <p:spPr>
          <a:xfrm>
            <a:off x="1368000" y="1776600"/>
            <a:ext cx="2880000" cy="2399400"/>
          </a:xfrm>
          <a:prstGeom prst="rect">
            <a:avLst/>
          </a:prstGeom>
          <a:ln>
            <a:noFill/>
          </a:ln>
        </p:spPr>
      </p:pic>
      <p:pic>
        <p:nvPicPr>
          <p:cNvPr id="84" name="" descr=""/>
          <p:cNvPicPr/>
          <p:nvPr/>
        </p:nvPicPr>
        <p:blipFill>
          <a:blip r:embed="rId2"/>
          <a:stretch/>
        </p:blipFill>
        <p:spPr>
          <a:xfrm>
            <a:off x="4248000" y="1785600"/>
            <a:ext cx="4266720" cy="2390400"/>
          </a:xfrm>
          <a:prstGeom prst="rect">
            <a:avLst/>
          </a:prstGeom>
          <a:ln>
            <a:noFill/>
          </a:ln>
        </p:spPr>
      </p:pic>
      <p:sp>
        <p:nvSpPr>
          <p:cNvPr id="85" name="TextShape 2"/>
          <p:cNvSpPr txBox="1"/>
          <p:nvPr/>
        </p:nvSpPr>
        <p:spPr>
          <a:xfrm>
            <a:off x="144000" y="4608000"/>
            <a:ext cx="9638640" cy="2808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15000"/>
              </a:lnSpc>
            </a:pPr>
            <a:r>
              <a:rPr lang="ru-RU" sz="2200">
                <a:solidFill>
                  <a:srgbClr val="330066"/>
                </a:solidFill>
                <a:latin typeface="Times New Roman"/>
              </a:rPr>
              <a:t>Мартиросов Роман Георгиевич основал фирму «Ромарти». Центральным направлением деятельности компании является оптово-розничная торговля мебелью. «Ромарти» является представителями отечественных и импортных производителей мебели в Тульской области и соседних областях Центрального региона. ИП Мартиросов Р.Г. является членом Ассоциации предприятий мебельной и деревообрабатывающей промышленности России.</a:t>
            </a:r>
            <a:r>
              <a:rPr lang="ru-RU" sz="2000">
                <a:solidFill>
                  <a:srgbClr val="330066"/>
                </a:solidFill>
                <a:latin typeface="Times New Roman"/>
              </a:rPr>
              <a:t> </a:t>
            </a:r>
            <a:endParaRPr/>
          </a:p>
          <a:p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216000" y="311760"/>
            <a:ext cx="5616000" cy="984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algn="just">
              <a:lnSpc>
                <a:spcPct val="115000"/>
              </a:lnSpc>
            </a:pPr>
            <a:r>
              <a:rPr lang="ru-RU" sz="2200">
                <a:solidFill>
                  <a:srgbClr val="330066"/>
                </a:solidFill>
                <a:latin typeface="Times New Roman"/>
                <a:ea typeface="Times New Roman"/>
              </a:rPr>
              <a:t>Мебельная компания «Ромарти» является одной из крупнейших компаний в Центральном регионе по оптовой и розничной торговле мебелью.</a:t>
            </a:r>
            <a:endParaRPr/>
          </a:p>
        </p:txBody>
      </p:sp>
      <p:pic>
        <p:nvPicPr>
          <p:cNvPr id="87" name="" descr=""/>
          <p:cNvPicPr/>
          <p:nvPr/>
        </p:nvPicPr>
        <p:blipFill>
          <a:blip r:embed="rId1"/>
          <a:stretch/>
        </p:blipFill>
        <p:spPr>
          <a:xfrm>
            <a:off x="6132960" y="315720"/>
            <a:ext cx="3731760" cy="2636280"/>
          </a:xfrm>
          <a:prstGeom prst="rect">
            <a:avLst/>
          </a:prstGeom>
          <a:ln>
            <a:noFill/>
          </a:ln>
        </p:spPr>
      </p:pic>
      <p:sp>
        <p:nvSpPr>
          <p:cNvPr id="88" name="TextShape 2"/>
          <p:cNvSpPr txBox="1"/>
          <p:nvPr/>
        </p:nvSpPr>
        <p:spPr>
          <a:xfrm>
            <a:off x="216000" y="4934160"/>
            <a:ext cx="9534600" cy="2481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15000"/>
              </a:lnSpc>
            </a:pPr>
            <a:r>
              <a:rPr lang="ru-RU" sz="2200">
                <a:solidFill>
                  <a:srgbClr val="330066"/>
                </a:solidFill>
                <a:latin typeface="Times New Roman"/>
              </a:rPr>
              <a:t>    </a:t>
            </a:r>
            <a:r>
              <a:rPr lang="ru-RU" sz="2200">
                <a:solidFill>
                  <a:srgbClr val="330066"/>
                </a:solidFill>
                <a:latin typeface="Times New Roman"/>
              </a:rPr>
              <a:t>За время своего существования мебельная компания «Ромарти» прошла сложный путь от небольшой фирмы до развитой компании. Предприятие не останавливается на достигнутых результатах: в компании активно внедряют современные производственные и маркетинговые технологии, работают над повышением профессионального мастерства сотрудников, продолжают развивать торговую сеть.</a:t>
            </a:r>
            <a:endParaRPr/>
          </a:p>
          <a:p>
            <a:endParaRPr/>
          </a:p>
        </p:txBody>
      </p:sp>
      <p:pic>
        <p:nvPicPr>
          <p:cNvPr id="89" name="" descr=""/>
          <p:cNvPicPr/>
          <p:nvPr/>
        </p:nvPicPr>
        <p:blipFill>
          <a:blip r:embed="rId2"/>
          <a:stretch/>
        </p:blipFill>
        <p:spPr>
          <a:xfrm>
            <a:off x="1152000" y="1548000"/>
            <a:ext cx="4382280" cy="3096000"/>
          </a:xfrm>
          <a:prstGeom prst="rect">
            <a:avLst/>
          </a:prstGeom>
          <a:ln>
            <a:noFill/>
          </a:ln>
        </p:spPr>
      </p:pic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360000" y="3096000"/>
            <a:ext cx="9072000" cy="129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algn="just"/>
            <a:r>
              <a:rPr lang="ru-RU" sz="2200">
                <a:solidFill>
                  <a:srgbClr val="330066"/>
                </a:solidFill>
                <a:latin typeface="Times New Roman"/>
                <a:ea typeface="Times New Roman"/>
              </a:rPr>
              <a:t>Сегодня «Ромарти» — крупная многофункциональная компания, которая, помимо оптово-розничного направления, развивает логистические, транспортные и строительные услуги. Однако именно мебельный бизнес остаётся для основателя и руководителя «Ромарти» приоритетным.</a:t>
            </a:r>
            <a:endParaRPr/>
          </a:p>
        </p:txBody>
      </p:sp>
      <p:pic>
        <p:nvPicPr>
          <p:cNvPr id="91" name="" descr=""/>
          <p:cNvPicPr/>
          <p:nvPr/>
        </p:nvPicPr>
        <p:blipFill>
          <a:blip r:embed="rId1"/>
          <a:stretch/>
        </p:blipFill>
        <p:spPr>
          <a:xfrm>
            <a:off x="575280" y="216000"/>
            <a:ext cx="3744720" cy="2645640"/>
          </a:xfrm>
          <a:prstGeom prst="rect">
            <a:avLst/>
          </a:prstGeom>
          <a:ln>
            <a:noFill/>
          </a:ln>
        </p:spPr>
      </p:pic>
      <p:pic>
        <p:nvPicPr>
          <p:cNvPr id="92" name="" descr=""/>
          <p:cNvPicPr/>
          <p:nvPr/>
        </p:nvPicPr>
        <p:blipFill>
          <a:blip r:embed="rId2"/>
          <a:stretch/>
        </p:blipFill>
        <p:spPr>
          <a:xfrm>
            <a:off x="5760000" y="216000"/>
            <a:ext cx="3668760" cy="2592000"/>
          </a:xfrm>
          <a:prstGeom prst="rect">
            <a:avLst/>
          </a:prstGeom>
          <a:ln>
            <a:noFill/>
          </a:ln>
        </p:spPr>
      </p:pic>
      <p:pic>
        <p:nvPicPr>
          <p:cNvPr id="93" name="" descr=""/>
          <p:cNvPicPr/>
          <p:nvPr/>
        </p:nvPicPr>
        <p:blipFill>
          <a:blip r:embed="rId3"/>
          <a:stretch/>
        </p:blipFill>
        <p:spPr>
          <a:xfrm>
            <a:off x="5208120" y="4463280"/>
            <a:ext cx="3647880" cy="2736720"/>
          </a:xfrm>
          <a:prstGeom prst="rect">
            <a:avLst/>
          </a:prstGeom>
          <a:ln>
            <a:noFill/>
          </a:ln>
        </p:spPr>
      </p:pic>
      <p:pic>
        <p:nvPicPr>
          <p:cNvPr id="94" name="" descr=""/>
          <p:cNvPicPr/>
          <p:nvPr/>
        </p:nvPicPr>
        <p:blipFill>
          <a:blip r:embed="rId4"/>
          <a:stretch/>
        </p:blipFill>
        <p:spPr>
          <a:xfrm>
            <a:off x="504000" y="4407120"/>
            <a:ext cx="3798360" cy="2720880"/>
          </a:xfrm>
          <a:prstGeom prst="rect">
            <a:avLst/>
          </a:prstGeom>
          <a:ln>
            <a:noFill/>
          </a:ln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Application>LibreOffice/4.4.3.2$Windows_x86 LibreOffice_project/88805f81e9fe61362df02b9941de8e38a9b5fd16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2016-04-27T12:11:04Z</dcterms:created>
  <dc:language>ru-RU</dc:language>
  <dcterms:modified xsi:type="dcterms:W3CDTF">2016-05-13T14:57:31Z</dcterms:modified>
  <cp:revision>2</cp:revision>
</cp:coreProperties>
</file>