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0"/>
  </p:notesMasterIdLst>
  <p:sldIdLst>
    <p:sldId id="381" r:id="rId2"/>
    <p:sldId id="389" r:id="rId3"/>
    <p:sldId id="390" r:id="rId4"/>
    <p:sldId id="380" r:id="rId5"/>
    <p:sldId id="356" r:id="rId6"/>
    <p:sldId id="364" r:id="rId7"/>
    <p:sldId id="365" r:id="rId8"/>
    <p:sldId id="367" r:id="rId9"/>
    <p:sldId id="366" r:id="rId10"/>
    <p:sldId id="377" r:id="rId11"/>
    <p:sldId id="383" r:id="rId12"/>
    <p:sldId id="384" r:id="rId13"/>
    <p:sldId id="382" r:id="rId14"/>
    <p:sldId id="385" r:id="rId15"/>
    <p:sldId id="386" r:id="rId16"/>
    <p:sldId id="387" r:id="rId17"/>
    <p:sldId id="388" r:id="rId18"/>
    <p:sldId id="379" r:id="rId19"/>
  </p:sldIdLst>
  <p:sldSz cx="12192000" cy="6858000"/>
  <p:notesSz cx="6797675" cy="9926638"/>
  <p:embeddedFontLst>
    <p:embeddedFont>
      <p:font typeface="Montserrat" panose="020B0604020202020204" charset="-52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Bebas Neue Bold" panose="020B0604020202020204" charset="0"/>
      <p:bold r:id="rId31"/>
    </p:embeddedFont>
    <p:embeddedFont>
      <p:font typeface="MyriadPro-Cond" panose="020B0506030403020204" charset="0"/>
      <p:regular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36B2865-359B-41F4-A495-B03FE3C918C0}">
          <p14:sldIdLst>
            <p14:sldId id="381"/>
            <p14:sldId id="389"/>
            <p14:sldId id="390"/>
            <p14:sldId id="380"/>
            <p14:sldId id="356"/>
            <p14:sldId id="364"/>
            <p14:sldId id="365"/>
            <p14:sldId id="367"/>
            <p14:sldId id="366"/>
            <p14:sldId id="377"/>
            <p14:sldId id="383"/>
            <p14:sldId id="384"/>
            <p14:sldId id="382"/>
            <p14:sldId id="385"/>
            <p14:sldId id="386"/>
            <p14:sldId id="387"/>
            <p14:sldId id="388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30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27" userDrawn="1">
          <p15:clr>
            <a:srgbClr val="A4A3A4"/>
          </p15:clr>
        </p15:guide>
        <p15:guide id="5" orient="horz" pos="3129" userDrawn="1">
          <p15:clr>
            <a:srgbClr val="A4A3A4"/>
          </p15:clr>
        </p15:guide>
        <p15:guide id="6" pos="2144" userDrawn="1">
          <p15:clr>
            <a:srgbClr val="A4A3A4"/>
          </p15:clr>
        </p15:guide>
        <p15:guide id="7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Завьялова Ольга Александровна" initials="ЗОА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C0C"/>
    <a:srgbClr val="333F50"/>
    <a:srgbClr val="BD2981"/>
    <a:srgbClr val="FF7C80"/>
    <a:srgbClr val="594F8C"/>
    <a:srgbClr val="002060"/>
    <a:srgbClr val="F2F2F2"/>
    <a:srgbClr val="E2EFDA"/>
    <a:srgbClr val="ECEFDA"/>
    <a:srgbClr val="E0F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-1410" y="-108"/>
      </p:cViewPr>
      <p:guideLst>
        <p:guide orient="horz" pos="3130"/>
        <p:guide pos="2130"/>
        <p:guide orient="horz" pos="3127"/>
        <p:guide pos="2127"/>
        <p:guide orient="horz" pos="3129"/>
        <p:guide pos="2144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4A0FDD-E634-48BD-A345-F435F1DB609E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A443E1-D32E-4B46-B174-24D3D8784F51}">
      <dgm:prSet phldrT="[Текст]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Подача заявления до 30 сентября 2027</a:t>
          </a:r>
          <a:endParaRPr lang="ru-RU" b="1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gm:t>
    </dgm:pt>
    <dgm:pt modelId="{E36609EC-1BBD-4E52-82EE-A829637E1F50}" type="parTrans" cxnId="{6BC3222C-1942-42D9-A3C0-CE20B127698B}">
      <dgm:prSet/>
      <dgm:spPr/>
      <dgm:t>
        <a:bodyPr/>
        <a:lstStyle/>
        <a:p>
          <a:endParaRPr lang="ru-RU"/>
        </a:p>
      </dgm:t>
    </dgm:pt>
    <dgm:pt modelId="{EFD00E56-8888-42CE-ABA4-6590840ED0BB}" type="sibTrans" cxnId="{6BC3222C-1942-42D9-A3C0-CE20B127698B}">
      <dgm:prSet/>
      <dgm:spPr/>
      <dgm:t>
        <a:bodyPr/>
        <a:lstStyle/>
        <a:p>
          <a:endParaRPr lang="ru-RU"/>
        </a:p>
      </dgm:t>
    </dgm:pt>
    <dgm:pt modelId="{F72B3155-4995-4CAB-BFB5-C8188DCDE694}">
      <dgm:prSet phldrT="[Текст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b="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В клиентскую службу ОСФР</a:t>
          </a:r>
          <a:endParaRPr lang="ru-RU" sz="1400" b="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gm:t>
    </dgm:pt>
    <dgm:pt modelId="{EA826A5B-8A7A-4B65-8B6F-C265D5D5638D}" type="parTrans" cxnId="{64227C19-7518-4FBE-B90D-E6180FB948BC}">
      <dgm:prSet/>
      <dgm:spPr/>
      <dgm:t>
        <a:bodyPr/>
        <a:lstStyle/>
        <a:p>
          <a:endParaRPr lang="ru-RU"/>
        </a:p>
      </dgm:t>
    </dgm:pt>
    <dgm:pt modelId="{971097EC-F2FD-44CE-A239-E01FA3681CF0}" type="sibTrans" cxnId="{64227C19-7518-4FBE-B90D-E6180FB948BC}">
      <dgm:prSet/>
      <dgm:spPr/>
      <dgm:t>
        <a:bodyPr/>
        <a:lstStyle/>
        <a:p>
          <a:endParaRPr lang="ru-RU"/>
        </a:p>
      </dgm:t>
    </dgm:pt>
    <dgm:pt modelId="{59CFDF92-F9F2-4BA6-A376-2D4F9FA171CC}">
      <dgm:prSet phldrT="[Текст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300" b="1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Электронный вид:</a:t>
          </a:r>
          <a:endParaRPr lang="ru-RU" sz="1300" b="1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gm:t>
    </dgm:pt>
    <dgm:pt modelId="{CA434CE6-7C3E-4E34-AFBC-AE22FB2B4471}" type="parTrans" cxnId="{A3B4D7B3-E72D-49FE-8CA7-6811E35693C0}">
      <dgm:prSet/>
      <dgm:spPr/>
      <dgm:t>
        <a:bodyPr/>
        <a:lstStyle/>
        <a:p>
          <a:endParaRPr lang="ru-RU"/>
        </a:p>
      </dgm:t>
    </dgm:pt>
    <dgm:pt modelId="{55BBFF1E-9B87-46A1-B137-DF36BCB1416A}" type="sibTrans" cxnId="{A3B4D7B3-E72D-49FE-8CA7-6811E35693C0}">
      <dgm:prSet/>
      <dgm:spPr/>
      <dgm:t>
        <a:bodyPr/>
        <a:lstStyle/>
        <a:p>
          <a:endParaRPr lang="ru-RU"/>
        </a:p>
      </dgm:t>
    </dgm:pt>
    <dgm:pt modelId="{7AB9F4E2-0B52-4EEE-9D91-6C53A9602931}">
      <dgm:prSet phldrT="[Текст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b="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МП «Мой налог»</a:t>
          </a:r>
          <a:endParaRPr lang="ru-RU" sz="1400" b="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gm:t>
    </dgm:pt>
    <dgm:pt modelId="{01F0A06D-87E9-4835-B487-F84BC198E3CE}" type="parTrans" cxnId="{2C1DBDB0-B245-4801-81DD-C837C5434159}">
      <dgm:prSet/>
      <dgm:spPr/>
      <dgm:t>
        <a:bodyPr/>
        <a:lstStyle/>
        <a:p>
          <a:endParaRPr lang="ru-RU"/>
        </a:p>
      </dgm:t>
    </dgm:pt>
    <dgm:pt modelId="{81C602EC-2D5C-4CB5-B95B-957650FCCBA1}" type="sibTrans" cxnId="{2C1DBDB0-B245-4801-81DD-C837C5434159}">
      <dgm:prSet/>
      <dgm:spPr/>
      <dgm:t>
        <a:bodyPr/>
        <a:lstStyle/>
        <a:p>
          <a:endParaRPr lang="ru-RU"/>
        </a:p>
      </dgm:t>
    </dgm:pt>
    <dgm:pt modelId="{64CB0FD2-9DF6-4D76-99B1-FEF8271AC1F4}">
      <dgm:prSet phldrT="[Текст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300" b="1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Бумажный вид:</a:t>
          </a:r>
          <a:endParaRPr lang="ru-RU" sz="1300" b="1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gm:t>
    </dgm:pt>
    <dgm:pt modelId="{7998FDB8-BBAD-4994-926A-80B6F4194F93}" type="parTrans" cxnId="{8BB3F2DA-5CA2-4455-9863-4E82158AF8E5}">
      <dgm:prSet/>
      <dgm:spPr/>
      <dgm:t>
        <a:bodyPr/>
        <a:lstStyle/>
        <a:p>
          <a:endParaRPr lang="ru-RU"/>
        </a:p>
      </dgm:t>
    </dgm:pt>
    <dgm:pt modelId="{43BE0928-92E3-4DDC-B9EE-08710A9D344B}" type="sibTrans" cxnId="{8BB3F2DA-5CA2-4455-9863-4E82158AF8E5}">
      <dgm:prSet/>
      <dgm:spPr/>
      <dgm:t>
        <a:bodyPr/>
        <a:lstStyle/>
        <a:p>
          <a:endParaRPr lang="ru-RU"/>
        </a:p>
      </dgm:t>
    </dgm:pt>
    <dgm:pt modelId="{FB5BD815-585D-4D17-82D3-9DB7EF6A74D1}">
      <dgm:prSet phldrT="[Текст]" custT="1"/>
      <dgm:spPr>
        <a:noFill/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400" b="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ЕПГУ</a:t>
          </a:r>
          <a:endParaRPr lang="ru-RU" sz="1400" b="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gm:t>
    </dgm:pt>
    <dgm:pt modelId="{C5567990-E6BB-49EB-8346-A0EF8D27F5ED}" type="parTrans" cxnId="{5EF5728E-71A0-4878-BA49-2370F7F62B1F}">
      <dgm:prSet/>
      <dgm:spPr/>
      <dgm:t>
        <a:bodyPr/>
        <a:lstStyle/>
        <a:p>
          <a:endParaRPr lang="ru-RU"/>
        </a:p>
      </dgm:t>
    </dgm:pt>
    <dgm:pt modelId="{38419823-1681-4454-B843-0E05077AE518}" type="sibTrans" cxnId="{5EF5728E-71A0-4878-BA49-2370F7F62B1F}">
      <dgm:prSet/>
      <dgm:spPr/>
      <dgm:t>
        <a:bodyPr/>
        <a:lstStyle/>
        <a:p>
          <a:endParaRPr lang="ru-RU"/>
        </a:p>
      </dgm:t>
    </dgm:pt>
    <dgm:pt modelId="{5CF26745-EB35-4FC1-89FD-4D5DED051E70}" type="pres">
      <dgm:prSet presAssocID="{334A0FDD-E634-48BD-A345-F435F1DB609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779C527-D4F6-475E-89D4-B39CC236F791}" type="pres">
      <dgm:prSet presAssocID="{01A443E1-D32E-4B46-B174-24D3D8784F51}" presName="vertOne" presStyleCnt="0"/>
      <dgm:spPr/>
    </dgm:pt>
    <dgm:pt modelId="{973EA32C-2CA9-49E3-B192-792E3C1A9A81}" type="pres">
      <dgm:prSet presAssocID="{01A443E1-D32E-4B46-B174-24D3D8784F51}" presName="txOne" presStyleLbl="node0" presStyleIdx="0" presStyleCnt="1" custLinFactNeighborX="-191" custLinFactNeighborY="-112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1A7DAF-C130-41DD-8429-8018DFB2759A}" type="pres">
      <dgm:prSet presAssocID="{01A443E1-D32E-4B46-B174-24D3D8784F51}" presName="parTransOne" presStyleCnt="0"/>
      <dgm:spPr/>
    </dgm:pt>
    <dgm:pt modelId="{939EE994-296D-43B0-ADC1-96662E81F34A}" type="pres">
      <dgm:prSet presAssocID="{01A443E1-D32E-4B46-B174-24D3D8784F51}" presName="horzOne" presStyleCnt="0"/>
      <dgm:spPr/>
    </dgm:pt>
    <dgm:pt modelId="{9243E442-0E33-4DA2-A15B-5D80C019EE57}" type="pres">
      <dgm:prSet presAssocID="{F72B3155-4995-4CAB-BFB5-C8188DCDE694}" presName="vertTwo" presStyleCnt="0"/>
      <dgm:spPr/>
    </dgm:pt>
    <dgm:pt modelId="{D2DEF7C8-DB1F-4BC0-A330-485A84988E9E}" type="pres">
      <dgm:prSet presAssocID="{F72B3155-4995-4CAB-BFB5-C8188DCDE694}" presName="txTwo" presStyleLbl="node2" presStyleIdx="0" presStyleCnt="2" custLinFactNeighborX="53258" custLinFactNeighborY="-59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3DA338-45A6-4398-AE26-2389EB3A4968}" type="pres">
      <dgm:prSet presAssocID="{F72B3155-4995-4CAB-BFB5-C8188DCDE694}" presName="parTransTwo" presStyleCnt="0"/>
      <dgm:spPr/>
    </dgm:pt>
    <dgm:pt modelId="{D36295AA-8E80-457B-9C08-819AB9F5BB3E}" type="pres">
      <dgm:prSet presAssocID="{F72B3155-4995-4CAB-BFB5-C8188DCDE694}" presName="horzTwo" presStyleCnt="0"/>
      <dgm:spPr/>
    </dgm:pt>
    <dgm:pt modelId="{CAA8F254-4466-4C61-B518-5A6DEE857367}" type="pres">
      <dgm:prSet presAssocID="{59CFDF92-F9F2-4BA6-A376-2D4F9FA171CC}" presName="vertThree" presStyleCnt="0"/>
      <dgm:spPr/>
    </dgm:pt>
    <dgm:pt modelId="{AD15F6ED-2C28-436D-A587-2D74D85BF464}" type="pres">
      <dgm:prSet presAssocID="{59CFDF92-F9F2-4BA6-A376-2D4F9FA171CC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C9179B-DD96-4D99-B200-288178FB9B37}" type="pres">
      <dgm:prSet presAssocID="{59CFDF92-F9F2-4BA6-A376-2D4F9FA171CC}" presName="horzThree" presStyleCnt="0"/>
      <dgm:spPr/>
    </dgm:pt>
    <dgm:pt modelId="{8AD50BA0-BA51-4283-AAA0-E79844E2B482}" type="pres">
      <dgm:prSet presAssocID="{55BBFF1E-9B87-46A1-B137-DF36BCB1416A}" presName="sibSpaceThree" presStyleCnt="0"/>
      <dgm:spPr/>
    </dgm:pt>
    <dgm:pt modelId="{017EDCD9-D24F-486F-B526-AFE4C8652459}" type="pres">
      <dgm:prSet presAssocID="{7AB9F4E2-0B52-4EEE-9D91-6C53A9602931}" presName="vertThree" presStyleCnt="0"/>
      <dgm:spPr/>
    </dgm:pt>
    <dgm:pt modelId="{DFB9CAB4-6344-4137-91CF-D9D9B0AFEB06}" type="pres">
      <dgm:prSet presAssocID="{7AB9F4E2-0B52-4EEE-9D91-6C53A9602931}" presName="txThree" presStyleLbl="node3" presStyleIdx="1" presStyleCnt="3" custLinFactNeighborX="3578" custLinFactNeighborY="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B39E97-BEE2-4A5D-97CA-179C978B9C9B}" type="pres">
      <dgm:prSet presAssocID="{7AB9F4E2-0B52-4EEE-9D91-6C53A9602931}" presName="horzThree" presStyleCnt="0"/>
      <dgm:spPr/>
    </dgm:pt>
    <dgm:pt modelId="{8FB612B8-B518-45C2-AA96-F393655AAE8E}" type="pres">
      <dgm:prSet presAssocID="{971097EC-F2FD-44CE-A239-E01FA3681CF0}" presName="sibSpaceTwo" presStyleCnt="0"/>
      <dgm:spPr/>
    </dgm:pt>
    <dgm:pt modelId="{4214068D-3E4A-4307-9F16-B4C8B20C4AB9}" type="pres">
      <dgm:prSet presAssocID="{64CB0FD2-9DF6-4D76-99B1-FEF8271AC1F4}" presName="vertTwo" presStyleCnt="0"/>
      <dgm:spPr/>
    </dgm:pt>
    <dgm:pt modelId="{F563B762-5FE9-426A-9D3D-8F8BD35D6D8A}" type="pres">
      <dgm:prSet presAssocID="{64CB0FD2-9DF6-4D76-99B1-FEF8271AC1F4}" presName="txTwo" presStyleLbl="node2" presStyleIdx="1" presStyleCnt="2" custLinFactX="-100000" custLinFactNeighborX="-112697" custLinFactNeighborY="-178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78E994-266B-4F5D-814C-BB16F28FF87F}" type="pres">
      <dgm:prSet presAssocID="{64CB0FD2-9DF6-4D76-99B1-FEF8271AC1F4}" presName="parTransTwo" presStyleCnt="0"/>
      <dgm:spPr/>
    </dgm:pt>
    <dgm:pt modelId="{671A4880-0DD1-48F4-9DD0-E61C3AB32735}" type="pres">
      <dgm:prSet presAssocID="{64CB0FD2-9DF6-4D76-99B1-FEF8271AC1F4}" presName="horzTwo" presStyleCnt="0"/>
      <dgm:spPr/>
    </dgm:pt>
    <dgm:pt modelId="{3A44BBAE-96F6-476D-846C-E02019E2A368}" type="pres">
      <dgm:prSet presAssocID="{FB5BD815-585D-4D17-82D3-9DB7EF6A74D1}" presName="vertThree" presStyleCnt="0"/>
      <dgm:spPr/>
    </dgm:pt>
    <dgm:pt modelId="{EE421511-57E8-490D-8637-0C47D1949667}" type="pres">
      <dgm:prSet presAssocID="{FB5BD815-585D-4D17-82D3-9DB7EF6A74D1}" presName="txThree" presStyleLbl="node3" presStyleIdx="2" presStyleCnt="3" custLinFactNeighborX="-560" custLinFactNeighborY="-14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0F3FBE-4BDD-4853-8C33-88F4EA9FE350}" type="pres">
      <dgm:prSet presAssocID="{FB5BD815-585D-4D17-82D3-9DB7EF6A74D1}" presName="horzThree" presStyleCnt="0"/>
      <dgm:spPr/>
    </dgm:pt>
  </dgm:ptLst>
  <dgm:cxnLst>
    <dgm:cxn modelId="{0B2ECBB5-4D61-4B03-B00D-FA20671B0C70}" type="presOf" srcId="{334A0FDD-E634-48BD-A345-F435F1DB609E}" destId="{5CF26745-EB35-4FC1-89FD-4D5DED051E70}" srcOrd="0" destOrd="0" presId="urn:microsoft.com/office/officeart/2005/8/layout/hierarchy4"/>
    <dgm:cxn modelId="{42BC2E7F-3213-46F6-8E10-1B0FA6788B50}" type="presOf" srcId="{FB5BD815-585D-4D17-82D3-9DB7EF6A74D1}" destId="{EE421511-57E8-490D-8637-0C47D1949667}" srcOrd="0" destOrd="0" presId="urn:microsoft.com/office/officeart/2005/8/layout/hierarchy4"/>
    <dgm:cxn modelId="{ABBA50E2-6D6D-4313-99BC-942819E2738C}" type="presOf" srcId="{64CB0FD2-9DF6-4D76-99B1-FEF8271AC1F4}" destId="{F563B762-5FE9-426A-9D3D-8F8BD35D6D8A}" srcOrd="0" destOrd="0" presId="urn:microsoft.com/office/officeart/2005/8/layout/hierarchy4"/>
    <dgm:cxn modelId="{D122A26B-0865-4AA5-8AFA-98F5EEA3630E}" type="presOf" srcId="{59CFDF92-F9F2-4BA6-A376-2D4F9FA171CC}" destId="{AD15F6ED-2C28-436D-A587-2D74D85BF464}" srcOrd="0" destOrd="0" presId="urn:microsoft.com/office/officeart/2005/8/layout/hierarchy4"/>
    <dgm:cxn modelId="{5EF5728E-71A0-4878-BA49-2370F7F62B1F}" srcId="{64CB0FD2-9DF6-4D76-99B1-FEF8271AC1F4}" destId="{FB5BD815-585D-4D17-82D3-9DB7EF6A74D1}" srcOrd="0" destOrd="0" parTransId="{C5567990-E6BB-49EB-8346-A0EF8D27F5ED}" sibTransId="{38419823-1681-4454-B843-0E05077AE518}"/>
    <dgm:cxn modelId="{64227C19-7518-4FBE-B90D-E6180FB948BC}" srcId="{01A443E1-D32E-4B46-B174-24D3D8784F51}" destId="{F72B3155-4995-4CAB-BFB5-C8188DCDE694}" srcOrd="0" destOrd="0" parTransId="{EA826A5B-8A7A-4B65-8B6F-C265D5D5638D}" sibTransId="{971097EC-F2FD-44CE-A239-E01FA3681CF0}"/>
    <dgm:cxn modelId="{8C64BAA3-5F53-42ED-8FBD-6B81A9341368}" type="presOf" srcId="{7AB9F4E2-0B52-4EEE-9D91-6C53A9602931}" destId="{DFB9CAB4-6344-4137-91CF-D9D9B0AFEB06}" srcOrd="0" destOrd="0" presId="urn:microsoft.com/office/officeart/2005/8/layout/hierarchy4"/>
    <dgm:cxn modelId="{C748D375-4349-448B-8DCC-B068C4CE7D0B}" type="presOf" srcId="{01A443E1-D32E-4B46-B174-24D3D8784F51}" destId="{973EA32C-2CA9-49E3-B192-792E3C1A9A81}" srcOrd="0" destOrd="0" presId="urn:microsoft.com/office/officeart/2005/8/layout/hierarchy4"/>
    <dgm:cxn modelId="{A3B4D7B3-E72D-49FE-8CA7-6811E35693C0}" srcId="{F72B3155-4995-4CAB-BFB5-C8188DCDE694}" destId="{59CFDF92-F9F2-4BA6-A376-2D4F9FA171CC}" srcOrd="0" destOrd="0" parTransId="{CA434CE6-7C3E-4E34-AFBC-AE22FB2B4471}" sibTransId="{55BBFF1E-9B87-46A1-B137-DF36BCB1416A}"/>
    <dgm:cxn modelId="{8BB3F2DA-5CA2-4455-9863-4E82158AF8E5}" srcId="{01A443E1-D32E-4B46-B174-24D3D8784F51}" destId="{64CB0FD2-9DF6-4D76-99B1-FEF8271AC1F4}" srcOrd="1" destOrd="0" parTransId="{7998FDB8-BBAD-4994-926A-80B6F4194F93}" sibTransId="{43BE0928-92E3-4DDC-B9EE-08710A9D344B}"/>
    <dgm:cxn modelId="{6BC3222C-1942-42D9-A3C0-CE20B127698B}" srcId="{334A0FDD-E634-48BD-A345-F435F1DB609E}" destId="{01A443E1-D32E-4B46-B174-24D3D8784F51}" srcOrd="0" destOrd="0" parTransId="{E36609EC-1BBD-4E52-82EE-A829637E1F50}" sibTransId="{EFD00E56-8888-42CE-ABA4-6590840ED0BB}"/>
    <dgm:cxn modelId="{2C1DBDB0-B245-4801-81DD-C837C5434159}" srcId="{F72B3155-4995-4CAB-BFB5-C8188DCDE694}" destId="{7AB9F4E2-0B52-4EEE-9D91-6C53A9602931}" srcOrd="1" destOrd="0" parTransId="{01F0A06D-87E9-4835-B487-F84BC198E3CE}" sibTransId="{81C602EC-2D5C-4CB5-B95B-957650FCCBA1}"/>
    <dgm:cxn modelId="{38DB82DA-F06D-4B61-8BB1-EC5D30C26F54}" type="presOf" srcId="{F72B3155-4995-4CAB-BFB5-C8188DCDE694}" destId="{D2DEF7C8-DB1F-4BC0-A330-485A84988E9E}" srcOrd="0" destOrd="0" presId="urn:microsoft.com/office/officeart/2005/8/layout/hierarchy4"/>
    <dgm:cxn modelId="{9EE9EC36-9677-4733-8C12-FD23E946ECB2}" type="presParOf" srcId="{5CF26745-EB35-4FC1-89FD-4D5DED051E70}" destId="{6779C527-D4F6-475E-89D4-B39CC236F791}" srcOrd="0" destOrd="0" presId="urn:microsoft.com/office/officeart/2005/8/layout/hierarchy4"/>
    <dgm:cxn modelId="{4A904A92-7FF9-4F45-B7A6-DA14B0C1F48A}" type="presParOf" srcId="{6779C527-D4F6-475E-89D4-B39CC236F791}" destId="{973EA32C-2CA9-49E3-B192-792E3C1A9A81}" srcOrd="0" destOrd="0" presId="urn:microsoft.com/office/officeart/2005/8/layout/hierarchy4"/>
    <dgm:cxn modelId="{18134017-60B1-4542-A8A9-914F282E8F10}" type="presParOf" srcId="{6779C527-D4F6-475E-89D4-B39CC236F791}" destId="{2B1A7DAF-C130-41DD-8429-8018DFB2759A}" srcOrd="1" destOrd="0" presId="urn:microsoft.com/office/officeart/2005/8/layout/hierarchy4"/>
    <dgm:cxn modelId="{BA6F2A5B-8651-40CD-AB06-615904A34649}" type="presParOf" srcId="{6779C527-D4F6-475E-89D4-B39CC236F791}" destId="{939EE994-296D-43B0-ADC1-96662E81F34A}" srcOrd="2" destOrd="0" presId="urn:microsoft.com/office/officeart/2005/8/layout/hierarchy4"/>
    <dgm:cxn modelId="{3DE0BC34-642D-41A6-8410-496963950761}" type="presParOf" srcId="{939EE994-296D-43B0-ADC1-96662E81F34A}" destId="{9243E442-0E33-4DA2-A15B-5D80C019EE57}" srcOrd="0" destOrd="0" presId="urn:microsoft.com/office/officeart/2005/8/layout/hierarchy4"/>
    <dgm:cxn modelId="{6096BE2D-9707-4595-B812-185FCF9BD2A3}" type="presParOf" srcId="{9243E442-0E33-4DA2-A15B-5D80C019EE57}" destId="{D2DEF7C8-DB1F-4BC0-A330-485A84988E9E}" srcOrd="0" destOrd="0" presId="urn:microsoft.com/office/officeart/2005/8/layout/hierarchy4"/>
    <dgm:cxn modelId="{94A8B06B-EB63-4186-B408-902DC47FC749}" type="presParOf" srcId="{9243E442-0E33-4DA2-A15B-5D80C019EE57}" destId="{F43DA338-45A6-4398-AE26-2389EB3A4968}" srcOrd="1" destOrd="0" presId="urn:microsoft.com/office/officeart/2005/8/layout/hierarchy4"/>
    <dgm:cxn modelId="{FAFA5C1B-CB1E-4728-AB5C-D8556387AE67}" type="presParOf" srcId="{9243E442-0E33-4DA2-A15B-5D80C019EE57}" destId="{D36295AA-8E80-457B-9C08-819AB9F5BB3E}" srcOrd="2" destOrd="0" presId="urn:microsoft.com/office/officeart/2005/8/layout/hierarchy4"/>
    <dgm:cxn modelId="{28BD6700-F351-4DA9-9817-CFD3A3882B7C}" type="presParOf" srcId="{D36295AA-8E80-457B-9C08-819AB9F5BB3E}" destId="{CAA8F254-4466-4C61-B518-5A6DEE857367}" srcOrd="0" destOrd="0" presId="urn:microsoft.com/office/officeart/2005/8/layout/hierarchy4"/>
    <dgm:cxn modelId="{3BDC962A-E6CD-4FDB-80E9-57307BF1423B}" type="presParOf" srcId="{CAA8F254-4466-4C61-B518-5A6DEE857367}" destId="{AD15F6ED-2C28-436D-A587-2D74D85BF464}" srcOrd="0" destOrd="0" presId="urn:microsoft.com/office/officeart/2005/8/layout/hierarchy4"/>
    <dgm:cxn modelId="{5C230DA1-D2C9-4971-9AD8-872E8ACCAE78}" type="presParOf" srcId="{CAA8F254-4466-4C61-B518-5A6DEE857367}" destId="{FAC9179B-DD96-4D99-B200-288178FB9B37}" srcOrd="1" destOrd="0" presId="urn:microsoft.com/office/officeart/2005/8/layout/hierarchy4"/>
    <dgm:cxn modelId="{C043BF6A-8E20-4566-935C-0012FF782AA4}" type="presParOf" srcId="{D36295AA-8E80-457B-9C08-819AB9F5BB3E}" destId="{8AD50BA0-BA51-4283-AAA0-E79844E2B482}" srcOrd="1" destOrd="0" presId="urn:microsoft.com/office/officeart/2005/8/layout/hierarchy4"/>
    <dgm:cxn modelId="{F4FDDC7C-8AA1-4A29-BFCE-2BADE4E0C2BE}" type="presParOf" srcId="{D36295AA-8E80-457B-9C08-819AB9F5BB3E}" destId="{017EDCD9-D24F-486F-B526-AFE4C8652459}" srcOrd="2" destOrd="0" presId="urn:microsoft.com/office/officeart/2005/8/layout/hierarchy4"/>
    <dgm:cxn modelId="{32B36186-EE6C-495A-AFF0-2655CF82B415}" type="presParOf" srcId="{017EDCD9-D24F-486F-B526-AFE4C8652459}" destId="{DFB9CAB4-6344-4137-91CF-D9D9B0AFEB06}" srcOrd="0" destOrd="0" presId="urn:microsoft.com/office/officeart/2005/8/layout/hierarchy4"/>
    <dgm:cxn modelId="{9DDCA2E4-6851-4C34-9B35-2E4BECA4474A}" type="presParOf" srcId="{017EDCD9-D24F-486F-B526-AFE4C8652459}" destId="{3AB39E97-BEE2-4A5D-97CA-179C978B9C9B}" srcOrd="1" destOrd="0" presId="urn:microsoft.com/office/officeart/2005/8/layout/hierarchy4"/>
    <dgm:cxn modelId="{40656559-77D0-4C33-9A68-98D9D39891B2}" type="presParOf" srcId="{939EE994-296D-43B0-ADC1-96662E81F34A}" destId="{8FB612B8-B518-45C2-AA96-F393655AAE8E}" srcOrd="1" destOrd="0" presId="urn:microsoft.com/office/officeart/2005/8/layout/hierarchy4"/>
    <dgm:cxn modelId="{1A4581B6-2C9A-4F77-82CA-31512C4A8237}" type="presParOf" srcId="{939EE994-296D-43B0-ADC1-96662E81F34A}" destId="{4214068D-3E4A-4307-9F16-B4C8B20C4AB9}" srcOrd="2" destOrd="0" presId="urn:microsoft.com/office/officeart/2005/8/layout/hierarchy4"/>
    <dgm:cxn modelId="{422E1634-69B8-49E1-BE14-B4654D9B8E3D}" type="presParOf" srcId="{4214068D-3E4A-4307-9F16-B4C8B20C4AB9}" destId="{F563B762-5FE9-426A-9D3D-8F8BD35D6D8A}" srcOrd="0" destOrd="0" presId="urn:microsoft.com/office/officeart/2005/8/layout/hierarchy4"/>
    <dgm:cxn modelId="{9B504D30-DCE8-41C8-96EF-20FC4DA924DE}" type="presParOf" srcId="{4214068D-3E4A-4307-9F16-B4C8B20C4AB9}" destId="{8678E994-266B-4F5D-814C-BB16F28FF87F}" srcOrd="1" destOrd="0" presId="urn:microsoft.com/office/officeart/2005/8/layout/hierarchy4"/>
    <dgm:cxn modelId="{8D96875A-5171-4E4C-9BBA-5EFA2CF14591}" type="presParOf" srcId="{4214068D-3E4A-4307-9F16-B4C8B20C4AB9}" destId="{671A4880-0DD1-48F4-9DD0-E61C3AB32735}" srcOrd="2" destOrd="0" presId="urn:microsoft.com/office/officeart/2005/8/layout/hierarchy4"/>
    <dgm:cxn modelId="{7763834A-695A-4F25-81E5-235D5510FD43}" type="presParOf" srcId="{671A4880-0DD1-48F4-9DD0-E61C3AB32735}" destId="{3A44BBAE-96F6-476D-846C-E02019E2A368}" srcOrd="0" destOrd="0" presId="urn:microsoft.com/office/officeart/2005/8/layout/hierarchy4"/>
    <dgm:cxn modelId="{97B79D74-5517-4DA0-9EAE-2886D667CCDF}" type="presParOf" srcId="{3A44BBAE-96F6-476D-846C-E02019E2A368}" destId="{EE421511-57E8-490D-8637-0C47D1949667}" srcOrd="0" destOrd="0" presId="urn:microsoft.com/office/officeart/2005/8/layout/hierarchy4"/>
    <dgm:cxn modelId="{40CB67DD-5A2F-45CE-B24A-39778DFBFD72}" type="presParOf" srcId="{3A44BBAE-96F6-476D-846C-E02019E2A368}" destId="{D70F3FBE-4BDD-4853-8C33-88F4EA9FE35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3EA32C-2CA9-49E3-B192-792E3C1A9A81}">
      <dsp:nvSpPr>
        <dsp:cNvPr id="0" name=""/>
        <dsp:cNvSpPr/>
      </dsp:nvSpPr>
      <dsp:spPr>
        <a:xfrm>
          <a:off x="0" y="0"/>
          <a:ext cx="5691827" cy="425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Подача заявления до 30 сентября 2027</a:t>
          </a:r>
          <a:endParaRPr lang="ru-RU" sz="1800" b="1" kern="120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sp:txBody>
      <dsp:txXfrm>
        <a:off x="12461" y="12461"/>
        <a:ext cx="5666905" cy="400528"/>
      </dsp:txXfrm>
    </dsp:sp>
    <dsp:sp modelId="{D2DEF7C8-DB1F-4BC0-A330-485A84988E9E}">
      <dsp:nvSpPr>
        <dsp:cNvPr id="0" name=""/>
        <dsp:cNvSpPr/>
      </dsp:nvSpPr>
      <dsp:spPr>
        <a:xfrm>
          <a:off x="1975056" y="512727"/>
          <a:ext cx="3718077" cy="425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В клиентскую службу ОСФР</a:t>
          </a:r>
          <a:endParaRPr lang="ru-RU" sz="1400" b="0" kern="120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sp:txBody>
      <dsp:txXfrm>
        <a:off x="1987517" y="525188"/>
        <a:ext cx="3693155" cy="400528"/>
      </dsp:txXfrm>
    </dsp:sp>
    <dsp:sp modelId="{AD15F6ED-2C28-436D-A587-2D74D85BF464}">
      <dsp:nvSpPr>
        <dsp:cNvPr id="0" name=""/>
        <dsp:cNvSpPr/>
      </dsp:nvSpPr>
      <dsp:spPr>
        <a:xfrm>
          <a:off x="653" y="1036479"/>
          <a:ext cx="1820802" cy="425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Электронный вид:</a:t>
          </a:r>
          <a:endParaRPr lang="ru-RU" sz="1300" b="1" kern="120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sp:txBody>
      <dsp:txXfrm>
        <a:off x="13114" y="1048940"/>
        <a:ext cx="1795880" cy="400528"/>
      </dsp:txXfrm>
    </dsp:sp>
    <dsp:sp modelId="{DFB9CAB4-6344-4137-91CF-D9D9B0AFEB06}">
      <dsp:nvSpPr>
        <dsp:cNvPr id="0" name=""/>
        <dsp:cNvSpPr/>
      </dsp:nvSpPr>
      <dsp:spPr>
        <a:xfrm>
          <a:off x="1963077" y="1036498"/>
          <a:ext cx="1820802" cy="425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МП «Мой налог»</a:t>
          </a:r>
          <a:endParaRPr lang="ru-RU" sz="1400" b="0" kern="120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sp:txBody>
      <dsp:txXfrm>
        <a:off x="1975538" y="1048959"/>
        <a:ext cx="1795880" cy="400528"/>
      </dsp:txXfrm>
    </dsp:sp>
    <dsp:sp modelId="{F563B762-5FE9-426A-9D3D-8F8BD35D6D8A}">
      <dsp:nvSpPr>
        <dsp:cNvPr id="0" name=""/>
        <dsp:cNvSpPr/>
      </dsp:nvSpPr>
      <dsp:spPr>
        <a:xfrm>
          <a:off x="0" y="501681"/>
          <a:ext cx="1820802" cy="425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Бумажный вид:</a:t>
          </a:r>
          <a:endParaRPr lang="ru-RU" sz="1300" b="1" kern="120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sp:txBody>
      <dsp:txXfrm>
        <a:off x="12461" y="514142"/>
        <a:ext cx="1795880" cy="400528"/>
      </dsp:txXfrm>
    </dsp:sp>
    <dsp:sp modelId="{EE421511-57E8-490D-8637-0C47D1949667}">
      <dsp:nvSpPr>
        <dsp:cNvPr id="0" name=""/>
        <dsp:cNvSpPr/>
      </dsp:nvSpPr>
      <dsp:spPr>
        <a:xfrm>
          <a:off x="3861482" y="1030395"/>
          <a:ext cx="1820802" cy="425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</a:rPr>
            <a:t>ЕПГУ</a:t>
          </a:r>
          <a:endParaRPr lang="ru-RU" sz="1400" b="0" kern="1200" dirty="0">
            <a:solidFill>
              <a:schemeClr val="accent5">
                <a:lumMod val="75000"/>
              </a:schemeClr>
            </a:solidFill>
            <a:latin typeface="Montserrat" panose="020B0604020202020204" charset="-52"/>
          </a:endParaRPr>
        </a:p>
      </dsp:txBody>
      <dsp:txXfrm>
        <a:off x="3873943" y="1042856"/>
        <a:ext cx="1795880" cy="400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6"/>
            <a:ext cx="2945658" cy="498056"/>
          </a:xfrm>
          <a:prstGeom prst="rect">
            <a:avLst/>
          </a:prstGeom>
        </p:spPr>
        <p:txBody>
          <a:bodyPr vert="horz" lIns="91256" tIns="45631" rIns="91256" bIns="4563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6"/>
            <a:ext cx="2945658" cy="498056"/>
          </a:xfrm>
          <a:prstGeom prst="rect">
            <a:avLst/>
          </a:prstGeom>
        </p:spPr>
        <p:txBody>
          <a:bodyPr vert="horz" lIns="91256" tIns="45631" rIns="91256" bIns="45631" rtlCol="0"/>
          <a:lstStyle>
            <a:lvl1pPr algn="r">
              <a:defRPr sz="1200"/>
            </a:lvl1pPr>
          </a:lstStyle>
          <a:p>
            <a:fld id="{EB2B5E16-0FA9-4D3D-9823-EF5E4186BF82}" type="datetimeFigureOut">
              <a:rPr lang="ru-RU" smtClean="0"/>
              <a:pPr/>
              <a:t>25.08.2026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6" tIns="45631" rIns="91256" bIns="4563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56" tIns="45631" rIns="91256" bIns="4563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28589"/>
            <a:ext cx="2945658" cy="498055"/>
          </a:xfrm>
          <a:prstGeom prst="rect">
            <a:avLst/>
          </a:prstGeom>
        </p:spPr>
        <p:txBody>
          <a:bodyPr vert="horz" lIns="91256" tIns="45631" rIns="91256" bIns="4563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9"/>
            <a:ext cx="2945658" cy="498055"/>
          </a:xfrm>
          <a:prstGeom prst="rect">
            <a:avLst/>
          </a:prstGeom>
        </p:spPr>
        <p:txBody>
          <a:bodyPr vert="horz" lIns="91256" tIns="45631" rIns="91256" bIns="45631" rtlCol="0" anchor="b"/>
          <a:lstStyle>
            <a:lvl1pPr algn="r">
              <a:defRPr sz="1200"/>
            </a:lvl1pPr>
          </a:lstStyle>
          <a:p>
            <a:fld id="{275E592E-D358-4651-B904-28F18B4C255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676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529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142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684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218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148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776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80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211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14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14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14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14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14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668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29A8A-D76F-44F0-99C3-CB57AD08DDC6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990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8DE37-E105-49F7-9378-4671528D7241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87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6EA5B-7C3B-47E4-9B72-EA95ECB49677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64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ADF24-C2DE-43EC-88D0-BA03335E7C52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59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1DF1D-160D-46D9-B6DD-3B55B31BEF89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58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1804E-7184-4594-846F-CB6CC5C21D88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170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6CF2-624C-4649-94B3-A6FDBBC4460E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739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0736-5C49-4EDB-BCD2-C36EDD2F13D6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81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467F-B7EA-4F8C-9C6F-D36DF6E76949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13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7539-850B-48DA-9A60-E4F7488056AC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65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5E746-120E-4377-B11D-CC9D19FFDD2F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33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BA2-FC74-4512-BA62-7E5A549F60DB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667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8B372-D5F5-40F2-BE23-B07335FFD6D9}" type="datetime1">
              <a:rPr lang="en-US" smtClean="0"/>
              <a:pPr/>
              <a:t>8/25/2026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A8AE0-480D-4F00-938E-AD608CE072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81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6" Type="http://schemas.openxmlformats.org/officeDocument/2006/relationships/diagramQuickStyle" Target="../diagrams/quickStyl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diagramLayout" Target="../diagrams/layout1.xml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967150" y="5489009"/>
            <a:ext cx="428149" cy="206693"/>
          </a:xfrm>
          <a:custGeom>
            <a:avLst/>
            <a:gdLst/>
            <a:ahLst/>
            <a:cxnLst/>
            <a:rect l="l" t="t" r="r" b="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9453257" y="5491686"/>
            <a:ext cx="200978" cy="235268"/>
          </a:xfrm>
          <a:custGeom>
            <a:avLst/>
            <a:gdLst/>
            <a:ahLst/>
            <a:cxnLst/>
            <a:rect l="l" t="t" r="r" b="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" name="object 4"/>
          <p:cNvSpPr/>
          <p:nvPr/>
        </p:nvSpPr>
        <p:spPr>
          <a:xfrm>
            <a:off x="9703531" y="5491331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5" name="object 5"/>
          <p:cNvSpPr/>
          <p:nvPr/>
        </p:nvSpPr>
        <p:spPr>
          <a:xfrm>
            <a:off x="9924145" y="5491334"/>
            <a:ext cx="423386" cy="204311"/>
          </a:xfrm>
          <a:custGeom>
            <a:avLst/>
            <a:gdLst/>
            <a:ahLst/>
            <a:cxnLst/>
            <a:rect l="l" t="t" r="r" b="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6" name="object 6"/>
          <p:cNvSpPr/>
          <p:nvPr/>
        </p:nvSpPr>
        <p:spPr>
          <a:xfrm>
            <a:off x="10421796" y="5491334"/>
            <a:ext cx="16287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7" name="object 7"/>
          <p:cNvSpPr/>
          <p:nvPr/>
        </p:nvSpPr>
        <p:spPr>
          <a:xfrm>
            <a:off x="10638600" y="5602773"/>
            <a:ext cx="29051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8" name="object 8"/>
          <p:cNvSpPr/>
          <p:nvPr/>
        </p:nvSpPr>
        <p:spPr>
          <a:xfrm>
            <a:off x="10638598" y="5491334"/>
            <a:ext cx="173831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9" name="object 9"/>
          <p:cNvSpPr/>
          <p:nvPr/>
        </p:nvSpPr>
        <p:spPr>
          <a:xfrm>
            <a:off x="10886274" y="5491334"/>
            <a:ext cx="223361" cy="201930"/>
          </a:xfrm>
          <a:custGeom>
            <a:avLst/>
            <a:gdLst/>
            <a:ahLst/>
            <a:cxnLst/>
            <a:rect l="l" t="t" r="r" b="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0" name="object 10"/>
          <p:cNvSpPr/>
          <p:nvPr/>
        </p:nvSpPr>
        <p:spPr>
          <a:xfrm>
            <a:off x="11183819" y="5491331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1" name="object 11"/>
          <p:cNvSpPr/>
          <p:nvPr/>
        </p:nvSpPr>
        <p:spPr>
          <a:xfrm>
            <a:off x="8961351" y="5782035"/>
            <a:ext cx="240983" cy="216694"/>
          </a:xfrm>
          <a:custGeom>
            <a:avLst/>
            <a:gdLst/>
            <a:ahLst/>
            <a:cxnLst/>
            <a:rect l="l" t="t" r="r" b="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2" name="object 12"/>
          <p:cNvSpPr/>
          <p:nvPr/>
        </p:nvSpPr>
        <p:spPr>
          <a:xfrm>
            <a:off x="9241291" y="5787204"/>
            <a:ext cx="214789" cy="206693"/>
          </a:xfrm>
          <a:custGeom>
            <a:avLst/>
            <a:gdLst/>
            <a:ahLst/>
            <a:cxnLst/>
            <a:rect l="l" t="t" r="r" b="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3" name="object 13"/>
          <p:cNvSpPr/>
          <p:nvPr/>
        </p:nvSpPr>
        <p:spPr>
          <a:xfrm>
            <a:off x="9513745" y="5900929"/>
            <a:ext cx="29051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4" name="object 14"/>
          <p:cNvSpPr/>
          <p:nvPr/>
        </p:nvSpPr>
        <p:spPr>
          <a:xfrm>
            <a:off x="9513742" y="5789495"/>
            <a:ext cx="173831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5" name="object 15"/>
          <p:cNvSpPr/>
          <p:nvPr/>
        </p:nvSpPr>
        <p:spPr>
          <a:xfrm>
            <a:off x="9724617" y="5789490"/>
            <a:ext cx="220028" cy="231458"/>
          </a:xfrm>
          <a:custGeom>
            <a:avLst/>
            <a:gdLst/>
            <a:ahLst/>
            <a:cxnLst/>
            <a:rect l="l" t="t" r="r" b="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6" name="object 16"/>
          <p:cNvSpPr/>
          <p:nvPr/>
        </p:nvSpPr>
        <p:spPr>
          <a:xfrm>
            <a:off x="10069621" y="5789483"/>
            <a:ext cx="16287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7" name="object 17"/>
          <p:cNvSpPr/>
          <p:nvPr/>
        </p:nvSpPr>
        <p:spPr>
          <a:xfrm>
            <a:off x="10270040" y="5787204"/>
            <a:ext cx="214313" cy="206693"/>
          </a:xfrm>
          <a:custGeom>
            <a:avLst/>
            <a:gdLst/>
            <a:ahLst/>
            <a:cxnLst/>
            <a:rect l="l" t="t" r="r" b="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8" name="object 18"/>
          <p:cNvSpPr/>
          <p:nvPr/>
        </p:nvSpPr>
        <p:spPr>
          <a:xfrm>
            <a:off x="10520410" y="5787208"/>
            <a:ext cx="386715" cy="206693"/>
          </a:xfrm>
          <a:custGeom>
            <a:avLst/>
            <a:gdLst/>
            <a:ahLst/>
            <a:cxnLst/>
            <a:rect l="l" t="t" r="r" b="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9" name="object 19"/>
          <p:cNvSpPr/>
          <p:nvPr/>
        </p:nvSpPr>
        <p:spPr>
          <a:xfrm>
            <a:off x="10957928" y="5789487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0" name="object 20"/>
          <p:cNvSpPr/>
          <p:nvPr/>
        </p:nvSpPr>
        <p:spPr>
          <a:xfrm>
            <a:off x="11183819" y="5789487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2" name="object 22"/>
          <p:cNvSpPr/>
          <p:nvPr/>
        </p:nvSpPr>
        <p:spPr>
          <a:xfrm>
            <a:off x="11201277" y="5434375"/>
            <a:ext cx="143351" cy="21431"/>
          </a:xfrm>
          <a:custGeom>
            <a:avLst/>
            <a:gdLst/>
            <a:ahLst/>
            <a:cxnLst/>
            <a:rect l="l" t="t" r="r" b="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4" name="object 24"/>
          <p:cNvSpPr txBox="1"/>
          <p:nvPr/>
        </p:nvSpPr>
        <p:spPr>
          <a:xfrm>
            <a:off x="962146" y="5594099"/>
            <a:ext cx="1749155" cy="353527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lang="ru-RU" sz="1575" spc="-11" dirty="0" smtClean="0">
                <a:solidFill>
                  <a:srgbClr val="616061"/>
                </a:solidFill>
                <a:latin typeface="Montserrat" pitchFamily="2" charset="-52"/>
                <a:cs typeface="Montserrat"/>
              </a:rPr>
              <a:t>Август</a:t>
            </a:r>
            <a:r>
              <a:rPr sz="1575" spc="-11" dirty="0" smtClean="0">
                <a:solidFill>
                  <a:srgbClr val="616061"/>
                </a:solidFill>
                <a:latin typeface="Montserrat" pitchFamily="2" charset="-52"/>
                <a:cs typeface="Montserrat"/>
              </a:rPr>
              <a:t>,</a:t>
            </a:r>
            <a:r>
              <a:rPr sz="1575" spc="-49" dirty="0" smtClean="0">
                <a:solidFill>
                  <a:srgbClr val="616061"/>
                </a:solidFill>
                <a:latin typeface="Bebas Neue Bold" panose="020B0606020202050201" pitchFamily="34" charset="-52"/>
                <a:cs typeface="Montserrat"/>
              </a:rPr>
              <a:t> </a:t>
            </a:r>
            <a:r>
              <a:rPr lang="ru-RU" sz="1575" spc="-49" dirty="0" smtClean="0">
                <a:solidFill>
                  <a:srgbClr val="616061"/>
                </a:solidFill>
                <a:latin typeface="Bebas Neue Bold" panose="020B0606020202050201" pitchFamily="34" charset="-52"/>
                <a:cs typeface="Montserrat"/>
              </a:rPr>
              <a:t> </a:t>
            </a:r>
            <a:r>
              <a:rPr sz="2213" b="1" spc="15" dirty="0" smtClean="0">
                <a:solidFill>
                  <a:srgbClr val="616061"/>
                </a:solidFill>
                <a:latin typeface="Montserrat" pitchFamily="2" charset="-52"/>
                <a:cs typeface="Montserrat-SemiBold"/>
              </a:rPr>
              <a:t>202</a:t>
            </a:r>
            <a:r>
              <a:rPr lang="ru-RU" sz="2213" b="1" spc="15" dirty="0" smtClean="0">
                <a:solidFill>
                  <a:srgbClr val="616061"/>
                </a:solidFill>
                <a:latin typeface="Montserrat" pitchFamily="2" charset="-52"/>
                <a:cs typeface="Montserrat-SemiBold"/>
              </a:rPr>
              <a:t>6</a:t>
            </a:r>
            <a:endParaRPr sz="2213" b="1" spc="15" dirty="0">
              <a:solidFill>
                <a:srgbClr val="616061"/>
              </a:solidFill>
              <a:latin typeface="Montserrat" pitchFamily="2" charset="-52"/>
              <a:cs typeface="Montserrat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3074" y="1711176"/>
            <a:ext cx="5902925" cy="1295611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R="3810">
              <a:lnSpc>
                <a:spcPts val="3300"/>
              </a:lnSpc>
              <a:spcBef>
                <a:spcPts val="435"/>
              </a:spcBef>
              <a:tabLst>
                <a:tab pos="799624" algn="l"/>
                <a:tab pos="2195036" algn="l"/>
                <a:tab pos="2326481" algn="l"/>
                <a:tab pos="3343275" algn="l"/>
              </a:tabLs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tserrat" pitchFamily="2" charset="-52"/>
              </a:rPr>
              <a:t>Актуальные вопросы назначения и выплаты пособий работающим гражданам.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Montserrat" pitchFamily="2" charset="-5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2875317"/>
            <a:ext cx="4404877" cy="314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8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967150" y="5489009"/>
            <a:ext cx="428149" cy="206693"/>
          </a:xfrm>
          <a:custGeom>
            <a:avLst/>
            <a:gdLst/>
            <a:ahLst/>
            <a:cxnLst/>
            <a:rect l="l" t="t" r="r" b="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9453257" y="5491686"/>
            <a:ext cx="200978" cy="235268"/>
          </a:xfrm>
          <a:custGeom>
            <a:avLst/>
            <a:gdLst/>
            <a:ahLst/>
            <a:cxnLst/>
            <a:rect l="l" t="t" r="r" b="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" name="object 4"/>
          <p:cNvSpPr/>
          <p:nvPr/>
        </p:nvSpPr>
        <p:spPr>
          <a:xfrm>
            <a:off x="9703531" y="5491331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5" name="object 5"/>
          <p:cNvSpPr/>
          <p:nvPr/>
        </p:nvSpPr>
        <p:spPr>
          <a:xfrm>
            <a:off x="9924145" y="5491334"/>
            <a:ext cx="423386" cy="204311"/>
          </a:xfrm>
          <a:custGeom>
            <a:avLst/>
            <a:gdLst/>
            <a:ahLst/>
            <a:cxnLst/>
            <a:rect l="l" t="t" r="r" b="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6" name="object 6"/>
          <p:cNvSpPr/>
          <p:nvPr/>
        </p:nvSpPr>
        <p:spPr>
          <a:xfrm>
            <a:off x="10421796" y="5491334"/>
            <a:ext cx="16287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7" name="object 7"/>
          <p:cNvSpPr/>
          <p:nvPr/>
        </p:nvSpPr>
        <p:spPr>
          <a:xfrm>
            <a:off x="10638600" y="5602773"/>
            <a:ext cx="29051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8" name="object 8"/>
          <p:cNvSpPr/>
          <p:nvPr/>
        </p:nvSpPr>
        <p:spPr>
          <a:xfrm>
            <a:off x="10638598" y="5491334"/>
            <a:ext cx="173831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9" name="object 9"/>
          <p:cNvSpPr/>
          <p:nvPr/>
        </p:nvSpPr>
        <p:spPr>
          <a:xfrm>
            <a:off x="10886274" y="5491334"/>
            <a:ext cx="223361" cy="201930"/>
          </a:xfrm>
          <a:custGeom>
            <a:avLst/>
            <a:gdLst/>
            <a:ahLst/>
            <a:cxnLst/>
            <a:rect l="l" t="t" r="r" b="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0" name="object 10"/>
          <p:cNvSpPr/>
          <p:nvPr/>
        </p:nvSpPr>
        <p:spPr>
          <a:xfrm>
            <a:off x="11183819" y="5491331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1" name="object 11"/>
          <p:cNvSpPr/>
          <p:nvPr/>
        </p:nvSpPr>
        <p:spPr>
          <a:xfrm>
            <a:off x="8961351" y="5782035"/>
            <a:ext cx="240983" cy="216694"/>
          </a:xfrm>
          <a:custGeom>
            <a:avLst/>
            <a:gdLst/>
            <a:ahLst/>
            <a:cxnLst/>
            <a:rect l="l" t="t" r="r" b="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2" name="object 12"/>
          <p:cNvSpPr/>
          <p:nvPr/>
        </p:nvSpPr>
        <p:spPr>
          <a:xfrm>
            <a:off x="9241291" y="5787204"/>
            <a:ext cx="214789" cy="206693"/>
          </a:xfrm>
          <a:custGeom>
            <a:avLst/>
            <a:gdLst/>
            <a:ahLst/>
            <a:cxnLst/>
            <a:rect l="l" t="t" r="r" b="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3" name="object 13"/>
          <p:cNvSpPr/>
          <p:nvPr/>
        </p:nvSpPr>
        <p:spPr>
          <a:xfrm>
            <a:off x="9513745" y="5900929"/>
            <a:ext cx="29051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4" name="object 14"/>
          <p:cNvSpPr/>
          <p:nvPr/>
        </p:nvSpPr>
        <p:spPr>
          <a:xfrm>
            <a:off x="9513742" y="5789495"/>
            <a:ext cx="173831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5" name="object 15"/>
          <p:cNvSpPr/>
          <p:nvPr/>
        </p:nvSpPr>
        <p:spPr>
          <a:xfrm>
            <a:off x="9724617" y="5789490"/>
            <a:ext cx="220028" cy="231458"/>
          </a:xfrm>
          <a:custGeom>
            <a:avLst/>
            <a:gdLst/>
            <a:ahLst/>
            <a:cxnLst/>
            <a:rect l="l" t="t" r="r" b="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6" name="object 16"/>
          <p:cNvSpPr/>
          <p:nvPr/>
        </p:nvSpPr>
        <p:spPr>
          <a:xfrm>
            <a:off x="10069621" y="5789483"/>
            <a:ext cx="16287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7" name="object 17"/>
          <p:cNvSpPr/>
          <p:nvPr/>
        </p:nvSpPr>
        <p:spPr>
          <a:xfrm>
            <a:off x="10270040" y="5787204"/>
            <a:ext cx="214313" cy="206693"/>
          </a:xfrm>
          <a:custGeom>
            <a:avLst/>
            <a:gdLst/>
            <a:ahLst/>
            <a:cxnLst/>
            <a:rect l="l" t="t" r="r" b="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8" name="object 18"/>
          <p:cNvSpPr/>
          <p:nvPr/>
        </p:nvSpPr>
        <p:spPr>
          <a:xfrm>
            <a:off x="10520410" y="5787208"/>
            <a:ext cx="386715" cy="206693"/>
          </a:xfrm>
          <a:custGeom>
            <a:avLst/>
            <a:gdLst/>
            <a:ahLst/>
            <a:cxnLst/>
            <a:rect l="l" t="t" r="r" b="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9" name="object 19"/>
          <p:cNvSpPr/>
          <p:nvPr/>
        </p:nvSpPr>
        <p:spPr>
          <a:xfrm>
            <a:off x="10957928" y="5789487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0" name="object 20"/>
          <p:cNvSpPr/>
          <p:nvPr/>
        </p:nvSpPr>
        <p:spPr>
          <a:xfrm>
            <a:off x="11183819" y="5789487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2" name="object 22"/>
          <p:cNvSpPr/>
          <p:nvPr/>
        </p:nvSpPr>
        <p:spPr>
          <a:xfrm>
            <a:off x="11201277" y="5434375"/>
            <a:ext cx="143351" cy="21431"/>
          </a:xfrm>
          <a:custGeom>
            <a:avLst/>
            <a:gdLst/>
            <a:ahLst/>
            <a:cxnLst/>
            <a:rect l="l" t="t" r="r" b="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4" name="object 24"/>
          <p:cNvSpPr txBox="1"/>
          <p:nvPr/>
        </p:nvSpPr>
        <p:spPr>
          <a:xfrm>
            <a:off x="962146" y="5594099"/>
            <a:ext cx="1749155" cy="353527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lang="ru-RU" sz="1575" spc="-11" dirty="0" smtClean="0">
                <a:solidFill>
                  <a:srgbClr val="616061"/>
                </a:solidFill>
                <a:latin typeface="Montserrat" pitchFamily="2" charset="-52"/>
                <a:cs typeface="Montserrat"/>
              </a:rPr>
              <a:t>август</a:t>
            </a:r>
            <a:r>
              <a:rPr sz="1575" spc="-11" dirty="0" smtClean="0">
                <a:solidFill>
                  <a:srgbClr val="616061"/>
                </a:solidFill>
                <a:latin typeface="Montserrat" pitchFamily="2" charset="-52"/>
                <a:cs typeface="Montserrat"/>
              </a:rPr>
              <a:t>,</a:t>
            </a:r>
            <a:r>
              <a:rPr sz="1575" spc="-49" dirty="0" smtClean="0">
                <a:solidFill>
                  <a:srgbClr val="616061"/>
                </a:solidFill>
                <a:latin typeface="Bebas Neue Bold" panose="020B0606020202050201" pitchFamily="34" charset="-52"/>
                <a:cs typeface="Montserrat"/>
              </a:rPr>
              <a:t> </a:t>
            </a:r>
            <a:r>
              <a:rPr lang="ru-RU" sz="1575" spc="-49" dirty="0" smtClean="0">
                <a:solidFill>
                  <a:srgbClr val="616061"/>
                </a:solidFill>
                <a:latin typeface="Bebas Neue Bold" panose="020B0606020202050201" pitchFamily="34" charset="-52"/>
                <a:cs typeface="Montserrat"/>
              </a:rPr>
              <a:t> </a:t>
            </a:r>
            <a:r>
              <a:rPr sz="2213" b="1" spc="15" dirty="0" smtClean="0">
                <a:solidFill>
                  <a:srgbClr val="616061"/>
                </a:solidFill>
                <a:latin typeface="Montserrat" pitchFamily="2" charset="-52"/>
                <a:cs typeface="Montserrat-SemiBold"/>
              </a:rPr>
              <a:t>202</a:t>
            </a:r>
            <a:r>
              <a:rPr lang="ru-RU" sz="2213" b="1" spc="15" dirty="0" smtClean="0">
                <a:solidFill>
                  <a:srgbClr val="616061"/>
                </a:solidFill>
                <a:latin typeface="Montserrat" pitchFamily="2" charset="-52"/>
                <a:cs typeface="Montserrat-SemiBold"/>
              </a:rPr>
              <a:t>6</a:t>
            </a:r>
            <a:endParaRPr sz="2213" b="1" spc="15" dirty="0">
              <a:solidFill>
                <a:srgbClr val="616061"/>
              </a:solidFill>
              <a:latin typeface="Montserrat" pitchFamily="2" charset="-52"/>
              <a:cs typeface="Montserrat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3074" y="2050325"/>
            <a:ext cx="5902925" cy="449226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R="3810">
              <a:lnSpc>
                <a:spcPts val="3300"/>
              </a:lnSpc>
              <a:spcBef>
                <a:spcPts val="435"/>
              </a:spcBef>
              <a:tabLst>
                <a:tab pos="799624" algn="l"/>
                <a:tab pos="2195036" algn="l"/>
                <a:tab pos="2326481" algn="l"/>
                <a:tab pos="3343275" algn="l"/>
              </a:tabLs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Montserrat" pitchFamily="2" charset="-52"/>
              </a:rPr>
              <a:t>Субсидирование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Montserrat" pitchFamily="2" charset="-52"/>
              </a:rPr>
              <a:t>работодателей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Montserrat" pitchFamily="2" charset="-5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2875317"/>
            <a:ext cx="4404877" cy="314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0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46" name="Скругленный прямоугольник 45"/>
          <p:cNvSpPr/>
          <p:nvPr/>
        </p:nvSpPr>
        <p:spPr>
          <a:xfrm>
            <a:off x="304622" y="5946550"/>
            <a:ext cx="11508047" cy="61822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	Информационные карточки рассылались страхователям по электронным каналам связи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33016" y="1495110"/>
            <a:ext cx="8296684" cy="3538234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 возмещение </a:t>
            </a:r>
            <a:r>
              <a: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части расходов работодателей на оборудование рабочих мест для трудоустройства инвалидов (Приказ СФР от 29.12.2025 </a:t>
            </a: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№ 2712)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 </a:t>
            </a: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государственную поддержку трудоустройства </a:t>
            </a:r>
            <a:r>
              <a: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работников из другой местности или других территорий (Приказ СФР от 29.12.2025 </a:t>
            </a: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№ 2713)</a:t>
            </a: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 </a:t>
            </a:r>
            <a:r>
              <a: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государственную поддержку стимулирования найма отдельных категорий граждан (Приказ СФР от 29.12.2025 </a:t>
            </a: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№ </a:t>
            </a:r>
            <a:r>
              <a: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2714</a:t>
            </a:r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)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2736" y="1041505"/>
            <a:ext cx="644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Виды субсидий, предусмотренные Приказами СФР:</a:t>
            </a:r>
          </a:p>
        </p:txBody>
      </p:sp>
    </p:spTree>
    <p:extLst>
      <p:ext uri="{BB962C8B-B14F-4D97-AF65-F5344CB8AC3E}">
        <p14:creationId xmlns:p14="http://schemas.microsoft.com/office/powerpoint/2010/main" val="377443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государственная поддержка стимулирования найма отдельных категорий граждан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05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Суть меры: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792568" y="1334603"/>
            <a:ext cx="5160557" cy="121986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Мероприятие реализуется в рамках федерального проекта «Активные меры содействия занятости» национального проекта «Кадры».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Государство возмещает работодателям часть расходов на выплату заработной платы трудоустроенным работникам из числа определенных категорий граждан.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92568" y="3226466"/>
            <a:ext cx="8541932" cy="243138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2568" y="281569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КОГО НУЖНО ТРУДОУСТРОИТЬ?</a:t>
            </a:r>
            <a:endParaRPr lang="ru-RU" sz="14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0031" y="3328068"/>
            <a:ext cx="82286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Субсидия выплачивается за трудоустройство: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ветеранов боевых действий, принимавших участие (содействовавших выполнению задач) в специальной военной операции;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членов семей лиц, погибших (умерших) при выполнении задач в ходе специальной военной операции (боевых действий);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лиц, признанных в установленном порядке инвалидами;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граждан, уволенных с военной службы, и членов их семей;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лиц, освобожденных из учреждений, исполняющих наказание в виде лишения свободы, и ищущих работу в течение одного года с даты освобождения;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одиноких и многодетных родителей, усыновителей, опекунов (попечителей), воспитывающих несовершеннолетних детей, детей-инвалидов.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01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Размер выплаты: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568408" y="1334602"/>
            <a:ext cx="5160557" cy="148109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Субсидия за трудоустройство граждан равна: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3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МРОТ, увеличенным на районный коэффициент, сумму страховых взносов и количество трудоустроенных граждан;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6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МРОТ, увеличенным на районный коэффициент, сумму страховых взносов и количество трудоустроенных, в случае трудоустройства инвалидов.</a:t>
            </a:r>
          </a:p>
        </p:txBody>
      </p:sp>
    </p:spTree>
    <p:extLst>
      <p:ext uri="{BB962C8B-B14F-4D97-AF65-F5344CB8AC3E}">
        <p14:creationId xmlns:p14="http://schemas.microsoft.com/office/powerpoint/2010/main" val="388177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cs typeface="MyriadPro-Cond"/>
              </a:rPr>
              <a:t>государственная поддержка стимулирования найма отдельных категорий граждан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05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Условия участия</a:t>
            </a:r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:</a:t>
            </a:r>
            <a:endParaRPr lang="ru-RU" sz="14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792568" y="1334602"/>
            <a:ext cx="10942232" cy="278972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Организация (работодатель) может принять участие в программе, если: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официально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зарегистрирована в соответствии с законодательством Российской Федерации до 1 января 2025 г.;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имеет задолженностей, превышающих 10 тыс. рублей;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находится в процессе реорганизации, ликвидации, банкротства, и деятельность организации не была приостановлена или прекращена;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получает средства из федерального бюджета в рамках иных программ в целях возмещения затрат, связанных с трудоустройством безработных граждан;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руководитель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, члены коллегиального исполнительного органа, лицо, исполняющее функции единоличного исполнительного органа, или главный бухгалтер организации не внесены в реестр дисквалифицированных лиц;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трудоустройство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граждан осуществляется на основании трудового договора, заключенного на неопределенный срок, на условиях полного рабочего дня с учетом режима рабочего времени, установленного правилами внутреннего трудового распорядка работодателя;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выплата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работодателем заработной платы трудоустроенным гражданам осуществляется в размере не ниже полутора величин минимального размера оплаты труда, установленного Федеральным законом «О минимальном размере оплаты труда».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95247" y="427686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Как принять участие: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777833" y="4584639"/>
            <a:ext cx="5080042" cy="194951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Чтобы получить господдержку, работодателю нужно: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направить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заявку с вакансиями на портал «Работа в России»;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провести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собеседование с потенциальными соискателями, отобранными специалистами центров занятости населения;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после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трудоустройства соискателя направить заявление на выплату субсидии в Социальный фонд России, это также можно сделать дистанционно, через систему «Соцстрах</a:t>
            </a: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».</a:t>
            </a: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910272" y="427686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Срок получения субсидии: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495938" y="4584639"/>
            <a:ext cx="4448287" cy="128276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Выплата субсидии осуществляется Социальным фондом России.</a:t>
            </a:r>
          </a:p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Первый платёж работодатель получит через месяц после трудоустройства соискателя, второй – через три месяца, третий – через шесть месяцев.</a:t>
            </a:r>
          </a:p>
        </p:txBody>
      </p:sp>
    </p:spTree>
    <p:extLst>
      <p:ext uri="{BB962C8B-B14F-4D97-AF65-F5344CB8AC3E}">
        <p14:creationId xmlns:p14="http://schemas.microsoft.com/office/powerpoint/2010/main" val="361649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государственная поддержка юридическим лицам и индивидуальным предпринимателям на оборудование рабочих мест для трудоустройства инвалидов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05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Суть меры: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792568" y="1334603"/>
            <a:ext cx="5160557" cy="121986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Мероприятие реализуется в рамках федерального проекта «Активные меры содействия занятости» национального проекта «Кадры».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Государство возмещает работодателям часть расходов на оборудование рабочих мест для трудоустройства инвалидов 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92568" y="3226466"/>
            <a:ext cx="8541932" cy="142173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2568" y="281569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КОГО НУЖНО ТРУДОУСТРОИТЬ?</a:t>
            </a:r>
            <a:endParaRPr lang="ru-RU" sz="14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0031" y="3328068"/>
            <a:ext cx="8228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Субсидия выплачивается за трудоустройство: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инвалидов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I группы;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инвалидов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II группы;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ветеранов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боевых действий, получивших инвалидность в ходе участия (содействия выполнению задач) в специальной военной операции, трудовой договор с которыми был возобновлен в соответствии со статьей 351.7 ТК РФ</a:t>
            </a: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.</a:t>
            </a: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101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Размер выплаты: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568408" y="1334602"/>
            <a:ext cx="5160557" cy="121986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Предоставление субсидии при организации работодателем одного рабочего места для трудоустройства инвалида осуществляется в размере части понесенных затрат, но не более 200,00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2678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cs typeface="MyriadPro-Cond"/>
              </a:rPr>
              <a:t>государственная поддержка юридическим лицам и индивидуальным предпринимателям на оборудование рабочих мест для трудоустройства инвалидов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00781" y="76792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Условия участия</a:t>
            </a:r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:</a:t>
            </a:r>
            <a:endParaRPr lang="ru-RU" sz="14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792568" y="1210976"/>
            <a:ext cx="10942232" cy="291335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Организация (работодатель) может принять участие в программе, если: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официально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зарегистрирована в соответствии с законодательством Российской Федерации до 1 января 2025 г.;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имеет задолженностей, превышающих 10 тыс. рублей;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находится в процессе реорганизации, ликвидации, банкротства, и деятельность организации не была приостановлена или прекращена;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получает средства из федерального бюджета в рамках иных программ в целях возмещения затрат, связанных с трудоустройством безработных граждан;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руководитель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, члены коллегиального исполнительного органа, лицо, исполняющее функции единоличного исполнительного органа, или главный бухгалтер организации не внесены в реестр дисквалифицированных лиц;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трудоустройство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инвалидов осуществляется на основании трудового договора или его возобновление с ветеранами боевых действий, получившими инвалидность в ходе участия (содействия выполнению задач) в специальной военной операции, трудовой договор с которыми был возобновлен в соответствии со статьей 351.7 ТК РФ , на срок не менее 9 месяцев, на условиях полного рабочего дня с учетом продолжительности, установленной для данной категории работников;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обеспечение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оплаты труда инвалида в размере не менее МРОТ и установленных законодательством выплат компенсационного характера;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обеспечение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закрепляемости трудоустроенных инвалидов I, II группы, ветеранов боевых действий, имеющих инвалидность, ветеранов боевых действий, получивших инвалидность в ходе участия (содействия выполнению задач) в специальной военной операции, трудовой договор с которыми был возобновлен в соответствии со статьей 351.7 ТК РФ, на созданных рабочих местах не менее 9 месяцев из 12.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95247" y="427686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Как принять участие: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777833" y="4584639"/>
            <a:ext cx="5080042" cy="194951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Чтобы получить господдержку, работодателю нужно направить Заявление на предоставление субсидии в орган службы занятости в течение трех месяцев с даты подписания трудового договора с инвалидом, трудоустроенным на оборудованное рабочее место (возобновления трудового договора с ветеранами боевых действий, получившими инвалидность в ходе участия (содействия выполнению задач) в специальной военной операции, в соответствии со статьей 351.7 ТК РФ), после 1 января 2025 года.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910272" y="427686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Срок получения субсидии: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495938" y="4584639"/>
            <a:ext cx="4448287" cy="158756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Выплата субсидии осуществляется Социальным фондом России по результатам отбора получателей субсидии на основании представленных органами службы занятости сведений о работодателях, трудоустроивших граждан, а также о трудоустроенных гражданах и в соответствии с реестром (без заключения соглашения о предоставлении субсидии).</a:t>
            </a:r>
          </a:p>
        </p:txBody>
      </p:sp>
    </p:spTree>
    <p:extLst>
      <p:ext uri="{BB962C8B-B14F-4D97-AF65-F5344CB8AC3E}">
        <p14:creationId xmlns:p14="http://schemas.microsoft.com/office/powerpoint/2010/main" val="341134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государственная поддержка трудоустройства работников из другой местности или других территорий (программа «Мобильность 2.0»)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05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Суть меры: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792568" y="1334603"/>
            <a:ext cx="5160557" cy="161128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Мероприятие реализуется в рамках федерального проекта «Активные меры содействия занятости» национального проекта «Кадры».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Государство возмещает работодателям часть расходов на выплату заработной платы работникам из числа граждан, переехавших для трудоустройства у работодателя, включенного в перечни организаций, испытывающих потребность в привлечении работников.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77833" y="3717399"/>
            <a:ext cx="8541932" cy="142173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3898" y="328674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КОГО НУЖНО ТРУДОУСТРОИТЬ?</a:t>
            </a:r>
            <a:endParaRPr lang="ru-RU" sz="14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7737" y="3747953"/>
            <a:ext cx="8228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Субсидия выплачивается за трудоустройство: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граждан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, переехавших в целях трудоустройства в организацию и по профессии, включенные в перечни субъекта Российской Федерации, из другого субъекта Российской Федерации или в пределах одного субъекта Российской Федерации в случае, если расстояние от места, где гражданин до переезда для трудоустройства был зарегистрирован по месту жительства или по месту пребывания, до места осуществления трудовой деятельности не менее 50 километров.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01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Размер выплаты: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568408" y="1334602"/>
            <a:ext cx="5160557" cy="121986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Субсидия за трудоустройство граждан равна:</a:t>
            </a:r>
          </a:p>
          <a:p>
            <a:pPr marL="228600" indent="-22860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3 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МРОТ, раз в 3 месяца, увеличенного на сумму страховых взносов в государственные внебюджетные фонды и районный коэффициент.</a:t>
            </a:r>
          </a:p>
        </p:txBody>
      </p:sp>
    </p:spTree>
    <p:extLst>
      <p:ext uri="{BB962C8B-B14F-4D97-AF65-F5344CB8AC3E}">
        <p14:creationId xmlns:p14="http://schemas.microsoft.com/office/powerpoint/2010/main" val="281080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cs typeface="MyriadPro-Cond"/>
              </a:rPr>
              <a:t>государственная поддержка юридическим лицам и индивидуальным предпринимателям на оборудование рабочих мест для трудоустройства инвалидов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00781" y="76792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Условия участия</a:t>
            </a:r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:</a:t>
            </a:r>
            <a:endParaRPr lang="ru-RU" sz="14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792568" y="1051175"/>
            <a:ext cx="10942232" cy="322568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Организация (работодатель) может принять участие в программе, если: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выполнено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одно из условий:</a:t>
            </a:r>
          </a:p>
          <a:p>
            <a:pPr marL="628650" lvl="1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включена в сводный реестр организаций оборонно-промышленного комплекса в соответствии с постановлением Правительства Российской Федерации от 20 февраля 2004 г. № 96;</a:t>
            </a:r>
          </a:p>
          <a:p>
            <a:pPr marL="628650" lvl="1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зарегистрирована на территории новых регионов Российской Федерации и не имеет задолженности по заработной плате (в новых регионах в программе могут участвовать все организации, подходящие под критерии);</a:t>
            </a:r>
          </a:p>
          <a:p>
            <a:pPr marL="628650" lvl="1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осуществляет деятельность в отрасли экономики, которая включена субъектом Российской Федерации в перечень приоритетных;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осуществляет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деятельность на территории субъекта Российской Федерации не менее одного года;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находится в процессе реорганизации, ликвидации, банкротства, и деятельность организации не была приостановлена или прекращена;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участвует в региональной программе повышения мобильности трудовых ресурсов, </a:t>
            </a:r>
            <a:r>
              <a:rPr lang="ru-RU" sz="1050" dirty="0" err="1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софинансируемой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за счет средств федерального бюджета, и не является получателем иных мер поддержки за счет федерального бюджета;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контролирующими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лицами для организации не являются иностранные граждане или юридические лица;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предоставляет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трудоустроенному гражданину меры финансовой поддержки (компенсация затрат на проезд к новому месту проживания, аренда жилья и (или) иные выплаты);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трудоустраивает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граждан, участвующих в программе, на полный рабочий день;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выплачивает </a:t>
            </a:r>
            <a:r>
              <a:rPr lang="ru-RU" sz="105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заработную плату трудоустроенным гражданам в размере не ниже величины минимального размера оплаты труда, установленного Федеральным законом «О минимальном размере оплаты труда» (для работодателей, осуществляющих деятельность в приоритетной сфере экономики региона – не ниже среднемесячной начисленной заработной платы по субъекту Российской Федерации).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95247" y="427686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Как принять участие: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783464" y="4615193"/>
            <a:ext cx="5080042" cy="194951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1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Чтобы получить господдержку, работодателю нужно: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быть </a:t>
            </a:r>
            <a:r>
              <a:rPr lang="ru-RU" sz="11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включенным в перечень работодателей, испытывающих потребность в привлечении работников, утвержденный субъектом Российской Федерации;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направить </a:t>
            </a:r>
            <a:r>
              <a:rPr lang="ru-RU" sz="11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заявку с вакансиями по профессиям, включенным в перечень востребованных профессий, утвержденный субъектом Российской Федерации, на портал «Работа в России»;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после </a:t>
            </a:r>
            <a:r>
              <a:rPr lang="ru-RU" sz="11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трудоустройства соискателя направить заявление на выплату субсидии в Социальный фонд России, это также можно сделать дистанционно, через систему «Соцстрах».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910272" y="427686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Срок получения субсидии: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495938" y="4584639"/>
            <a:ext cx="4448287" cy="158756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Выплата субсидии осуществляется Социальным фондом России.</a:t>
            </a:r>
          </a:p>
          <a:p>
            <a:pPr algn="just"/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Первый платёж работодатель получит через три месяца после трудоустройства соискателя, второй – через шесть месяцев, третий – через девять месяцев и четвертый через двенадцать месяцев.</a:t>
            </a:r>
          </a:p>
        </p:txBody>
      </p:sp>
    </p:spTree>
    <p:extLst>
      <p:ext uri="{BB962C8B-B14F-4D97-AF65-F5344CB8AC3E}">
        <p14:creationId xmlns:p14="http://schemas.microsoft.com/office/powerpoint/2010/main" val="156027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1" name="TextBox 61"/>
          <p:cNvSpPr txBox="1"/>
          <p:nvPr/>
        </p:nvSpPr>
        <p:spPr bwMode="auto">
          <a:xfrm>
            <a:off x="2819622" y="2803719"/>
            <a:ext cx="6963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Спасибо за внимание!</a:t>
            </a:r>
            <a:endParaRPr lang="ru-RU" sz="4400" b="1" spc="-15" dirty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51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Прекращение добровольных правоотношений</a:t>
            </a:r>
            <a:endParaRPr lang="ru-RU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843898" y="961000"/>
            <a:ext cx="10528952" cy="709566"/>
            <a:chOff x="4886657" y="1781402"/>
            <a:chExt cx="9050281" cy="462280"/>
          </a:xfrm>
        </p:grpSpPr>
        <p:sp>
          <p:nvSpPr>
            <p:cNvPr id="53" name="object 19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  <a:lnTo>
                    <a:pt x="496950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9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55" name="object 20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60" name="object 21"/>
            <p:cNvSpPr/>
            <p:nvPr/>
          </p:nvSpPr>
          <p:spPr>
            <a:xfrm>
              <a:off x="5078053" y="1781402"/>
              <a:ext cx="8858885" cy="462280"/>
            </a:xfrm>
            <a:custGeom>
              <a:avLst/>
              <a:gdLst/>
              <a:ahLst/>
              <a:cxnLst/>
              <a:rect l="l" t="t" r="r" b="b"/>
              <a:pathLst>
                <a:path w="8858885" h="462280">
                  <a:moveTo>
                    <a:pt x="8785593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8785593" y="461911"/>
                  </a:lnTo>
                  <a:lnTo>
                    <a:pt x="8813904" y="456195"/>
                  </a:lnTo>
                  <a:lnTo>
                    <a:pt x="8837023" y="440605"/>
                  </a:lnTo>
                  <a:lnTo>
                    <a:pt x="8852610" y="417479"/>
                  </a:lnTo>
                  <a:lnTo>
                    <a:pt x="8858326" y="389153"/>
                  </a:lnTo>
                  <a:lnTo>
                    <a:pt x="8858326" y="72745"/>
                  </a:lnTo>
                  <a:lnTo>
                    <a:pt x="8852610" y="44426"/>
                  </a:lnTo>
                  <a:lnTo>
                    <a:pt x="8837023" y="21304"/>
                  </a:lnTo>
                  <a:lnTo>
                    <a:pt x="8813904" y="5715"/>
                  </a:lnTo>
                  <a:lnTo>
                    <a:pt x="8785593" y="0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</p:grpSp>
      <p:sp>
        <p:nvSpPr>
          <p:cNvPr id="63" name="TextBox 61"/>
          <p:cNvSpPr txBox="1"/>
          <p:nvPr/>
        </p:nvSpPr>
        <p:spPr bwMode="auto">
          <a:xfrm>
            <a:off x="1447682" y="1015150"/>
            <a:ext cx="9544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Актуальные вопросы назначения и выплаты пособий работающим гражданам. </a:t>
            </a:r>
          </a:p>
          <a:p>
            <a:r>
              <a:rPr lang="ru-RU" sz="18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:</a:t>
            </a:r>
            <a:endParaRPr lang="ru-RU" sz="1800" b="1" spc="-15" dirty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943944" y="1812823"/>
            <a:ext cx="10295556" cy="109039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ru-RU" sz="16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Можно ли изменить метод назначения пособия.</a:t>
            </a:r>
            <a:endParaRPr lang="ru-RU" sz="1600" b="1" dirty="0" smtClean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  <a:p>
            <a:pPr algn="just"/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Нет. Метод назначения пособия определяется автоматически на основании сведений индивидуального (персонифицированного) учета.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943944" y="2986309"/>
            <a:ext cx="10295556" cy="211147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2. Выплата пособия после увольнения.</a:t>
            </a:r>
          </a:p>
          <a:p>
            <a:pPr algn="just"/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Выплата пособия по страхователю с которым расторгнут трудовой договор или договор гражданско-правового характера производится только в случае отсутствия у работника других «действующих» страхователей.</a:t>
            </a:r>
          </a:p>
          <a:p>
            <a:pPr algn="just"/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При направлении сведений для назначения пособия в инициативном порядке в данном случае будет ошибка </a:t>
            </a: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«Проактивный процесс закрыт. Дата начала страхового случая не входит в период между датами трудоустройства и увольнения застрахованного лица. Отсутствует право для назначения пособия</a:t>
            </a: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».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968787" y="5180868"/>
            <a:ext cx="4963383" cy="123136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Важно!!! Если Вам приходят запросы сведений для назначения пособий по уволенным сотрудникам, необходимо проверить корректность представления сведений о кадровых мероприятиях.</a:t>
            </a:r>
            <a:endParaRPr lang="ru-RU" sz="1400" b="1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91722" y="5169437"/>
            <a:ext cx="5147778" cy="124279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Важно!!! Если другим страхователем были неверно сданы кадровые мероприятия и право на получение пособия после увольнения есть, сведения необходимо представить в инициативном порядке после корректировки кадровых мероприятий</a:t>
            </a:r>
            <a:endParaRPr lang="ru-RU" sz="1400" b="1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0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Прекращение добровольных правоотношений</a:t>
            </a:r>
            <a:endParaRPr lang="ru-RU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843898" y="961000"/>
            <a:ext cx="10528952" cy="709566"/>
            <a:chOff x="4886657" y="1781402"/>
            <a:chExt cx="9050281" cy="462280"/>
          </a:xfrm>
        </p:grpSpPr>
        <p:sp>
          <p:nvSpPr>
            <p:cNvPr id="53" name="object 19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  <a:lnTo>
                    <a:pt x="496950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9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55" name="object 20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60" name="object 21"/>
            <p:cNvSpPr/>
            <p:nvPr/>
          </p:nvSpPr>
          <p:spPr>
            <a:xfrm>
              <a:off x="5078053" y="1781402"/>
              <a:ext cx="8858885" cy="462280"/>
            </a:xfrm>
            <a:custGeom>
              <a:avLst/>
              <a:gdLst/>
              <a:ahLst/>
              <a:cxnLst/>
              <a:rect l="l" t="t" r="r" b="b"/>
              <a:pathLst>
                <a:path w="8858885" h="462280">
                  <a:moveTo>
                    <a:pt x="8785593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8785593" y="461911"/>
                  </a:lnTo>
                  <a:lnTo>
                    <a:pt x="8813904" y="456195"/>
                  </a:lnTo>
                  <a:lnTo>
                    <a:pt x="8837023" y="440605"/>
                  </a:lnTo>
                  <a:lnTo>
                    <a:pt x="8852610" y="417479"/>
                  </a:lnTo>
                  <a:lnTo>
                    <a:pt x="8858326" y="389153"/>
                  </a:lnTo>
                  <a:lnTo>
                    <a:pt x="8858326" y="72745"/>
                  </a:lnTo>
                  <a:lnTo>
                    <a:pt x="8852610" y="44426"/>
                  </a:lnTo>
                  <a:lnTo>
                    <a:pt x="8837023" y="21304"/>
                  </a:lnTo>
                  <a:lnTo>
                    <a:pt x="8813904" y="5715"/>
                  </a:lnTo>
                  <a:lnTo>
                    <a:pt x="8785593" y="0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</p:grpSp>
      <p:sp>
        <p:nvSpPr>
          <p:cNvPr id="63" name="TextBox 61"/>
          <p:cNvSpPr txBox="1"/>
          <p:nvPr/>
        </p:nvSpPr>
        <p:spPr bwMode="auto">
          <a:xfrm>
            <a:off x="1447682" y="1015150"/>
            <a:ext cx="9544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Актуальные вопросы назначения и выплаты пособий работающим гражданам. </a:t>
            </a:r>
          </a:p>
          <a:p>
            <a:r>
              <a:rPr lang="ru-RU" sz="18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:</a:t>
            </a:r>
            <a:endParaRPr lang="ru-RU" sz="1800" b="1" spc="-15" dirty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943944" y="1812824"/>
            <a:ext cx="10295556" cy="90557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rabicPeriod" startAt="3"/>
            </a:pPr>
            <a:r>
              <a:rPr lang="ru-RU" sz="16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Что делать, если случайно отказали в выплате пособия?</a:t>
            </a:r>
          </a:p>
          <a:p>
            <a:pPr algn="just"/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Направить сведения для назначения пособия в инициативном порядке (109 сообщение СЭДО «Информация о жизненном событии»).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943944" y="2928871"/>
            <a:ext cx="10295556" cy="3643379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4. Когда выплачивается пособие.</a:t>
            </a:r>
          </a:p>
          <a:p>
            <a:pPr algn="just"/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Согласно с. 1 ст. 15 Закона № 255-ФЗ страховщик </a:t>
            </a: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назначает и выплачивает пособия </a:t>
            </a: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 временной нетрудоспособности, по беременности и родам, ежемесячное пособие по уходу за ребенком в срок, не превышающий 10 рабочих дней со дня представления страхователем </a:t>
            </a: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сведений </a:t>
            </a: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и документов, необходимых для назначения и выплаты страхового обеспечения, а единовременное пособие при рождении ребенка - в срок, не превышающий 10 рабочих дней со дня поступления сведений о государственной регистрации рождения, содержащихся в Едином государственном реестре записей актов гражданского состояния.</a:t>
            </a:r>
          </a:p>
          <a:p>
            <a:pPr algn="just"/>
            <a:r>
              <a:rPr lang="ru-RU" sz="16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Важно!!! </a:t>
            </a: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Вторая и  последующие </a:t>
            </a: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выплаты ежемесячного пособия по уходу за ребенком осуществляются территориальным органом Фонда каждое 8 число месяца, следующего за месяцем, за который выплачивается такое пособие. В случае, если определенная дата выплаты приходится на выходной или нерабочий праздничный день выплата будет произведена в последний рабочий день перед выходным</a:t>
            </a: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.</a:t>
            </a:r>
          </a:p>
          <a:p>
            <a:pPr algn="just"/>
            <a:endParaRPr lang="ru-RU" sz="1600" dirty="0" smtClean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40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967150" y="5489009"/>
            <a:ext cx="428149" cy="206693"/>
          </a:xfrm>
          <a:custGeom>
            <a:avLst/>
            <a:gdLst/>
            <a:ahLst/>
            <a:cxnLst/>
            <a:rect l="l" t="t" r="r" b="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9453257" y="5491686"/>
            <a:ext cx="200978" cy="235268"/>
          </a:xfrm>
          <a:custGeom>
            <a:avLst/>
            <a:gdLst/>
            <a:ahLst/>
            <a:cxnLst/>
            <a:rect l="l" t="t" r="r" b="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" name="object 4"/>
          <p:cNvSpPr/>
          <p:nvPr/>
        </p:nvSpPr>
        <p:spPr>
          <a:xfrm>
            <a:off x="9703531" y="5491331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5" name="object 5"/>
          <p:cNvSpPr/>
          <p:nvPr/>
        </p:nvSpPr>
        <p:spPr>
          <a:xfrm>
            <a:off x="9924145" y="5491334"/>
            <a:ext cx="423386" cy="204311"/>
          </a:xfrm>
          <a:custGeom>
            <a:avLst/>
            <a:gdLst/>
            <a:ahLst/>
            <a:cxnLst/>
            <a:rect l="l" t="t" r="r" b="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6" name="object 6"/>
          <p:cNvSpPr/>
          <p:nvPr/>
        </p:nvSpPr>
        <p:spPr>
          <a:xfrm>
            <a:off x="10421796" y="5491334"/>
            <a:ext cx="16287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7" name="object 7"/>
          <p:cNvSpPr/>
          <p:nvPr/>
        </p:nvSpPr>
        <p:spPr>
          <a:xfrm>
            <a:off x="10638600" y="5602773"/>
            <a:ext cx="29051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8" name="object 8"/>
          <p:cNvSpPr/>
          <p:nvPr/>
        </p:nvSpPr>
        <p:spPr>
          <a:xfrm>
            <a:off x="10638598" y="5491334"/>
            <a:ext cx="173831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9" name="object 9"/>
          <p:cNvSpPr/>
          <p:nvPr/>
        </p:nvSpPr>
        <p:spPr>
          <a:xfrm>
            <a:off x="10886274" y="5491334"/>
            <a:ext cx="223361" cy="201930"/>
          </a:xfrm>
          <a:custGeom>
            <a:avLst/>
            <a:gdLst/>
            <a:ahLst/>
            <a:cxnLst/>
            <a:rect l="l" t="t" r="r" b="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0" name="object 10"/>
          <p:cNvSpPr/>
          <p:nvPr/>
        </p:nvSpPr>
        <p:spPr>
          <a:xfrm>
            <a:off x="11183819" y="5491331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1" name="object 11"/>
          <p:cNvSpPr/>
          <p:nvPr/>
        </p:nvSpPr>
        <p:spPr>
          <a:xfrm>
            <a:off x="8961351" y="5782035"/>
            <a:ext cx="240983" cy="216694"/>
          </a:xfrm>
          <a:custGeom>
            <a:avLst/>
            <a:gdLst/>
            <a:ahLst/>
            <a:cxnLst/>
            <a:rect l="l" t="t" r="r" b="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2" name="object 12"/>
          <p:cNvSpPr/>
          <p:nvPr/>
        </p:nvSpPr>
        <p:spPr>
          <a:xfrm>
            <a:off x="9241291" y="5787204"/>
            <a:ext cx="214789" cy="206693"/>
          </a:xfrm>
          <a:custGeom>
            <a:avLst/>
            <a:gdLst/>
            <a:ahLst/>
            <a:cxnLst/>
            <a:rect l="l" t="t" r="r" b="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3" name="object 13"/>
          <p:cNvSpPr/>
          <p:nvPr/>
        </p:nvSpPr>
        <p:spPr>
          <a:xfrm>
            <a:off x="9513745" y="5900929"/>
            <a:ext cx="29051" cy="90488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4" name="object 14"/>
          <p:cNvSpPr/>
          <p:nvPr/>
        </p:nvSpPr>
        <p:spPr>
          <a:xfrm>
            <a:off x="9513742" y="5789495"/>
            <a:ext cx="173831" cy="20193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5" name="object 15"/>
          <p:cNvSpPr/>
          <p:nvPr/>
        </p:nvSpPr>
        <p:spPr>
          <a:xfrm>
            <a:off x="9724617" y="5789490"/>
            <a:ext cx="220028" cy="231458"/>
          </a:xfrm>
          <a:custGeom>
            <a:avLst/>
            <a:gdLst/>
            <a:ahLst/>
            <a:cxnLst/>
            <a:rect l="l" t="t" r="r" b="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6" name="object 16"/>
          <p:cNvSpPr/>
          <p:nvPr/>
        </p:nvSpPr>
        <p:spPr>
          <a:xfrm>
            <a:off x="10069621" y="5789483"/>
            <a:ext cx="162878" cy="20193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7" name="object 17"/>
          <p:cNvSpPr/>
          <p:nvPr/>
        </p:nvSpPr>
        <p:spPr>
          <a:xfrm>
            <a:off x="10270040" y="5787204"/>
            <a:ext cx="214313" cy="206693"/>
          </a:xfrm>
          <a:custGeom>
            <a:avLst/>
            <a:gdLst/>
            <a:ahLst/>
            <a:cxnLst/>
            <a:rect l="l" t="t" r="r" b="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8" name="object 18"/>
          <p:cNvSpPr/>
          <p:nvPr/>
        </p:nvSpPr>
        <p:spPr>
          <a:xfrm>
            <a:off x="10520410" y="5787208"/>
            <a:ext cx="386715" cy="206693"/>
          </a:xfrm>
          <a:custGeom>
            <a:avLst/>
            <a:gdLst/>
            <a:ahLst/>
            <a:cxnLst/>
            <a:rect l="l" t="t" r="r" b="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9" name="object 19"/>
          <p:cNvSpPr/>
          <p:nvPr/>
        </p:nvSpPr>
        <p:spPr>
          <a:xfrm>
            <a:off x="10957928" y="5789487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0" name="object 20"/>
          <p:cNvSpPr/>
          <p:nvPr/>
        </p:nvSpPr>
        <p:spPr>
          <a:xfrm>
            <a:off x="11183819" y="5789487"/>
            <a:ext cx="174308" cy="20193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2" name="object 22"/>
          <p:cNvSpPr/>
          <p:nvPr/>
        </p:nvSpPr>
        <p:spPr>
          <a:xfrm>
            <a:off x="11201277" y="5434375"/>
            <a:ext cx="143351" cy="21431"/>
          </a:xfrm>
          <a:custGeom>
            <a:avLst/>
            <a:gdLst/>
            <a:ahLst/>
            <a:cxnLst/>
            <a:rect l="l" t="t" r="r" b="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4" name="object 24"/>
          <p:cNvSpPr txBox="1"/>
          <p:nvPr/>
        </p:nvSpPr>
        <p:spPr>
          <a:xfrm>
            <a:off x="962146" y="5594099"/>
            <a:ext cx="1749155" cy="353527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lang="ru-RU" sz="1575" spc="-11" dirty="0" smtClean="0">
                <a:solidFill>
                  <a:srgbClr val="616061"/>
                </a:solidFill>
                <a:latin typeface="Montserrat" pitchFamily="2" charset="-52"/>
                <a:cs typeface="Montserrat"/>
              </a:rPr>
              <a:t>август</a:t>
            </a:r>
            <a:r>
              <a:rPr sz="1575" spc="-11" dirty="0" smtClean="0">
                <a:solidFill>
                  <a:srgbClr val="616061"/>
                </a:solidFill>
                <a:latin typeface="Montserrat" pitchFamily="2" charset="-52"/>
                <a:cs typeface="Montserrat"/>
              </a:rPr>
              <a:t>,</a:t>
            </a:r>
            <a:r>
              <a:rPr sz="1575" spc="-49" dirty="0" smtClean="0">
                <a:solidFill>
                  <a:srgbClr val="616061"/>
                </a:solidFill>
                <a:latin typeface="Bebas Neue Bold" panose="020B0606020202050201" pitchFamily="34" charset="-52"/>
                <a:cs typeface="Montserrat"/>
              </a:rPr>
              <a:t> </a:t>
            </a:r>
            <a:r>
              <a:rPr lang="ru-RU" sz="1575" spc="-49" dirty="0" smtClean="0">
                <a:solidFill>
                  <a:srgbClr val="616061"/>
                </a:solidFill>
                <a:latin typeface="Bebas Neue Bold" panose="020B0606020202050201" pitchFamily="34" charset="-52"/>
                <a:cs typeface="Montserrat"/>
              </a:rPr>
              <a:t> </a:t>
            </a:r>
            <a:r>
              <a:rPr sz="2213" b="1" spc="15" dirty="0" smtClean="0">
                <a:solidFill>
                  <a:srgbClr val="616061"/>
                </a:solidFill>
                <a:latin typeface="Montserrat" pitchFamily="2" charset="-52"/>
                <a:cs typeface="Montserrat-SemiBold"/>
              </a:rPr>
              <a:t>202</a:t>
            </a:r>
            <a:r>
              <a:rPr lang="ru-RU" sz="2213" b="1" spc="15" dirty="0" smtClean="0">
                <a:solidFill>
                  <a:srgbClr val="616061"/>
                </a:solidFill>
                <a:latin typeface="Montserrat" pitchFamily="2" charset="-52"/>
                <a:cs typeface="Montserrat-SemiBold"/>
              </a:rPr>
              <a:t>6</a:t>
            </a:r>
            <a:endParaRPr sz="2213" b="1" spc="15" dirty="0">
              <a:solidFill>
                <a:srgbClr val="616061"/>
              </a:solidFill>
              <a:latin typeface="Montserrat" pitchFamily="2" charset="-52"/>
              <a:cs typeface="Montserrat-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3074" y="2050325"/>
            <a:ext cx="5902925" cy="878767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R="3810">
              <a:lnSpc>
                <a:spcPts val="3300"/>
              </a:lnSpc>
              <a:spcBef>
                <a:spcPts val="435"/>
              </a:spcBef>
              <a:tabLst>
                <a:tab pos="622300" algn="l"/>
                <a:tab pos="798513" algn="l"/>
                <a:tab pos="2193925" algn="l"/>
                <a:tab pos="2325688" algn="l"/>
                <a:tab pos="3343275" algn="l"/>
              </a:tabLst>
            </a:pPr>
            <a:r>
              <a:rPr lang="ru-RU" sz="2600" spc="-8" dirty="0">
                <a:solidFill>
                  <a:srgbClr val="616061"/>
                </a:solidFill>
                <a:latin typeface="Montserrat" pitchFamily="2" charset="-52"/>
                <a:cs typeface="Montserrat-Medium"/>
              </a:rPr>
              <a:t>Добровольное социальное страхование </a:t>
            </a:r>
            <a:r>
              <a:rPr lang="ru-RU" sz="2600" spc="-8" dirty="0" err="1">
                <a:solidFill>
                  <a:srgbClr val="616061"/>
                </a:solidFill>
                <a:latin typeface="Montserrat" pitchFamily="2" charset="-52"/>
                <a:cs typeface="Montserrat-Medium"/>
              </a:rPr>
              <a:t>самозанятых</a:t>
            </a:r>
            <a:r>
              <a:rPr lang="ru-RU" sz="2600" spc="-8" dirty="0">
                <a:solidFill>
                  <a:srgbClr val="616061"/>
                </a:solidFill>
                <a:latin typeface="Montserrat" pitchFamily="2" charset="-52"/>
                <a:cs typeface="Montserrat-Medium"/>
              </a:rPr>
              <a:t>.</a:t>
            </a:r>
            <a:endParaRPr lang="ru-RU" sz="2600" spc="-8" dirty="0">
              <a:solidFill>
                <a:srgbClr val="616061"/>
              </a:solidFill>
              <a:latin typeface="Montserrat" pitchFamily="2" charset="-52"/>
              <a:cs typeface="Montserrat-Medium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2875317"/>
            <a:ext cx="4404877" cy="314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9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654022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44627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2300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НПА</a:t>
            </a:r>
            <a:endParaRPr lang="ru-RU" sz="2300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16705" y="923528"/>
            <a:ext cx="10973040" cy="105113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Федеральный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закон от 15.12.2025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№456-ФЗ «О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проведении эксперимента по добровольному вступлению отдельных категорий граждан в правоотношения по обязательному социальному страхованию на случай временной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нетрудоспособности»</a:t>
            </a:r>
            <a:endParaRPr lang="ru-RU" sz="1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5331" y="2152783"/>
            <a:ext cx="10973039" cy="206381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Приказом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СФР от 30.12.2025 N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1781 утверждены формы документов, используемых участниками в рамках эксперимента: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Заявление о вступлении в добровольные правоотношения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Заявление об изменении размера страховой суммы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Уведомление о приобретении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права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 получение пособия по временной нетрудоспособности при наступлении страхового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случая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Согласие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на выплату страхового обеспечения при наступлении страхового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случая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Заявление о прекращении добровольных правоотношений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Уведомление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 прекращении добровольных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правоотношений</a:t>
            </a:r>
            <a:endParaRPr lang="ru-RU" sz="1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16706" y="4343516"/>
            <a:ext cx="10973038" cy="94125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Приказ Минтруда России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от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09.09.2020 №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585н «Об утверждении Правил подсчета и подтверждения страхового стажа для определения размеров пособий по временной нетрудоспособности, по беременности и родам»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16706" y="5437573"/>
            <a:ext cx="10973038" cy="105113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Приказ Минздрава России от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23.11.2021 №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1089н «Об утверждении Условий и порядка формирования листков нетрудоспособности в форме электронного документа и выдачи листков нетрудоспособности в форме документа на бумажном носителе в случаях, установленных законодательством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300086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Вступление в  добровольные </a:t>
            </a:r>
            <a:r>
              <a:rPr lang="ru-RU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правоотношения и уплата страховых взносов</a:t>
            </a:r>
            <a:endParaRPr lang="ru-RU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05531" y="943112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Вступление в правоотношения: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92568" y="1334603"/>
            <a:ext cx="6134450" cy="1712050"/>
            <a:chOff x="5685287" y="3486137"/>
            <a:chExt cx="4827164" cy="2034446"/>
          </a:xfrm>
        </p:grpSpPr>
        <p:sp>
          <p:nvSpPr>
            <p:cNvPr id="84" name="Скругленный прямоугольник 83"/>
            <p:cNvSpPr/>
            <p:nvPr/>
          </p:nvSpPr>
          <p:spPr>
            <a:xfrm>
              <a:off x="5685287" y="3486137"/>
              <a:ext cx="4827164" cy="2034446"/>
            </a:xfrm>
            <a:prstGeom prst="roundRect">
              <a:avLst>
                <a:gd name="adj" fmla="val 9357"/>
              </a:avLst>
            </a:prstGeom>
            <a:solidFill>
              <a:schemeClr val="bg1"/>
            </a:solidFill>
            <a:ln w="38100">
              <a:gradFill>
                <a:gsLst>
                  <a:gs pos="0">
                    <a:srgbClr val="0070C0"/>
                  </a:gs>
                  <a:gs pos="47000">
                    <a:srgbClr val="BD2981"/>
                  </a:gs>
                  <a:gs pos="100000">
                    <a:srgbClr val="F20C0C">
                      <a:alpha val="55000"/>
                    </a:srgb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just">
                <a:buFont typeface="Wingdings" panose="05000000000000000000" pitchFamily="2" charset="2"/>
                <a:buChar char="ü"/>
              </a:pPr>
              <a:endPara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endParaRPr>
            </a:p>
          </p:txBody>
        </p:sp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020491240"/>
                </p:ext>
              </p:extLst>
            </p:nvPr>
          </p:nvGraphicFramePr>
          <p:xfrm>
            <a:off x="5858921" y="3638110"/>
            <a:ext cx="4479895" cy="17372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4" r:lo="rId15" r:qs="rId16" r:cs="rId17"/>
            </a:graphicData>
          </a:graphic>
        </p:graphicFrame>
      </p:grpSp>
      <p:sp>
        <p:nvSpPr>
          <p:cNvPr id="56" name="TextBox 55"/>
          <p:cNvSpPr txBox="1"/>
          <p:nvPr/>
        </p:nvSpPr>
        <p:spPr>
          <a:xfrm>
            <a:off x="7555021" y="3675730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Страховые взносы:</a:t>
            </a: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4924541" y="4088203"/>
            <a:ext cx="6951642" cy="248070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957542" y="4180067"/>
            <a:ext cx="109245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Размер страховых взносов за месяц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8074419" y="5097510"/>
            <a:ext cx="930649" cy="56195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1 344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8074419" y="5832359"/>
            <a:ext cx="930648" cy="54415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1 920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6" name="Равно 65"/>
          <p:cNvSpPr/>
          <p:nvPr/>
        </p:nvSpPr>
        <p:spPr>
          <a:xfrm>
            <a:off x="7610154" y="5118953"/>
            <a:ext cx="330549" cy="580515"/>
          </a:xfrm>
          <a:prstGeom prst="mathEqual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3" name="Равно 72"/>
          <p:cNvSpPr/>
          <p:nvPr/>
        </p:nvSpPr>
        <p:spPr>
          <a:xfrm>
            <a:off x="7621424" y="5832359"/>
            <a:ext cx="330549" cy="481981"/>
          </a:xfrm>
          <a:prstGeom prst="mathEqual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61647" y="4169531"/>
            <a:ext cx="1060002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Тариф страховых </a:t>
            </a:r>
            <a:r>
              <a:rPr lang="ru-RU" sz="12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взносов</a:t>
            </a:r>
          </a:p>
          <a:p>
            <a:pPr algn="ctr"/>
            <a:endParaRPr lang="ru-RU" sz="1200" b="1" spc="-15" dirty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062142" y="4144638"/>
            <a:ext cx="121117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Размер страховой суммы</a:t>
            </a:r>
          </a:p>
          <a:p>
            <a:pPr algn="ctr"/>
            <a:endParaRPr lang="ru-RU" sz="12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095212" y="5052531"/>
            <a:ext cx="1134893" cy="56195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35 000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5106784" y="5801272"/>
            <a:ext cx="1144228" cy="54415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50 000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77" name="Умножение 76"/>
          <p:cNvSpPr/>
          <p:nvPr/>
        </p:nvSpPr>
        <p:spPr>
          <a:xfrm>
            <a:off x="6277985" y="5140395"/>
            <a:ext cx="400295" cy="519073"/>
          </a:xfrm>
          <a:prstGeom prst="mathMultiply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Умножение 77"/>
          <p:cNvSpPr/>
          <p:nvPr/>
        </p:nvSpPr>
        <p:spPr>
          <a:xfrm>
            <a:off x="6273312" y="5813814"/>
            <a:ext cx="400295" cy="519073"/>
          </a:xfrm>
          <a:prstGeom prst="mathMultiply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774039" y="5069769"/>
            <a:ext cx="811052" cy="56195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3,84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706610" y="5801272"/>
            <a:ext cx="811052" cy="56195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3,84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091648" y="1348530"/>
            <a:ext cx="1966539" cy="1715242"/>
            <a:chOff x="5415265" y="1147520"/>
            <a:chExt cx="1915773" cy="2034446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5415265" y="1147520"/>
              <a:ext cx="1915773" cy="2034446"/>
            </a:xfrm>
            <a:prstGeom prst="roundRect">
              <a:avLst>
                <a:gd name="adj" fmla="val 9357"/>
              </a:avLst>
            </a:prstGeom>
            <a:solidFill>
              <a:schemeClr val="bg1"/>
            </a:solidFill>
            <a:ln w="38100">
              <a:gradFill>
                <a:gsLst>
                  <a:gs pos="0">
                    <a:srgbClr val="0070C0"/>
                  </a:gs>
                  <a:gs pos="47000">
                    <a:srgbClr val="BD2981"/>
                  </a:gs>
                  <a:gs pos="100000">
                    <a:srgbClr val="F20C0C">
                      <a:alpha val="55000"/>
                    </a:srgb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just">
                <a:buFont typeface="Wingdings" panose="05000000000000000000" pitchFamily="2" charset="2"/>
                <a:buChar char="ü"/>
              </a:pPr>
              <a:endPara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581646" y="1236364"/>
              <a:ext cx="1609871" cy="54758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spc="-15" dirty="0" smtClean="0">
                  <a:solidFill>
                    <a:schemeClr val="accent5">
                      <a:lumMod val="75000"/>
                    </a:schemeClr>
                  </a:solidFill>
                  <a:latin typeface="Montserrat" panose="020B0604020202020204" charset="-52"/>
                  <a:cs typeface="Arial"/>
                </a:rPr>
                <a:t>Размер страховой суммы</a:t>
              </a:r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5810374" y="2013761"/>
              <a:ext cx="1134893" cy="358459"/>
            </a:xfrm>
            <a:prstGeom prst="roundRect">
              <a:avLst>
                <a:gd name="adj" fmla="val 9357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ru-RU" sz="2000" dirty="0" smtClean="0">
                  <a:solidFill>
                    <a:srgbClr val="594F8C"/>
                  </a:solidFill>
                  <a:latin typeface="Montserrat" panose="020B0604020202020204" charset="0"/>
                  <a:cs typeface="Montserrat" panose="020B0604020202020204" charset="0"/>
                </a:rPr>
                <a:t>35 000</a:t>
              </a:r>
              <a:endPara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5805706" y="2573368"/>
              <a:ext cx="1144228" cy="347104"/>
            </a:xfrm>
            <a:prstGeom prst="roundRect">
              <a:avLst>
                <a:gd name="adj" fmla="val 9357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ru-RU" sz="2000" dirty="0" smtClean="0">
                  <a:solidFill>
                    <a:srgbClr val="594F8C"/>
                  </a:solidFill>
                  <a:latin typeface="Montserrat" panose="020B0604020202020204" charset="0"/>
                  <a:cs typeface="Montserrat" panose="020B0604020202020204" charset="0"/>
                </a:rPr>
                <a:t>50 000</a:t>
              </a:r>
              <a:endParaRPr lang="ru-RU" sz="2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7091648" y="949160"/>
            <a:ext cx="2098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Страховые суммы: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815692" y="4254253"/>
            <a:ext cx="3581110" cy="212226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32200" y="3872290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Периодичность уплаты взносов: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5487" y="4436334"/>
            <a:ext cx="33900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Ежемесячно</a:t>
            </a:r>
          </a:p>
          <a:p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Единовременно за предстоящие периоды, но не более чем за 12 календарных месяцев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9305743" y="1341425"/>
            <a:ext cx="2570440" cy="172945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Через МП «Мой налог»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Через приложение банка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 отделении банка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554246" y="947582"/>
            <a:ext cx="1750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Уплата взносов: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620261" y="4174269"/>
            <a:ext cx="107965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Размер страховых взносов за год</a:t>
            </a:r>
          </a:p>
        </p:txBody>
      </p:sp>
      <p:sp>
        <p:nvSpPr>
          <p:cNvPr id="51" name="Умножение 50"/>
          <p:cNvSpPr/>
          <p:nvPr/>
        </p:nvSpPr>
        <p:spPr>
          <a:xfrm>
            <a:off x="9089169" y="5149673"/>
            <a:ext cx="400295" cy="519073"/>
          </a:xfrm>
          <a:prstGeom prst="mathMultiply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Умножение 52"/>
          <p:cNvSpPr/>
          <p:nvPr/>
        </p:nvSpPr>
        <p:spPr>
          <a:xfrm>
            <a:off x="9085970" y="5822011"/>
            <a:ext cx="400295" cy="519073"/>
          </a:xfrm>
          <a:prstGeom prst="mathMultiply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9571493" y="5803458"/>
            <a:ext cx="494683" cy="56195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12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9529375" y="5097510"/>
            <a:ext cx="494683" cy="56195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12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3" name="Равно 62"/>
          <p:cNvSpPr/>
          <p:nvPr/>
        </p:nvSpPr>
        <p:spPr>
          <a:xfrm>
            <a:off x="10083544" y="5074012"/>
            <a:ext cx="330549" cy="580515"/>
          </a:xfrm>
          <a:prstGeom prst="mathEqual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Равно 63"/>
          <p:cNvSpPr/>
          <p:nvPr/>
        </p:nvSpPr>
        <p:spPr>
          <a:xfrm>
            <a:off x="10099058" y="5734454"/>
            <a:ext cx="330549" cy="580515"/>
          </a:xfrm>
          <a:prstGeom prst="mathEqual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10620261" y="5809468"/>
            <a:ext cx="1079652" cy="54415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23 040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0620261" y="5070332"/>
            <a:ext cx="1079652" cy="54415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16 128</a:t>
            </a:r>
            <a:endParaRPr lang="ru-RU" sz="2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815692" y="3264172"/>
            <a:ext cx="6111326" cy="379263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                                                              с 01.01.2026 до 31.12.2028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26530" y="3308806"/>
            <a:ext cx="3389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Срок проведения эксперимента:</a:t>
            </a:r>
          </a:p>
        </p:txBody>
      </p:sp>
    </p:spTree>
    <p:extLst>
      <p:ext uri="{BB962C8B-B14F-4D97-AF65-F5344CB8AC3E}">
        <p14:creationId xmlns:p14="http://schemas.microsoft.com/office/powerpoint/2010/main" val="287179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Страховое обеспечение</a:t>
            </a:r>
            <a:endParaRPr lang="ru-RU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4622" y="3805304"/>
            <a:ext cx="4468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Приобретение права на пособие: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320454" y="4389849"/>
            <a:ext cx="11498677" cy="108307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Право на пособие по временной нетрудоспособности наступает при наступлении страхового случая по истечении 6 календарных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месяцев непрерывной </a:t>
            </a: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уплаты страховых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взносов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СФР направит уведомление о приобретении права на пособие при наступлении страхового случая</a:t>
            </a:r>
            <a:endParaRPr lang="ru-RU" sz="1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8093117" y="1449033"/>
            <a:ext cx="3726014" cy="212280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Важно!</a:t>
            </a:r>
          </a:p>
          <a:p>
            <a:pPr algn="just"/>
            <a:endParaRPr lang="ru-RU" sz="1050" b="1" dirty="0" smtClean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  <a:p>
            <a:pPr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Пособие по беременности и родам</a:t>
            </a:r>
          </a:p>
          <a:p>
            <a:pPr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Единовременное пособие при рождении ребенка </a:t>
            </a:r>
          </a:p>
          <a:p>
            <a:pPr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Ежемесячное пособие по уходу за ребенком</a:t>
            </a:r>
          </a:p>
          <a:p>
            <a:pPr algn="just"/>
            <a:r>
              <a:rPr lang="ru-RU" sz="1400" b="1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 выплачиваются </a:t>
            </a:r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самозанятым!!!</a:t>
            </a:r>
            <a:endParaRPr lang="ru-RU" sz="1400" b="1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4622" y="5946550"/>
            <a:ext cx="11508047" cy="61822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/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	Условия, продолжительность выплаты, определение размеров пособия по временной нетрудоспособности определяются в соответствии с статьями 6, 7 и 8 Федерального закона №255-ФЗ.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20454" y="1449033"/>
            <a:ext cx="6780830" cy="2122808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Утрата трудоспособности по заболеванию или травме</a:t>
            </a: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Необходимость ухода за больным членом семьи, в том числе за больным ребенком</a:t>
            </a: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Карантин застрахованного лица или ребенка в возрасте до 7 лет</a:t>
            </a: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Осуществление протезирования по медицинским показаниям в стационаре</a:t>
            </a: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Лечение в санатории после выписки из стационара</a:t>
            </a:r>
            <a:endParaRPr lang="ru-RU" sz="1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2736" y="1041505"/>
            <a:ext cx="4644986" cy="322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Страховой случай в рамках эксперимента:</a:t>
            </a:r>
          </a:p>
        </p:txBody>
      </p:sp>
    </p:spTree>
    <p:extLst>
      <p:ext uri="{BB962C8B-B14F-4D97-AF65-F5344CB8AC3E}">
        <p14:creationId xmlns:p14="http://schemas.microsoft.com/office/powerpoint/2010/main" val="19841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88359" y="148827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Расчет пособия</a:t>
            </a:r>
            <a:endParaRPr lang="ru-RU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21634" y="860926"/>
            <a:ext cx="11404529" cy="1518249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/>
            <a:r>
              <a:rPr lang="ru-RU" sz="15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</a:t>
            </a:r>
          </a:p>
          <a:p>
            <a:pPr marL="285750" indent="-285750" algn="just">
              <a:spcBef>
                <a:spcPts val="600"/>
              </a:spcBef>
            </a:pPr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Размер дневного пособия составляет 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от </a:t>
            </a:r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474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рублей до </a:t>
            </a:r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1786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рублей и  </a:t>
            </a:r>
            <a:r>
              <a:rPr lang="ru-RU" sz="1400" b="1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зависит от четырёх факторов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Выбранной страховой суммы, которую </a:t>
            </a:r>
            <a:r>
              <a:rPr lang="ru-RU" sz="1400" dirty="0" err="1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самозанятое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лицо указывает в заявлении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Срока уплаты страховых взносов по ОСС на случай временной нетрудоспособности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От страхового стажа </a:t>
            </a:r>
            <a:r>
              <a:rPr lang="ru-RU" sz="1400" dirty="0" err="1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самозанятого</a:t>
            </a: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лица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От количества календарных дней в месяце, в котором имеет место страховой случай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81844" y="3843252"/>
            <a:ext cx="2020364" cy="55933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Размер среднего дневного заработка для расчета пособия</a:t>
            </a: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795495" y="3263732"/>
            <a:ext cx="2146956" cy="64075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от 6 месяцев до 12 месяцев непрерывной уплаты взносов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076818" y="3843252"/>
            <a:ext cx="1029702" cy="50034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Размер страховой суммы</a:t>
            </a:r>
            <a:endParaRPr lang="ru-RU" sz="1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1408267" y="3138112"/>
            <a:ext cx="700399" cy="42781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0,6</a:t>
            </a:r>
            <a:endParaRPr lang="ru-RU" sz="2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7" name="Равно 36"/>
          <p:cNvSpPr/>
          <p:nvPr/>
        </p:nvSpPr>
        <p:spPr>
          <a:xfrm>
            <a:off x="2461991" y="3896285"/>
            <a:ext cx="483859" cy="41588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Умножение 37"/>
          <p:cNvSpPr/>
          <p:nvPr/>
        </p:nvSpPr>
        <p:spPr>
          <a:xfrm>
            <a:off x="4189081" y="3874768"/>
            <a:ext cx="581114" cy="4158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770195" y="4308198"/>
            <a:ext cx="2156995" cy="63419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свыше 12 месяцев непрерывной уплаты взносов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0" name="Умножение 39"/>
          <p:cNvSpPr/>
          <p:nvPr/>
        </p:nvSpPr>
        <p:spPr>
          <a:xfrm>
            <a:off x="9719579" y="3885286"/>
            <a:ext cx="581114" cy="4158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1408267" y="3874767"/>
            <a:ext cx="709026" cy="43675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0,8</a:t>
            </a:r>
            <a:endParaRPr lang="ru-RU" sz="2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1412857" y="4603907"/>
            <a:ext cx="704436" cy="44574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1,0</a:t>
            </a:r>
            <a:endParaRPr lang="ru-RU" sz="2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0256491" y="3121767"/>
            <a:ext cx="1041292" cy="44415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Стаж до 5 лет (60 %)</a:t>
            </a:r>
            <a:endParaRPr lang="ru-RU" sz="1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0256491" y="3879108"/>
            <a:ext cx="1034041" cy="44588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Стаж от 5 до 8 лет (80%)</a:t>
            </a:r>
            <a:endParaRPr lang="ru-RU" sz="1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0280911" y="4603907"/>
            <a:ext cx="1015413" cy="44670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Стаж свыше 8 лет (100%)</a:t>
            </a:r>
            <a:endParaRPr lang="ru-RU" sz="1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8212063" y="3423672"/>
            <a:ext cx="1529577" cy="131807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Кол-во календарных дней </a:t>
            </a:r>
            <a:r>
              <a:rPr lang="ru-RU" sz="10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 месяце за который выплачивается </a:t>
            </a:r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пособие:</a:t>
            </a:r>
            <a:endParaRPr lang="ru-RU" sz="1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  <a:p>
            <a:pPr algn="ctr"/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28, 29, 30, 31 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9" name="Деление 48"/>
          <p:cNvSpPr/>
          <p:nvPr/>
        </p:nvSpPr>
        <p:spPr>
          <a:xfrm>
            <a:off x="7696013" y="3833607"/>
            <a:ext cx="516050" cy="478564"/>
          </a:xfrm>
          <a:prstGeom prst="mathDivid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66937" y="2563884"/>
            <a:ext cx="3148470" cy="55933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Размер пособия по временной нетрудоспособности</a:t>
            </a: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51" name="Равно 50"/>
          <p:cNvSpPr/>
          <p:nvPr/>
        </p:nvSpPr>
        <p:spPr>
          <a:xfrm>
            <a:off x="4140525" y="2634746"/>
            <a:ext cx="463516" cy="415886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726930" y="2535619"/>
            <a:ext cx="2765849" cy="55933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Размер среднего дневного заработка для расчета пособия</a:t>
            </a: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53" name="Умножение 52"/>
          <p:cNvSpPr/>
          <p:nvPr/>
        </p:nvSpPr>
        <p:spPr>
          <a:xfrm>
            <a:off x="7512284" y="2628914"/>
            <a:ext cx="581114" cy="4158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8093398" y="2527257"/>
            <a:ext cx="2100389" cy="619199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Кол-во календарных дней временной нетрудоспособности</a:t>
            </a:r>
            <a:endParaRPr lang="ru-RU" sz="10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994360" y="3263732"/>
            <a:ext cx="678432" cy="653791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0,7</a:t>
            </a:r>
            <a:endParaRPr lang="ru-RU" sz="2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997232" y="4308198"/>
            <a:ext cx="678432" cy="63419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1,0</a:t>
            </a:r>
            <a:endParaRPr lang="ru-RU" sz="24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0786" y="5036233"/>
            <a:ext cx="3501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Порядок выплаты </a:t>
            </a:r>
            <a:r>
              <a:rPr lang="ru-RU" sz="14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пособия: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21634" y="5368559"/>
            <a:ext cx="11404529" cy="123556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Пособие по временной нетрудоспособности будет назначено и выплачено в течение 10 рабочих дней со дня закрытия листка нетрудоспособности при условия согласия застрахованного на выплату страхового обеспечения</a:t>
            </a:r>
          </a:p>
          <a:p>
            <a:pPr marL="171450" indent="-1714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Выплата пособия будет осуществлена на счет застрахованного лица, указанный им в заявлении о вступлении в правоотношения или в согласии на получение страхового обеспечения </a:t>
            </a:r>
          </a:p>
        </p:txBody>
      </p:sp>
    </p:spTree>
    <p:extLst>
      <p:ext uri="{BB962C8B-B14F-4D97-AF65-F5344CB8AC3E}">
        <p14:creationId xmlns:p14="http://schemas.microsoft.com/office/powerpoint/2010/main" val="165026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31">
            <a:extLst>
              <a:ext uri="{FF2B5EF4-FFF2-40B4-BE49-F238E27FC236}">
                <a16:creationId xmlns="" xmlns:a16="http://schemas.microsoft.com/office/drawing/2014/main" id="{7756D7BA-5391-5148-B848-4A9B8BB0BD97}"/>
              </a:ext>
            </a:extLst>
          </p:cNvPr>
          <p:cNvGrpSpPr/>
          <p:nvPr/>
        </p:nvGrpSpPr>
        <p:grpSpPr>
          <a:xfrm>
            <a:off x="616705" y="69657"/>
            <a:ext cx="392910" cy="512350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6F07D304-BC4E-334C-8FF5-2B58DB048F5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D0825E12-6EF1-0040-9CC2-93F073A1A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CA936732-C3A4-7645-9F5F-851D2D58767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A0596261-26A5-B64E-81AE-9EE4CD97A8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0516B828-C4FA-AE45-8DB0-A9462629DA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1" name="object 8">
              <a:extLst>
                <a:ext uri="{FF2B5EF4-FFF2-40B4-BE49-F238E27FC236}">
                  <a16:creationId xmlns="" xmlns:a16="http://schemas.microsoft.com/office/drawing/2014/main" id="{10762CA9-2A21-6F47-BEAF-A0F63F0B6BF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2" name="object 9">
              <a:extLst>
                <a:ext uri="{FF2B5EF4-FFF2-40B4-BE49-F238E27FC236}">
                  <a16:creationId xmlns="" xmlns:a16="http://schemas.microsoft.com/office/drawing/2014/main" id="{D47EFA3B-8C12-1443-BB22-D01025A7CB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3" name="object 10">
              <a:extLst>
                <a:ext uri="{FF2B5EF4-FFF2-40B4-BE49-F238E27FC236}">
                  <a16:creationId xmlns="" xmlns:a16="http://schemas.microsoft.com/office/drawing/2014/main" id="{59CC1D93-C793-D749-85DE-400AE0BD19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4" name="object 11">
              <a:extLst>
                <a:ext uri="{FF2B5EF4-FFF2-40B4-BE49-F238E27FC236}">
                  <a16:creationId xmlns="" xmlns:a16="http://schemas.microsoft.com/office/drawing/2014/main" id="{47AE559E-2462-9B41-8F79-1D8661EBE5C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5" name="object 12">
              <a:extLst>
                <a:ext uri="{FF2B5EF4-FFF2-40B4-BE49-F238E27FC236}">
                  <a16:creationId xmlns="" xmlns:a16="http://schemas.microsoft.com/office/drawing/2014/main" id="{FDF23133-D777-8744-8F5A-3CC43AA2654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6" name="object 13">
              <a:extLst>
                <a:ext uri="{FF2B5EF4-FFF2-40B4-BE49-F238E27FC236}">
                  <a16:creationId xmlns="" xmlns:a16="http://schemas.microsoft.com/office/drawing/2014/main" id="{E60E39A9-1C21-EB40-972F-AFCBC90C49F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7" name="object 14">
              <a:extLst>
                <a:ext uri="{FF2B5EF4-FFF2-40B4-BE49-F238E27FC236}">
                  <a16:creationId xmlns="" xmlns:a16="http://schemas.microsoft.com/office/drawing/2014/main" id="{1F7D40D7-601E-BC4C-A142-433B79B087FB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8" name="object 15">
              <a:extLst>
                <a:ext uri="{FF2B5EF4-FFF2-40B4-BE49-F238E27FC236}">
                  <a16:creationId xmlns="" xmlns:a16="http://schemas.microsoft.com/office/drawing/2014/main" id="{3F073398-FD8E-DA47-A032-8FC330ABDE8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 cstate="print"/>
          <a:srcRect l="25442" t="16123" r="6241" b="82698"/>
          <a:stretch/>
        </p:blipFill>
        <p:spPr>
          <a:xfrm>
            <a:off x="0" y="595200"/>
            <a:ext cx="12117293" cy="117644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171107" y="97069"/>
            <a:ext cx="1087826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pc="-15" dirty="0" smtClean="0">
                <a:solidFill>
                  <a:srgbClr val="594F8C"/>
                </a:solidFill>
                <a:latin typeface="Montserrat" panose="020B0604020202020204" charset="-52"/>
                <a:ea typeface="+mj-ea"/>
                <a:cs typeface="MyriadPro-Cond"/>
              </a:rPr>
              <a:t>Прекращение добровольных правоотношений</a:t>
            </a:r>
            <a:endParaRPr lang="ru-RU" spc="-15" dirty="0">
              <a:solidFill>
                <a:srgbClr val="594F8C"/>
              </a:solidFill>
              <a:latin typeface="Montserrat" panose="020B0604020202020204" charset="-52"/>
              <a:ea typeface="+mj-ea"/>
              <a:cs typeface="MyriadPro-Cond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1950285" y="961000"/>
            <a:ext cx="8038808" cy="709566"/>
            <a:chOff x="4886657" y="1781402"/>
            <a:chExt cx="9050281" cy="462280"/>
          </a:xfrm>
        </p:grpSpPr>
        <p:sp>
          <p:nvSpPr>
            <p:cNvPr id="53" name="object 19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  <a:lnTo>
                    <a:pt x="496950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9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55" name="object 20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60" name="object 21"/>
            <p:cNvSpPr/>
            <p:nvPr/>
          </p:nvSpPr>
          <p:spPr>
            <a:xfrm>
              <a:off x="5078053" y="1781402"/>
              <a:ext cx="8858885" cy="462280"/>
            </a:xfrm>
            <a:custGeom>
              <a:avLst/>
              <a:gdLst/>
              <a:ahLst/>
              <a:cxnLst/>
              <a:rect l="l" t="t" r="r" b="b"/>
              <a:pathLst>
                <a:path w="8858885" h="462280">
                  <a:moveTo>
                    <a:pt x="8785593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8785593" y="461911"/>
                  </a:lnTo>
                  <a:lnTo>
                    <a:pt x="8813904" y="456195"/>
                  </a:lnTo>
                  <a:lnTo>
                    <a:pt x="8837023" y="440605"/>
                  </a:lnTo>
                  <a:lnTo>
                    <a:pt x="8852610" y="417479"/>
                  </a:lnTo>
                  <a:lnTo>
                    <a:pt x="8858326" y="389153"/>
                  </a:lnTo>
                  <a:lnTo>
                    <a:pt x="8858326" y="72745"/>
                  </a:lnTo>
                  <a:lnTo>
                    <a:pt x="8852610" y="44426"/>
                  </a:lnTo>
                  <a:lnTo>
                    <a:pt x="8837023" y="21304"/>
                  </a:lnTo>
                  <a:lnTo>
                    <a:pt x="8813904" y="5715"/>
                  </a:lnTo>
                  <a:lnTo>
                    <a:pt x="8785593" y="0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</p:grpSp>
      <p:sp>
        <p:nvSpPr>
          <p:cNvPr id="63" name="TextBox 61"/>
          <p:cNvSpPr txBox="1"/>
          <p:nvPr/>
        </p:nvSpPr>
        <p:spPr bwMode="auto">
          <a:xfrm>
            <a:off x="2342010" y="1131117"/>
            <a:ext cx="7137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spc="-15" dirty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Прекращение </a:t>
            </a:r>
            <a:r>
              <a:rPr lang="ru-RU" sz="1800" b="1" spc="-15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  <a:cs typeface="Arial"/>
              </a:rPr>
              <a:t>добровольных правоотношений:</a:t>
            </a:r>
            <a:endParaRPr lang="ru-RU" sz="1800" b="1" spc="-15" dirty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943944" y="1972872"/>
            <a:ext cx="10295556" cy="120212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 </a:t>
            </a:r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случае неуплаты или неполной уплаты </a:t>
            </a:r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страховых </a:t>
            </a:r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взносов за очередной календарный месяц (за исключением случаев, когда на периоды, за которые необходимо оплатить страховые взносы, приходились периоды временной нетрудоспособности</a:t>
            </a:r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)</a:t>
            </a:r>
            <a:endParaRPr lang="ru-RU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943944" y="3340100"/>
            <a:ext cx="10295556" cy="120212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Н</a:t>
            </a:r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а </a:t>
            </a:r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основании заявления застрахованного лица, поданного в территориальный орган страховщика в письменной форме на бумажном носителе либо в форме электронного документа, в том числе с использованием МП "Мой налог" или ЕПГУ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958224" y="4720028"/>
            <a:ext cx="10295556" cy="93147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</a:t>
            </a:r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</a:t>
            </a:r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случае прекращения застрахованным лицом применения специального налогового режима "Налог на профессиональный доход</a:t>
            </a:r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"</a:t>
            </a:r>
            <a:endParaRPr lang="ru-RU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968787" y="5869435"/>
            <a:ext cx="10295556" cy="71952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В</a:t>
            </a:r>
            <a:r>
              <a:rPr lang="ru-RU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</a:t>
            </a:r>
            <a:r>
              <a:rPr lang="ru-RU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случае смерти застрахованного лица</a:t>
            </a:r>
          </a:p>
        </p:txBody>
      </p:sp>
    </p:spTree>
    <p:extLst>
      <p:ext uri="{BB962C8B-B14F-4D97-AF65-F5344CB8AC3E}">
        <p14:creationId xmlns:p14="http://schemas.microsoft.com/office/powerpoint/2010/main" val="40949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28666</TotalTime>
  <Words>2649</Words>
  <Application>Microsoft Office PowerPoint</Application>
  <PresentationFormat>Широкоэкранный</PresentationFormat>
  <Paragraphs>235</Paragraphs>
  <Slides>18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Montserrat-SemiBold</vt:lpstr>
      <vt:lpstr>Montserrat</vt:lpstr>
      <vt:lpstr>Calibri Light</vt:lpstr>
      <vt:lpstr>Calibri</vt:lpstr>
      <vt:lpstr>Wingdings</vt:lpstr>
      <vt:lpstr>Bebas Neue Bold</vt:lpstr>
      <vt:lpstr>MyriadPro-Cond</vt:lpstr>
      <vt:lpstr>Montserrat-Medium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Завьялова Ольга Александровна</dc:creator>
  <cp:lastModifiedBy>Азаренко Марина Анатольевна</cp:lastModifiedBy>
  <cp:revision>1236</cp:revision>
  <cp:lastPrinted>2026-03-18T07:44:08Z</cp:lastPrinted>
  <dcterms:created xsi:type="dcterms:W3CDTF">2021-10-28T10:57:02Z</dcterms:created>
  <dcterms:modified xsi:type="dcterms:W3CDTF">2026-08-25T12:04:26Z</dcterms:modified>
</cp:coreProperties>
</file>