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14"/>
  </p:notesMasterIdLst>
  <p:sldIdLst>
    <p:sldId id="324" r:id="rId2"/>
    <p:sldId id="325" r:id="rId3"/>
    <p:sldId id="326" r:id="rId4"/>
    <p:sldId id="327" r:id="rId5"/>
    <p:sldId id="330" r:id="rId6"/>
    <p:sldId id="331" r:id="rId7"/>
    <p:sldId id="329" r:id="rId8"/>
    <p:sldId id="328" r:id="rId9"/>
    <p:sldId id="333" r:id="rId10"/>
    <p:sldId id="334" r:id="rId11"/>
    <p:sldId id="332" r:id="rId12"/>
    <p:sldId id="335" r:id="rId13"/>
  </p:sldIdLst>
  <p:sldSz cx="16256000" cy="9144000"/>
  <p:notesSz cx="9928225" cy="6797675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pos="5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  <a:srgbClr val="552579"/>
    <a:srgbClr val="3A043A"/>
    <a:srgbClr val="4244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32" y="210"/>
      </p:cViewPr>
      <p:guideLst>
        <p:guide orient="horz" pos="2880"/>
        <p:guide pos="216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908" cy="339884"/>
          </a:xfrm>
          <a:prstGeom prst="rect">
            <a:avLst/>
          </a:prstGeom>
        </p:spPr>
        <p:txBody>
          <a:bodyPr vert="horz" lIns="60204" tIns="30102" rIns="60204" bIns="30102" rtlCol="0"/>
          <a:lstStyle>
            <a:lvl1pPr algn="l">
              <a:defRPr sz="8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3409" y="0"/>
            <a:ext cx="4302877" cy="339884"/>
          </a:xfrm>
          <a:prstGeom prst="rect">
            <a:avLst/>
          </a:prstGeom>
        </p:spPr>
        <p:txBody>
          <a:bodyPr vert="horz" lIns="60204" tIns="30102" rIns="60204" bIns="30102" rtlCol="0"/>
          <a:lstStyle>
            <a:lvl1pPr algn="r">
              <a:defRPr sz="800"/>
            </a:lvl1pPr>
          </a:lstStyle>
          <a:p>
            <a:fld id="{CB07DA96-2FDA-4080-A788-C62FD77FB46F}" type="datetimeFigureOut">
              <a:rPr lang="ru-RU" smtClean="0"/>
              <a:pPr/>
              <a:t>25.08.2026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0204" tIns="30102" rIns="60204" bIns="3010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823" y="3228895"/>
            <a:ext cx="7942580" cy="3058954"/>
          </a:xfrm>
          <a:prstGeom prst="rect">
            <a:avLst/>
          </a:prstGeom>
        </p:spPr>
        <p:txBody>
          <a:bodyPr vert="horz" lIns="60204" tIns="30102" rIns="60204" bIns="30102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611"/>
            <a:ext cx="4301908" cy="339884"/>
          </a:xfrm>
          <a:prstGeom prst="rect">
            <a:avLst/>
          </a:prstGeom>
        </p:spPr>
        <p:txBody>
          <a:bodyPr vert="horz" lIns="60204" tIns="30102" rIns="60204" bIns="30102" rtlCol="0" anchor="b"/>
          <a:lstStyle>
            <a:lvl1pPr algn="l">
              <a:defRPr sz="8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3409" y="6456611"/>
            <a:ext cx="4302877" cy="339884"/>
          </a:xfrm>
          <a:prstGeom prst="rect">
            <a:avLst/>
          </a:prstGeom>
        </p:spPr>
        <p:txBody>
          <a:bodyPr vert="horz" lIns="60204" tIns="30102" rIns="60204" bIns="30102" rtlCol="0" anchor="b"/>
          <a:lstStyle>
            <a:lvl1pPr algn="r">
              <a:defRPr sz="800"/>
            </a:lvl1pPr>
          </a:lstStyle>
          <a:p>
            <a:fld id="{48633AC8-D1AB-401A-88D1-31E20673F0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9292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23F4459-54A3-4C39-97E7-FA2EB74DD417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1051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23F4459-54A3-4C39-97E7-FA2EB74DD417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8531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23F4459-54A3-4C39-97E7-FA2EB74DD417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0398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23F4459-54A3-4C39-97E7-FA2EB74DD417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322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23F4459-54A3-4C39-97E7-FA2EB74DD417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8121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23F4459-54A3-4C39-97E7-FA2EB74DD417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9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23F4459-54A3-4C39-97E7-FA2EB74DD417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2614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23F4459-54A3-4C39-97E7-FA2EB74DD417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25287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23F4459-54A3-4C39-97E7-FA2EB74DD417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8248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23F4459-54A3-4C39-97E7-FA2EB74DD417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9534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23F4459-54A3-4C39-97E7-FA2EB74DD417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3138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23F4459-54A3-4C39-97E7-FA2EB74DD417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5108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9200" y="2840570"/>
            <a:ext cx="13817600" cy="63094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38400" y="5181600"/>
            <a:ext cx="11379200" cy="27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127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254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382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5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63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764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689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01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12800" y="8503920"/>
            <a:ext cx="3738880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EC04D5-6CC4-44A6-9F48-E91275682AA8}" type="datetime1">
              <a:rPr lang="ru-RU" smtClean="0"/>
              <a:pPr>
                <a:defRPr/>
              </a:pPr>
              <a:t>25.08.2026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527040" y="8503920"/>
            <a:ext cx="5201920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704320" y="8503920"/>
            <a:ext cx="3738880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EF17A6-4F18-49D4-9F20-EA2DA0249C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454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99390" y="577124"/>
            <a:ext cx="12657218" cy="650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00" b="0" i="0">
                <a:solidFill>
                  <a:srgbClr val="594F8C"/>
                </a:solidFill>
                <a:latin typeface="MyriadPro-Cond"/>
                <a:cs typeface="MyriadPro-C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12299" y="2256637"/>
            <a:ext cx="8739505" cy="4930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527040" y="8503920"/>
            <a:ext cx="520192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812800" y="8503920"/>
            <a:ext cx="373888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A265E-9D3F-4303-ADE4-DD7CD0FD9065}" type="datetime1">
              <a:rPr lang="en-US" smtClean="0"/>
              <a:pPr/>
              <a:t>8/25/2026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704320" y="8503920"/>
            <a:ext cx="373888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53512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662546" y="8655757"/>
            <a:ext cx="3793067" cy="276999"/>
          </a:xfrm>
        </p:spPr>
        <p:txBody>
          <a:bodyPr/>
          <a:lstStyle/>
          <a:p>
            <a:pPr>
              <a:defRPr/>
            </a:pPr>
            <a:fld id="{F5165B6D-D3D7-438A-B1C0-62F81AE8776B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  <p:grpSp>
        <p:nvGrpSpPr>
          <p:cNvPr id="15" name="Group 59">
            <a:extLst>
              <a:ext uri="{FF2B5EF4-FFF2-40B4-BE49-F238E27FC236}">
                <a16:creationId xmlns="" xmlns:a16="http://schemas.microsoft.com/office/drawing/2014/main" id="{D6E0573E-0D5C-9C40-BEC2-CB1478F69210}"/>
              </a:ext>
            </a:extLst>
          </p:cNvPr>
          <p:cNvGrpSpPr/>
          <p:nvPr/>
        </p:nvGrpSpPr>
        <p:grpSpPr>
          <a:xfrm>
            <a:off x="415486" y="201655"/>
            <a:ext cx="914452" cy="1075526"/>
            <a:chOff x="634994" y="480009"/>
            <a:chExt cx="914452" cy="1075526"/>
          </a:xfrm>
        </p:grpSpPr>
        <p:pic>
          <p:nvPicPr>
            <p:cNvPr id="16" name="object 3">
              <a:extLst>
                <a:ext uri="{FF2B5EF4-FFF2-40B4-BE49-F238E27FC236}">
                  <a16:creationId xmlns="" xmlns:a16="http://schemas.microsoft.com/office/drawing/2014/main" id="{E4349ADF-3CCB-914E-9B8D-F79F2C8B2CA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7" name="object 4">
              <a:extLst>
                <a:ext uri="{FF2B5EF4-FFF2-40B4-BE49-F238E27FC236}">
                  <a16:creationId xmlns="" xmlns:a16="http://schemas.microsoft.com/office/drawing/2014/main" id="{56F0DA16-D8EB-894C-B9E6-1F0F00162CA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8" name="object 5">
              <a:extLst>
                <a:ext uri="{FF2B5EF4-FFF2-40B4-BE49-F238E27FC236}">
                  <a16:creationId xmlns="" xmlns:a16="http://schemas.microsoft.com/office/drawing/2014/main" id="{D4BB7890-EBB3-6941-8368-E270996ACA08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6">
              <a:extLst>
                <a:ext uri="{FF2B5EF4-FFF2-40B4-BE49-F238E27FC236}">
                  <a16:creationId xmlns="" xmlns:a16="http://schemas.microsoft.com/office/drawing/2014/main" id="{1FFAE02E-96AF-E348-9698-C23B3CA502C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20" name="object 7">
              <a:extLst>
                <a:ext uri="{FF2B5EF4-FFF2-40B4-BE49-F238E27FC236}">
                  <a16:creationId xmlns="" xmlns:a16="http://schemas.microsoft.com/office/drawing/2014/main" id="{3F19A878-4EAE-034D-A824-A837375E307C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22" name="object 8">
              <a:extLst>
                <a:ext uri="{FF2B5EF4-FFF2-40B4-BE49-F238E27FC236}">
                  <a16:creationId xmlns="" xmlns:a16="http://schemas.microsoft.com/office/drawing/2014/main" id="{D8148C9C-FFF8-5741-B856-0A7C27FED4B8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9">
              <a:extLst>
                <a:ext uri="{FF2B5EF4-FFF2-40B4-BE49-F238E27FC236}">
                  <a16:creationId xmlns="" xmlns:a16="http://schemas.microsoft.com/office/drawing/2014/main" id="{D6973119-7B7C-A840-A927-ABEAC2762F73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24" name="object 10">
              <a:extLst>
                <a:ext uri="{FF2B5EF4-FFF2-40B4-BE49-F238E27FC236}">
                  <a16:creationId xmlns="" xmlns:a16="http://schemas.microsoft.com/office/drawing/2014/main" id="{40BC264B-0902-C444-A262-E25C18F2471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25" name="object 11">
              <a:extLst>
                <a:ext uri="{FF2B5EF4-FFF2-40B4-BE49-F238E27FC236}">
                  <a16:creationId xmlns="" xmlns:a16="http://schemas.microsoft.com/office/drawing/2014/main" id="{791B9EEB-2CD9-4C4A-A915-DBDBAD1FB33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26" name="object 12">
              <a:extLst>
                <a:ext uri="{FF2B5EF4-FFF2-40B4-BE49-F238E27FC236}">
                  <a16:creationId xmlns="" xmlns:a16="http://schemas.microsoft.com/office/drawing/2014/main" id="{98B42D02-6E53-234B-9C2F-8AE30480B5F9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27" name="object 13">
              <a:extLst>
                <a:ext uri="{FF2B5EF4-FFF2-40B4-BE49-F238E27FC236}">
                  <a16:creationId xmlns="" xmlns:a16="http://schemas.microsoft.com/office/drawing/2014/main" id="{98D733BD-831E-594B-BB8E-BB51CFECE524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8" name="object 14">
              <a:extLst>
                <a:ext uri="{FF2B5EF4-FFF2-40B4-BE49-F238E27FC236}">
                  <a16:creationId xmlns="" xmlns:a16="http://schemas.microsoft.com/office/drawing/2014/main" id="{A3336B0B-4DA4-1F44-BD03-9825B81AFEA9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15">
              <a:extLst>
                <a:ext uri="{FF2B5EF4-FFF2-40B4-BE49-F238E27FC236}">
                  <a16:creationId xmlns="" xmlns:a16="http://schemas.microsoft.com/office/drawing/2014/main" id="{EDFE6D2B-C13C-9A42-A9CF-66EF16A9DC10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2" name="Прямоугольник 1"/>
          <p:cNvSpPr/>
          <p:nvPr/>
        </p:nvSpPr>
        <p:spPr>
          <a:xfrm>
            <a:off x="790492" y="2123728"/>
            <a:ext cx="15042364" cy="21146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 отчетности по форме ЕФС-1 (раздел 2)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034818" y="5940152"/>
            <a:ext cx="15042364" cy="21146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2"/>
                </a:solidFill>
                <a:latin typeface="Montserrat"/>
              </a:rPr>
              <a:t>Кузнецова Т.О.</a:t>
            </a:r>
          </a:p>
          <a:p>
            <a:r>
              <a:rPr lang="ru-RU" sz="2400" dirty="0" smtClean="0">
                <a:solidFill>
                  <a:schemeClr val="tx2"/>
                </a:solidFill>
                <a:latin typeface="Montserrat"/>
              </a:rPr>
              <a:t>Зам. нач. отдела </a:t>
            </a:r>
            <a:r>
              <a:rPr lang="ru-RU" sz="2400" dirty="0" err="1" smtClean="0">
                <a:solidFill>
                  <a:schemeClr val="tx2"/>
                </a:solidFill>
                <a:latin typeface="Montserrat"/>
              </a:rPr>
              <a:t>ОПУиАСВ</a:t>
            </a:r>
            <a:r>
              <a:rPr lang="ru-RU" sz="2400" dirty="0" smtClean="0">
                <a:solidFill>
                  <a:schemeClr val="tx2"/>
                </a:solidFill>
                <a:latin typeface="Montserrat"/>
              </a:rPr>
              <a:t> Управления </a:t>
            </a:r>
            <a:r>
              <a:rPr lang="ru-RU" sz="2400" dirty="0" err="1" smtClean="0">
                <a:solidFill>
                  <a:schemeClr val="tx2"/>
                </a:solidFill>
                <a:latin typeface="Montserrat"/>
              </a:rPr>
              <a:t>ПУиАСВ</a:t>
            </a:r>
            <a:endParaRPr lang="ru-RU" sz="2400" dirty="0">
              <a:solidFill>
                <a:schemeClr val="tx2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176652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662546" y="8655757"/>
            <a:ext cx="3793067" cy="276999"/>
          </a:xfrm>
        </p:spPr>
        <p:txBody>
          <a:bodyPr/>
          <a:lstStyle/>
          <a:p>
            <a:pPr>
              <a:defRPr/>
            </a:pPr>
            <a:fld id="{F5165B6D-D3D7-438A-B1C0-62F81AE8776B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  <p:grpSp>
        <p:nvGrpSpPr>
          <p:cNvPr id="15" name="Group 59">
            <a:extLst>
              <a:ext uri="{FF2B5EF4-FFF2-40B4-BE49-F238E27FC236}">
                <a16:creationId xmlns="" xmlns:a16="http://schemas.microsoft.com/office/drawing/2014/main" id="{D6E0573E-0D5C-9C40-BEC2-CB1478F69210}"/>
              </a:ext>
            </a:extLst>
          </p:cNvPr>
          <p:cNvGrpSpPr/>
          <p:nvPr/>
        </p:nvGrpSpPr>
        <p:grpSpPr>
          <a:xfrm>
            <a:off x="415486" y="201655"/>
            <a:ext cx="914452" cy="1075526"/>
            <a:chOff x="634994" y="480009"/>
            <a:chExt cx="914452" cy="1075526"/>
          </a:xfrm>
        </p:grpSpPr>
        <p:pic>
          <p:nvPicPr>
            <p:cNvPr id="16" name="object 3">
              <a:extLst>
                <a:ext uri="{FF2B5EF4-FFF2-40B4-BE49-F238E27FC236}">
                  <a16:creationId xmlns="" xmlns:a16="http://schemas.microsoft.com/office/drawing/2014/main" id="{E4349ADF-3CCB-914E-9B8D-F79F2C8B2CA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7" name="object 4">
              <a:extLst>
                <a:ext uri="{FF2B5EF4-FFF2-40B4-BE49-F238E27FC236}">
                  <a16:creationId xmlns="" xmlns:a16="http://schemas.microsoft.com/office/drawing/2014/main" id="{56F0DA16-D8EB-894C-B9E6-1F0F00162CA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8" name="object 5">
              <a:extLst>
                <a:ext uri="{FF2B5EF4-FFF2-40B4-BE49-F238E27FC236}">
                  <a16:creationId xmlns="" xmlns:a16="http://schemas.microsoft.com/office/drawing/2014/main" id="{D4BB7890-EBB3-6941-8368-E270996ACA08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6">
              <a:extLst>
                <a:ext uri="{FF2B5EF4-FFF2-40B4-BE49-F238E27FC236}">
                  <a16:creationId xmlns="" xmlns:a16="http://schemas.microsoft.com/office/drawing/2014/main" id="{1FFAE02E-96AF-E348-9698-C23B3CA502C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20" name="object 7">
              <a:extLst>
                <a:ext uri="{FF2B5EF4-FFF2-40B4-BE49-F238E27FC236}">
                  <a16:creationId xmlns="" xmlns:a16="http://schemas.microsoft.com/office/drawing/2014/main" id="{3F19A878-4EAE-034D-A824-A837375E307C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22" name="object 8">
              <a:extLst>
                <a:ext uri="{FF2B5EF4-FFF2-40B4-BE49-F238E27FC236}">
                  <a16:creationId xmlns="" xmlns:a16="http://schemas.microsoft.com/office/drawing/2014/main" id="{D8148C9C-FFF8-5741-B856-0A7C27FED4B8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9">
              <a:extLst>
                <a:ext uri="{FF2B5EF4-FFF2-40B4-BE49-F238E27FC236}">
                  <a16:creationId xmlns="" xmlns:a16="http://schemas.microsoft.com/office/drawing/2014/main" id="{D6973119-7B7C-A840-A927-ABEAC2762F73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24" name="object 10">
              <a:extLst>
                <a:ext uri="{FF2B5EF4-FFF2-40B4-BE49-F238E27FC236}">
                  <a16:creationId xmlns="" xmlns:a16="http://schemas.microsoft.com/office/drawing/2014/main" id="{40BC264B-0902-C444-A262-E25C18F2471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25" name="object 11">
              <a:extLst>
                <a:ext uri="{FF2B5EF4-FFF2-40B4-BE49-F238E27FC236}">
                  <a16:creationId xmlns="" xmlns:a16="http://schemas.microsoft.com/office/drawing/2014/main" id="{791B9EEB-2CD9-4C4A-A915-DBDBAD1FB33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26" name="object 12">
              <a:extLst>
                <a:ext uri="{FF2B5EF4-FFF2-40B4-BE49-F238E27FC236}">
                  <a16:creationId xmlns="" xmlns:a16="http://schemas.microsoft.com/office/drawing/2014/main" id="{98B42D02-6E53-234B-9C2F-8AE30480B5F9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27" name="object 13">
              <a:extLst>
                <a:ext uri="{FF2B5EF4-FFF2-40B4-BE49-F238E27FC236}">
                  <a16:creationId xmlns="" xmlns:a16="http://schemas.microsoft.com/office/drawing/2014/main" id="{98D733BD-831E-594B-BB8E-BB51CFECE524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8" name="object 14">
              <a:extLst>
                <a:ext uri="{FF2B5EF4-FFF2-40B4-BE49-F238E27FC236}">
                  <a16:creationId xmlns="" xmlns:a16="http://schemas.microsoft.com/office/drawing/2014/main" id="{A3336B0B-4DA4-1F44-BD03-9825B81AFEA9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15">
              <a:extLst>
                <a:ext uri="{FF2B5EF4-FFF2-40B4-BE49-F238E27FC236}">
                  <a16:creationId xmlns="" xmlns:a16="http://schemas.microsoft.com/office/drawing/2014/main" id="{EDFE6D2B-C13C-9A42-A9CF-66EF16A9DC10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2" name="Прямоугольник 1"/>
          <p:cNvSpPr/>
          <p:nvPr/>
        </p:nvSpPr>
        <p:spPr>
          <a:xfrm>
            <a:off x="2151336" y="266640"/>
            <a:ext cx="13304277" cy="9194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Типичные ошибки при заполнении раздела 2 формы ЕФС-1</a:t>
            </a:r>
            <a:endParaRPr lang="ru-RU" sz="3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997893" y="2051720"/>
            <a:ext cx="14690947" cy="6570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1918" y="1937106"/>
            <a:ext cx="14342544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Подраздел </a:t>
            </a:r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2.1.1</a:t>
            </a:r>
          </a:p>
          <a:p>
            <a:pPr algn="ctr"/>
            <a:endParaRPr lang="ru-RU" sz="2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</a:t>
            </a:r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СКЕ (указываются сведения о выделенных в текущем году СКЕ): проставление отметки о выделении СКЕ организациями, не выделившими в текущем году СКЕ.</a:t>
            </a:r>
          </a:p>
          <a:p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</a:t>
            </a:r>
            <a:r>
              <a:rPr lang="ru-RU" sz="2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частичном </a:t>
            </a:r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финансировании (</a:t>
            </a:r>
            <a:r>
              <a:rPr lang="ru-RU" sz="2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указываются сведения о </a:t>
            </a:r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начислении взносов по 2 тарифам – для бюджетных учреждений): проставление кодов ОКВЭД более 1.</a:t>
            </a:r>
            <a:endParaRPr lang="ru-RU" sz="22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2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Подраздел 2.3</a:t>
            </a:r>
          </a:p>
          <a:p>
            <a:pPr algn="ctr"/>
            <a:endParaRPr lang="ru-RU" sz="2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 </a:t>
            </a:r>
            <a:r>
              <a:rPr lang="ru-RU" sz="22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ОПиПМО</a:t>
            </a:r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начало </a:t>
            </a:r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года: сведения не указаны, в течение </a:t>
            </a:r>
            <a:r>
              <a:rPr lang="ru-RU" sz="2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расчетного периода сведения </a:t>
            </a:r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соответствуют, ошибки ввода.</a:t>
            </a:r>
            <a:endParaRPr lang="ru-RU" sz="2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 </a:t>
            </a:r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СОУТ </a:t>
            </a:r>
            <a:r>
              <a:rPr lang="ru-RU" sz="2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начало </a:t>
            </a:r>
            <a:r>
              <a:rPr lang="ru-RU" sz="2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года: сведения не указаны, в течение расчетного периода сведения не </a:t>
            </a:r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соответствуют, </a:t>
            </a:r>
            <a:r>
              <a:rPr lang="ru-RU" sz="2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ошибки ввода</a:t>
            </a:r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38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662546" y="8655757"/>
            <a:ext cx="3793067" cy="276999"/>
          </a:xfrm>
        </p:spPr>
        <p:txBody>
          <a:bodyPr/>
          <a:lstStyle/>
          <a:p>
            <a:pPr>
              <a:defRPr/>
            </a:pPr>
            <a:fld id="{F5165B6D-D3D7-438A-B1C0-62F81AE8776B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  <p:grpSp>
        <p:nvGrpSpPr>
          <p:cNvPr id="15" name="Group 59">
            <a:extLst>
              <a:ext uri="{FF2B5EF4-FFF2-40B4-BE49-F238E27FC236}">
                <a16:creationId xmlns="" xmlns:a16="http://schemas.microsoft.com/office/drawing/2014/main" id="{D6E0573E-0D5C-9C40-BEC2-CB1478F69210}"/>
              </a:ext>
            </a:extLst>
          </p:cNvPr>
          <p:cNvGrpSpPr/>
          <p:nvPr/>
        </p:nvGrpSpPr>
        <p:grpSpPr>
          <a:xfrm>
            <a:off x="415486" y="201655"/>
            <a:ext cx="914452" cy="1075526"/>
            <a:chOff x="634994" y="480009"/>
            <a:chExt cx="914452" cy="1075526"/>
          </a:xfrm>
        </p:grpSpPr>
        <p:pic>
          <p:nvPicPr>
            <p:cNvPr id="16" name="object 3">
              <a:extLst>
                <a:ext uri="{FF2B5EF4-FFF2-40B4-BE49-F238E27FC236}">
                  <a16:creationId xmlns="" xmlns:a16="http://schemas.microsoft.com/office/drawing/2014/main" id="{E4349ADF-3CCB-914E-9B8D-F79F2C8B2CA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7" name="object 4">
              <a:extLst>
                <a:ext uri="{FF2B5EF4-FFF2-40B4-BE49-F238E27FC236}">
                  <a16:creationId xmlns="" xmlns:a16="http://schemas.microsoft.com/office/drawing/2014/main" id="{56F0DA16-D8EB-894C-B9E6-1F0F00162CA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8" name="object 5">
              <a:extLst>
                <a:ext uri="{FF2B5EF4-FFF2-40B4-BE49-F238E27FC236}">
                  <a16:creationId xmlns="" xmlns:a16="http://schemas.microsoft.com/office/drawing/2014/main" id="{D4BB7890-EBB3-6941-8368-E270996ACA08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6">
              <a:extLst>
                <a:ext uri="{FF2B5EF4-FFF2-40B4-BE49-F238E27FC236}">
                  <a16:creationId xmlns="" xmlns:a16="http://schemas.microsoft.com/office/drawing/2014/main" id="{1FFAE02E-96AF-E348-9698-C23B3CA502C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20" name="object 7">
              <a:extLst>
                <a:ext uri="{FF2B5EF4-FFF2-40B4-BE49-F238E27FC236}">
                  <a16:creationId xmlns="" xmlns:a16="http://schemas.microsoft.com/office/drawing/2014/main" id="{3F19A878-4EAE-034D-A824-A837375E307C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22" name="object 8">
              <a:extLst>
                <a:ext uri="{FF2B5EF4-FFF2-40B4-BE49-F238E27FC236}">
                  <a16:creationId xmlns="" xmlns:a16="http://schemas.microsoft.com/office/drawing/2014/main" id="{D8148C9C-FFF8-5741-B856-0A7C27FED4B8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9">
              <a:extLst>
                <a:ext uri="{FF2B5EF4-FFF2-40B4-BE49-F238E27FC236}">
                  <a16:creationId xmlns="" xmlns:a16="http://schemas.microsoft.com/office/drawing/2014/main" id="{D6973119-7B7C-A840-A927-ABEAC2762F73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24" name="object 10">
              <a:extLst>
                <a:ext uri="{FF2B5EF4-FFF2-40B4-BE49-F238E27FC236}">
                  <a16:creationId xmlns="" xmlns:a16="http://schemas.microsoft.com/office/drawing/2014/main" id="{40BC264B-0902-C444-A262-E25C18F2471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25" name="object 11">
              <a:extLst>
                <a:ext uri="{FF2B5EF4-FFF2-40B4-BE49-F238E27FC236}">
                  <a16:creationId xmlns="" xmlns:a16="http://schemas.microsoft.com/office/drawing/2014/main" id="{791B9EEB-2CD9-4C4A-A915-DBDBAD1FB33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26" name="object 12">
              <a:extLst>
                <a:ext uri="{FF2B5EF4-FFF2-40B4-BE49-F238E27FC236}">
                  <a16:creationId xmlns="" xmlns:a16="http://schemas.microsoft.com/office/drawing/2014/main" id="{98B42D02-6E53-234B-9C2F-8AE30480B5F9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27" name="object 13">
              <a:extLst>
                <a:ext uri="{FF2B5EF4-FFF2-40B4-BE49-F238E27FC236}">
                  <a16:creationId xmlns="" xmlns:a16="http://schemas.microsoft.com/office/drawing/2014/main" id="{98D733BD-831E-594B-BB8E-BB51CFECE524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8" name="object 14">
              <a:extLst>
                <a:ext uri="{FF2B5EF4-FFF2-40B4-BE49-F238E27FC236}">
                  <a16:creationId xmlns="" xmlns:a16="http://schemas.microsoft.com/office/drawing/2014/main" id="{A3336B0B-4DA4-1F44-BD03-9825B81AFEA9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15">
              <a:extLst>
                <a:ext uri="{FF2B5EF4-FFF2-40B4-BE49-F238E27FC236}">
                  <a16:creationId xmlns="" xmlns:a16="http://schemas.microsoft.com/office/drawing/2014/main" id="{EDFE6D2B-C13C-9A42-A9CF-66EF16A9DC10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2" name="Прямоугольник 1"/>
          <p:cNvSpPr/>
          <p:nvPr/>
        </p:nvSpPr>
        <p:spPr>
          <a:xfrm>
            <a:off x="2151336" y="266640"/>
            <a:ext cx="13304277" cy="9194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делать, если Вы получили Требование о внесении исправлений, представлении пояснений</a:t>
            </a:r>
            <a:endParaRPr lang="ru-RU" sz="3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997893" y="2051720"/>
            <a:ext cx="14690947" cy="6570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проверить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ротокол ошибок и сведения, представленные в составе раздела 2 формы ЕФС-1; </a:t>
            </a:r>
          </a:p>
          <a:p>
            <a:pPr algn="just"/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 необходимости внести изменения и представить уточненные сведения в течение 5 дней;</a:t>
            </a:r>
          </a:p>
          <a:p>
            <a:pPr algn="just"/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 отсутствии необходимости внесения изменений направить соответствующие пояснения (если представлены уточненные сведения пояснения не представляются)</a:t>
            </a:r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Tx/>
              <a:buChar char="-"/>
            </a:pP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необходимости 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представить подтверждающие документы.</a:t>
            </a:r>
          </a:p>
          <a:p>
            <a:pPr marL="457200" indent="-457200" algn="just">
              <a:buFontTx/>
              <a:buChar char="-"/>
            </a:pPr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Допускается представление вышеуказанных сведений посредством СЭДО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348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662546" y="8655757"/>
            <a:ext cx="3793067" cy="276999"/>
          </a:xfrm>
        </p:spPr>
        <p:txBody>
          <a:bodyPr/>
          <a:lstStyle/>
          <a:p>
            <a:pPr>
              <a:defRPr/>
            </a:pPr>
            <a:fld id="{F5165B6D-D3D7-438A-B1C0-62F81AE8776B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  <p:grpSp>
        <p:nvGrpSpPr>
          <p:cNvPr id="15" name="Group 59">
            <a:extLst>
              <a:ext uri="{FF2B5EF4-FFF2-40B4-BE49-F238E27FC236}">
                <a16:creationId xmlns="" xmlns:a16="http://schemas.microsoft.com/office/drawing/2014/main" id="{D6E0573E-0D5C-9C40-BEC2-CB1478F69210}"/>
              </a:ext>
            </a:extLst>
          </p:cNvPr>
          <p:cNvGrpSpPr/>
          <p:nvPr/>
        </p:nvGrpSpPr>
        <p:grpSpPr>
          <a:xfrm>
            <a:off x="415486" y="201655"/>
            <a:ext cx="914452" cy="1075526"/>
            <a:chOff x="634994" y="480009"/>
            <a:chExt cx="914452" cy="1075526"/>
          </a:xfrm>
        </p:grpSpPr>
        <p:pic>
          <p:nvPicPr>
            <p:cNvPr id="16" name="object 3">
              <a:extLst>
                <a:ext uri="{FF2B5EF4-FFF2-40B4-BE49-F238E27FC236}">
                  <a16:creationId xmlns="" xmlns:a16="http://schemas.microsoft.com/office/drawing/2014/main" id="{E4349ADF-3CCB-914E-9B8D-F79F2C8B2CA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7" name="object 4">
              <a:extLst>
                <a:ext uri="{FF2B5EF4-FFF2-40B4-BE49-F238E27FC236}">
                  <a16:creationId xmlns="" xmlns:a16="http://schemas.microsoft.com/office/drawing/2014/main" id="{56F0DA16-D8EB-894C-B9E6-1F0F00162CA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8" name="object 5">
              <a:extLst>
                <a:ext uri="{FF2B5EF4-FFF2-40B4-BE49-F238E27FC236}">
                  <a16:creationId xmlns="" xmlns:a16="http://schemas.microsoft.com/office/drawing/2014/main" id="{D4BB7890-EBB3-6941-8368-E270996ACA08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6">
              <a:extLst>
                <a:ext uri="{FF2B5EF4-FFF2-40B4-BE49-F238E27FC236}">
                  <a16:creationId xmlns="" xmlns:a16="http://schemas.microsoft.com/office/drawing/2014/main" id="{1FFAE02E-96AF-E348-9698-C23B3CA502C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20" name="object 7">
              <a:extLst>
                <a:ext uri="{FF2B5EF4-FFF2-40B4-BE49-F238E27FC236}">
                  <a16:creationId xmlns="" xmlns:a16="http://schemas.microsoft.com/office/drawing/2014/main" id="{3F19A878-4EAE-034D-A824-A837375E307C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22" name="object 8">
              <a:extLst>
                <a:ext uri="{FF2B5EF4-FFF2-40B4-BE49-F238E27FC236}">
                  <a16:creationId xmlns="" xmlns:a16="http://schemas.microsoft.com/office/drawing/2014/main" id="{D8148C9C-FFF8-5741-B856-0A7C27FED4B8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9">
              <a:extLst>
                <a:ext uri="{FF2B5EF4-FFF2-40B4-BE49-F238E27FC236}">
                  <a16:creationId xmlns="" xmlns:a16="http://schemas.microsoft.com/office/drawing/2014/main" id="{D6973119-7B7C-A840-A927-ABEAC2762F73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24" name="object 10">
              <a:extLst>
                <a:ext uri="{FF2B5EF4-FFF2-40B4-BE49-F238E27FC236}">
                  <a16:creationId xmlns="" xmlns:a16="http://schemas.microsoft.com/office/drawing/2014/main" id="{40BC264B-0902-C444-A262-E25C18F2471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25" name="object 11">
              <a:extLst>
                <a:ext uri="{FF2B5EF4-FFF2-40B4-BE49-F238E27FC236}">
                  <a16:creationId xmlns="" xmlns:a16="http://schemas.microsoft.com/office/drawing/2014/main" id="{791B9EEB-2CD9-4C4A-A915-DBDBAD1FB33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26" name="object 12">
              <a:extLst>
                <a:ext uri="{FF2B5EF4-FFF2-40B4-BE49-F238E27FC236}">
                  <a16:creationId xmlns="" xmlns:a16="http://schemas.microsoft.com/office/drawing/2014/main" id="{98B42D02-6E53-234B-9C2F-8AE30480B5F9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27" name="object 13">
              <a:extLst>
                <a:ext uri="{FF2B5EF4-FFF2-40B4-BE49-F238E27FC236}">
                  <a16:creationId xmlns="" xmlns:a16="http://schemas.microsoft.com/office/drawing/2014/main" id="{98D733BD-831E-594B-BB8E-BB51CFECE524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8" name="object 14">
              <a:extLst>
                <a:ext uri="{FF2B5EF4-FFF2-40B4-BE49-F238E27FC236}">
                  <a16:creationId xmlns="" xmlns:a16="http://schemas.microsoft.com/office/drawing/2014/main" id="{A3336B0B-4DA4-1F44-BD03-9825B81AFEA9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15">
              <a:extLst>
                <a:ext uri="{FF2B5EF4-FFF2-40B4-BE49-F238E27FC236}">
                  <a16:creationId xmlns="" xmlns:a16="http://schemas.microsoft.com/office/drawing/2014/main" id="{EDFE6D2B-C13C-9A42-A9CF-66EF16A9DC10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2" name="Прямоугольник 1"/>
          <p:cNvSpPr/>
          <p:nvPr/>
        </p:nvSpPr>
        <p:spPr>
          <a:xfrm>
            <a:off x="2151336" y="266640"/>
            <a:ext cx="13304277" cy="9194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997893" y="2051720"/>
            <a:ext cx="14690947" cy="6570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7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40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4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97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662546" y="8655757"/>
            <a:ext cx="3793067" cy="276999"/>
          </a:xfrm>
        </p:spPr>
        <p:txBody>
          <a:bodyPr/>
          <a:lstStyle/>
          <a:p>
            <a:pPr>
              <a:defRPr/>
            </a:pPr>
            <a:fld id="{F5165B6D-D3D7-438A-B1C0-62F81AE8776B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  <p:grpSp>
        <p:nvGrpSpPr>
          <p:cNvPr id="15" name="Group 59">
            <a:extLst>
              <a:ext uri="{FF2B5EF4-FFF2-40B4-BE49-F238E27FC236}">
                <a16:creationId xmlns="" xmlns:a16="http://schemas.microsoft.com/office/drawing/2014/main" id="{D6E0573E-0D5C-9C40-BEC2-CB1478F69210}"/>
              </a:ext>
            </a:extLst>
          </p:cNvPr>
          <p:cNvGrpSpPr/>
          <p:nvPr/>
        </p:nvGrpSpPr>
        <p:grpSpPr>
          <a:xfrm>
            <a:off x="415486" y="201655"/>
            <a:ext cx="914452" cy="1075526"/>
            <a:chOff x="634994" y="480009"/>
            <a:chExt cx="914452" cy="1075526"/>
          </a:xfrm>
        </p:grpSpPr>
        <p:pic>
          <p:nvPicPr>
            <p:cNvPr id="16" name="object 3">
              <a:extLst>
                <a:ext uri="{FF2B5EF4-FFF2-40B4-BE49-F238E27FC236}">
                  <a16:creationId xmlns="" xmlns:a16="http://schemas.microsoft.com/office/drawing/2014/main" id="{E4349ADF-3CCB-914E-9B8D-F79F2C8B2CA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7" name="object 4">
              <a:extLst>
                <a:ext uri="{FF2B5EF4-FFF2-40B4-BE49-F238E27FC236}">
                  <a16:creationId xmlns="" xmlns:a16="http://schemas.microsoft.com/office/drawing/2014/main" id="{56F0DA16-D8EB-894C-B9E6-1F0F00162CA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8" name="object 5">
              <a:extLst>
                <a:ext uri="{FF2B5EF4-FFF2-40B4-BE49-F238E27FC236}">
                  <a16:creationId xmlns="" xmlns:a16="http://schemas.microsoft.com/office/drawing/2014/main" id="{D4BB7890-EBB3-6941-8368-E270996ACA08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6">
              <a:extLst>
                <a:ext uri="{FF2B5EF4-FFF2-40B4-BE49-F238E27FC236}">
                  <a16:creationId xmlns="" xmlns:a16="http://schemas.microsoft.com/office/drawing/2014/main" id="{1FFAE02E-96AF-E348-9698-C23B3CA502C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20" name="object 7">
              <a:extLst>
                <a:ext uri="{FF2B5EF4-FFF2-40B4-BE49-F238E27FC236}">
                  <a16:creationId xmlns="" xmlns:a16="http://schemas.microsoft.com/office/drawing/2014/main" id="{3F19A878-4EAE-034D-A824-A837375E307C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22" name="object 8">
              <a:extLst>
                <a:ext uri="{FF2B5EF4-FFF2-40B4-BE49-F238E27FC236}">
                  <a16:creationId xmlns="" xmlns:a16="http://schemas.microsoft.com/office/drawing/2014/main" id="{D8148C9C-FFF8-5741-B856-0A7C27FED4B8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9">
              <a:extLst>
                <a:ext uri="{FF2B5EF4-FFF2-40B4-BE49-F238E27FC236}">
                  <a16:creationId xmlns="" xmlns:a16="http://schemas.microsoft.com/office/drawing/2014/main" id="{D6973119-7B7C-A840-A927-ABEAC2762F73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24" name="object 10">
              <a:extLst>
                <a:ext uri="{FF2B5EF4-FFF2-40B4-BE49-F238E27FC236}">
                  <a16:creationId xmlns="" xmlns:a16="http://schemas.microsoft.com/office/drawing/2014/main" id="{40BC264B-0902-C444-A262-E25C18F2471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25" name="object 11">
              <a:extLst>
                <a:ext uri="{FF2B5EF4-FFF2-40B4-BE49-F238E27FC236}">
                  <a16:creationId xmlns="" xmlns:a16="http://schemas.microsoft.com/office/drawing/2014/main" id="{791B9EEB-2CD9-4C4A-A915-DBDBAD1FB33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26" name="object 12">
              <a:extLst>
                <a:ext uri="{FF2B5EF4-FFF2-40B4-BE49-F238E27FC236}">
                  <a16:creationId xmlns="" xmlns:a16="http://schemas.microsoft.com/office/drawing/2014/main" id="{98B42D02-6E53-234B-9C2F-8AE30480B5F9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27" name="object 13">
              <a:extLst>
                <a:ext uri="{FF2B5EF4-FFF2-40B4-BE49-F238E27FC236}">
                  <a16:creationId xmlns="" xmlns:a16="http://schemas.microsoft.com/office/drawing/2014/main" id="{98D733BD-831E-594B-BB8E-BB51CFECE524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8" name="object 14">
              <a:extLst>
                <a:ext uri="{FF2B5EF4-FFF2-40B4-BE49-F238E27FC236}">
                  <a16:creationId xmlns="" xmlns:a16="http://schemas.microsoft.com/office/drawing/2014/main" id="{A3336B0B-4DA4-1F44-BD03-9825B81AFEA9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15">
              <a:extLst>
                <a:ext uri="{FF2B5EF4-FFF2-40B4-BE49-F238E27FC236}">
                  <a16:creationId xmlns="" xmlns:a16="http://schemas.microsoft.com/office/drawing/2014/main" id="{EDFE6D2B-C13C-9A42-A9CF-66EF16A9DC10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2" name="Прямоугольник 1"/>
          <p:cNvSpPr/>
          <p:nvPr/>
        </p:nvSpPr>
        <p:spPr>
          <a:xfrm>
            <a:off x="2151336" y="266640"/>
            <a:ext cx="13304277" cy="9194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Нормативно-правовые акты</a:t>
            </a:r>
            <a:endParaRPr lang="ru-RU" sz="3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872509" y="2805219"/>
            <a:ext cx="14834963" cy="38077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24.07.1998 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125-ФЗ "Об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обязательном социальном страховании от несчастных случаев на производстве и профессиональных 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заболеваний«;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4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СФР от 17.11.2025 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1462 «Об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 единой формы "Сведения для ведения индивидуального (персонифицированного) учета и сведения о начисленных страховых взносах на обязательное социальное страхование от несчастных случаев на производстве и профессиональных заболеваний (ЕФС-1)" и порядка ее 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заполнения»;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4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СФР от 07.11.2023 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2200 "Об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 Порядка электронного документооборота между страхователями и Фондом пенсионного и социального страхования Российской Федерации при представлении сведений для индивидуального (персонифицированного) 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учета".</a:t>
            </a:r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27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662546" y="8655757"/>
            <a:ext cx="3793067" cy="276999"/>
          </a:xfrm>
        </p:spPr>
        <p:txBody>
          <a:bodyPr/>
          <a:lstStyle/>
          <a:p>
            <a:pPr>
              <a:defRPr/>
            </a:pPr>
            <a:fld id="{F5165B6D-D3D7-438A-B1C0-62F81AE8776B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grpSp>
        <p:nvGrpSpPr>
          <p:cNvPr id="15" name="Group 59">
            <a:extLst>
              <a:ext uri="{FF2B5EF4-FFF2-40B4-BE49-F238E27FC236}">
                <a16:creationId xmlns="" xmlns:a16="http://schemas.microsoft.com/office/drawing/2014/main" id="{D6E0573E-0D5C-9C40-BEC2-CB1478F69210}"/>
              </a:ext>
            </a:extLst>
          </p:cNvPr>
          <p:cNvGrpSpPr/>
          <p:nvPr/>
        </p:nvGrpSpPr>
        <p:grpSpPr>
          <a:xfrm>
            <a:off x="415486" y="201655"/>
            <a:ext cx="914452" cy="1075526"/>
            <a:chOff x="634994" y="480009"/>
            <a:chExt cx="914452" cy="1075526"/>
          </a:xfrm>
        </p:grpSpPr>
        <p:pic>
          <p:nvPicPr>
            <p:cNvPr id="16" name="object 3">
              <a:extLst>
                <a:ext uri="{FF2B5EF4-FFF2-40B4-BE49-F238E27FC236}">
                  <a16:creationId xmlns="" xmlns:a16="http://schemas.microsoft.com/office/drawing/2014/main" id="{E4349ADF-3CCB-914E-9B8D-F79F2C8B2CA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7" name="object 4">
              <a:extLst>
                <a:ext uri="{FF2B5EF4-FFF2-40B4-BE49-F238E27FC236}">
                  <a16:creationId xmlns="" xmlns:a16="http://schemas.microsoft.com/office/drawing/2014/main" id="{56F0DA16-D8EB-894C-B9E6-1F0F00162CA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8" name="object 5">
              <a:extLst>
                <a:ext uri="{FF2B5EF4-FFF2-40B4-BE49-F238E27FC236}">
                  <a16:creationId xmlns="" xmlns:a16="http://schemas.microsoft.com/office/drawing/2014/main" id="{D4BB7890-EBB3-6941-8368-E270996ACA08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6">
              <a:extLst>
                <a:ext uri="{FF2B5EF4-FFF2-40B4-BE49-F238E27FC236}">
                  <a16:creationId xmlns="" xmlns:a16="http://schemas.microsoft.com/office/drawing/2014/main" id="{1FFAE02E-96AF-E348-9698-C23B3CA502C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20" name="object 7">
              <a:extLst>
                <a:ext uri="{FF2B5EF4-FFF2-40B4-BE49-F238E27FC236}">
                  <a16:creationId xmlns="" xmlns:a16="http://schemas.microsoft.com/office/drawing/2014/main" id="{3F19A878-4EAE-034D-A824-A837375E307C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22" name="object 8">
              <a:extLst>
                <a:ext uri="{FF2B5EF4-FFF2-40B4-BE49-F238E27FC236}">
                  <a16:creationId xmlns="" xmlns:a16="http://schemas.microsoft.com/office/drawing/2014/main" id="{D8148C9C-FFF8-5741-B856-0A7C27FED4B8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9">
              <a:extLst>
                <a:ext uri="{FF2B5EF4-FFF2-40B4-BE49-F238E27FC236}">
                  <a16:creationId xmlns="" xmlns:a16="http://schemas.microsoft.com/office/drawing/2014/main" id="{D6973119-7B7C-A840-A927-ABEAC2762F73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24" name="object 10">
              <a:extLst>
                <a:ext uri="{FF2B5EF4-FFF2-40B4-BE49-F238E27FC236}">
                  <a16:creationId xmlns="" xmlns:a16="http://schemas.microsoft.com/office/drawing/2014/main" id="{40BC264B-0902-C444-A262-E25C18F2471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25" name="object 11">
              <a:extLst>
                <a:ext uri="{FF2B5EF4-FFF2-40B4-BE49-F238E27FC236}">
                  <a16:creationId xmlns="" xmlns:a16="http://schemas.microsoft.com/office/drawing/2014/main" id="{791B9EEB-2CD9-4C4A-A915-DBDBAD1FB33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26" name="object 12">
              <a:extLst>
                <a:ext uri="{FF2B5EF4-FFF2-40B4-BE49-F238E27FC236}">
                  <a16:creationId xmlns="" xmlns:a16="http://schemas.microsoft.com/office/drawing/2014/main" id="{98B42D02-6E53-234B-9C2F-8AE30480B5F9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27" name="object 13">
              <a:extLst>
                <a:ext uri="{FF2B5EF4-FFF2-40B4-BE49-F238E27FC236}">
                  <a16:creationId xmlns="" xmlns:a16="http://schemas.microsoft.com/office/drawing/2014/main" id="{98D733BD-831E-594B-BB8E-BB51CFECE524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8" name="object 14">
              <a:extLst>
                <a:ext uri="{FF2B5EF4-FFF2-40B4-BE49-F238E27FC236}">
                  <a16:creationId xmlns="" xmlns:a16="http://schemas.microsoft.com/office/drawing/2014/main" id="{A3336B0B-4DA4-1F44-BD03-9825B81AFEA9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15">
              <a:extLst>
                <a:ext uri="{FF2B5EF4-FFF2-40B4-BE49-F238E27FC236}">
                  <a16:creationId xmlns="" xmlns:a16="http://schemas.microsoft.com/office/drawing/2014/main" id="{EDFE6D2B-C13C-9A42-A9CF-66EF16A9DC10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2" name="Прямоугольник 1"/>
          <p:cNvSpPr/>
          <p:nvPr/>
        </p:nvSpPr>
        <p:spPr>
          <a:xfrm>
            <a:off x="2151336" y="266640"/>
            <a:ext cx="13304277" cy="9194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представляет форму ЕФС-1 (раздел 2)</a:t>
            </a:r>
            <a:endParaRPr lang="ru-RU" sz="3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102804" y="5123074"/>
            <a:ext cx="15042364" cy="21146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 smtClean="0">
                <a:solidFill>
                  <a:schemeClr val="tx2"/>
                </a:solidFill>
                <a:latin typeface="Montserrat"/>
              </a:rPr>
              <a:t>Исключение: страхователи (ЮЛ/ФЛ), применяющие АУСН, с даты начала применения не представляют форму ЕФС-1 (раздел 2). </a:t>
            </a:r>
          </a:p>
          <a:p>
            <a:endParaRPr lang="ru-RU" sz="2200" dirty="0" smtClean="0">
              <a:solidFill>
                <a:schemeClr val="tx2"/>
              </a:solidFill>
              <a:latin typeface="Montserrat"/>
            </a:endParaRPr>
          </a:p>
          <a:p>
            <a:r>
              <a:rPr lang="ru-RU" sz="2200" dirty="0" smtClean="0">
                <a:solidFill>
                  <a:schemeClr val="tx2"/>
                </a:solidFill>
                <a:latin typeface="Montserrat"/>
              </a:rPr>
              <a:t>Пример: страхователь имеет право на применение АУСН с 01.08.2026. Страхователь должен представить форму ЕФС-1 (раздел 2) за период 3 квартал 2026 года с указанием начислений за 1 месяц (июль 2026). 2 и 3 месяц (август, сентябрь 2026) – нулевые значения.</a:t>
            </a:r>
            <a:endParaRPr lang="ru-RU" sz="2200" dirty="0">
              <a:solidFill>
                <a:schemeClr val="tx2"/>
              </a:solidFill>
              <a:latin typeface="Montserrat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057392" y="1489405"/>
            <a:ext cx="14834963" cy="38077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Юридические лица;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8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Юридические 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 по месту нахождения обособленных подразделений, зарегистрированные по ОСС от </a:t>
            </a:r>
            <a:r>
              <a:rPr lang="ru-RU" sz="28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НСиПЗ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8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Физические лица, заключившие трудовой договор и / или гражданско-правовой договор с работником и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зарегистрированные по ОСС от </a:t>
            </a:r>
            <a:r>
              <a:rPr lang="ru-RU" sz="28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НСиПЗ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111203" y="7690767"/>
            <a:ext cx="15025565" cy="9397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chemeClr val="tx2"/>
                </a:solidFill>
                <a:latin typeface="Montserrat"/>
              </a:rPr>
              <a:t>*Обязательное социальное страхование от несчастных случаен и профессиональных заболеваний</a:t>
            </a:r>
            <a:endParaRPr lang="ru-RU" sz="2000" dirty="0">
              <a:solidFill>
                <a:schemeClr val="tx2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425600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662546" y="8655757"/>
            <a:ext cx="3793067" cy="276999"/>
          </a:xfrm>
        </p:spPr>
        <p:txBody>
          <a:bodyPr/>
          <a:lstStyle/>
          <a:p>
            <a:pPr>
              <a:defRPr/>
            </a:pPr>
            <a:fld id="{F5165B6D-D3D7-438A-B1C0-62F81AE8776B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grpSp>
        <p:nvGrpSpPr>
          <p:cNvPr id="15" name="Group 59">
            <a:extLst>
              <a:ext uri="{FF2B5EF4-FFF2-40B4-BE49-F238E27FC236}">
                <a16:creationId xmlns="" xmlns:a16="http://schemas.microsoft.com/office/drawing/2014/main" id="{D6E0573E-0D5C-9C40-BEC2-CB1478F69210}"/>
              </a:ext>
            </a:extLst>
          </p:cNvPr>
          <p:cNvGrpSpPr/>
          <p:nvPr/>
        </p:nvGrpSpPr>
        <p:grpSpPr>
          <a:xfrm>
            <a:off x="415486" y="201655"/>
            <a:ext cx="914452" cy="1075526"/>
            <a:chOff x="634994" y="480009"/>
            <a:chExt cx="914452" cy="1075526"/>
          </a:xfrm>
        </p:grpSpPr>
        <p:pic>
          <p:nvPicPr>
            <p:cNvPr id="16" name="object 3">
              <a:extLst>
                <a:ext uri="{FF2B5EF4-FFF2-40B4-BE49-F238E27FC236}">
                  <a16:creationId xmlns="" xmlns:a16="http://schemas.microsoft.com/office/drawing/2014/main" id="{E4349ADF-3CCB-914E-9B8D-F79F2C8B2CA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7" name="object 4">
              <a:extLst>
                <a:ext uri="{FF2B5EF4-FFF2-40B4-BE49-F238E27FC236}">
                  <a16:creationId xmlns="" xmlns:a16="http://schemas.microsoft.com/office/drawing/2014/main" id="{56F0DA16-D8EB-894C-B9E6-1F0F00162CA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8" name="object 5">
              <a:extLst>
                <a:ext uri="{FF2B5EF4-FFF2-40B4-BE49-F238E27FC236}">
                  <a16:creationId xmlns="" xmlns:a16="http://schemas.microsoft.com/office/drawing/2014/main" id="{D4BB7890-EBB3-6941-8368-E270996ACA08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6">
              <a:extLst>
                <a:ext uri="{FF2B5EF4-FFF2-40B4-BE49-F238E27FC236}">
                  <a16:creationId xmlns="" xmlns:a16="http://schemas.microsoft.com/office/drawing/2014/main" id="{1FFAE02E-96AF-E348-9698-C23B3CA502C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20" name="object 7">
              <a:extLst>
                <a:ext uri="{FF2B5EF4-FFF2-40B4-BE49-F238E27FC236}">
                  <a16:creationId xmlns="" xmlns:a16="http://schemas.microsoft.com/office/drawing/2014/main" id="{3F19A878-4EAE-034D-A824-A837375E307C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22" name="object 8">
              <a:extLst>
                <a:ext uri="{FF2B5EF4-FFF2-40B4-BE49-F238E27FC236}">
                  <a16:creationId xmlns="" xmlns:a16="http://schemas.microsoft.com/office/drawing/2014/main" id="{D8148C9C-FFF8-5741-B856-0A7C27FED4B8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9">
              <a:extLst>
                <a:ext uri="{FF2B5EF4-FFF2-40B4-BE49-F238E27FC236}">
                  <a16:creationId xmlns="" xmlns:a16="http://schemas.microsoft.com/office/drawing/2014/main" id="{D6973119-7B7C-A840-A927-ABEAC2762F73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24" name="object 10">
              <a:extLst>
                <a:ext uri="{FF2B5EF4-FFF2-40B4-BE49-F238E27FC236}">
                  <a16:creationId xmlns="" xmlns:a16="http://schemas.microsoft.com/office/drawing/2014/main" id="{40BC264B-0902-C444-A262-E25C18F2471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25" name="object 11">
              <a:extLst>
                <a:ext uri="{FF2B5EF4-FFF2-40B4-BE49-F238E27FC236}">
                  <a16:creationId xmlns="" xmlns:a16="http://schemas.microsoft.com/office/drawing/2014/main" id="{791B9EEB-2CD9-4C4A-A915-DBDBAD1FB33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26" name="object 12">
              <a:extLst>
                <a:ext uri="{FF2B5EF4-FFF2-40B4-BE49-F238E27FC236}">
                  <a16:creationId xmlns="" xmlns:a16="http://schemas.microsoft.com/office/drawing/2014/main" id="{98B42D02-6E53-234B-9C2F-8AE30480B5F9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27" name="object 13">
              <a:extLst>
                <a:ext uri="{FF2B5EF4-FFF2-40B4-BE49-F238E27FC236}">
                  <a16:creationId xmlns="" xmlns:a16="http://schemas.microsoft.com/office/drawing/2014/main" id="{98D733BD-831E-594B-BB8E-BB51CFECE524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8" name="object 14">
              <a:extLst>
                <a:ext uri="{FF2B5EF4-FFF2-40B4-BE49-F238E27FC236}">
                  <a16:creationId xmlns="" xmlns:a16="http://schemas.microsoft.com/office/drawing/2014/main" id="{A3336B0B-4DA4-1F44-BD03-9825B81AFEA9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15">
              <a:extLst>
                <a:ext uri="{FF2B5EF4-FFF2-40B4-BE49-F238E27FC236}">
                  <a16:creationId xmlns="" xmlns:a16="http://schemas.microsoft.com/office/drawing/2014/main" id="{EDFE6D2B-C13C-9A42-A9CF-66EF16A9DC10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2" name="Прямоугольник 1"/>
          <p:cNvSpPr/>
          <p:nvPr/>
        </p:nvSpPr>
        <p:spPr>
          <a:xfrm>
            <a:off x="2151336" y="266640"/>
            <a:ext cx="13304277" cy="9194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и </a:t>
            </a:r>
            <a:r>
              <a:rPr lang="ru-RU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представления </a:t>
            </a:r>
            <a:r>
              <a:rPr lang="ru-RU" sz="3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</a:t>
            </a:r>
            <a:r>
              <a:rPr lang="ru-RU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ЕФС-1 (раздел 2</a:t>
            </a:r>
            <a:r>
              <a:rPr lang="ru-RU" sz="3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088365" y="7245714"/>
            <a:ext cx="15042364" cy="11065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2"/>
                </a:solidFill>
                <a:latin typeface="Montserrat"/>
              </a:rPr>
              <a:t>*Если срок представления сведений «25 число месяца» попадает на выходной день, срок представления отчета переносится на ближайший следующий за выходным рабочий день</a:t>
            </a:r>
          </a:p>
          <a:p>
            <a:endParaRPr lang="ru-RU" sz="2400" dirty="0" smtClean="0">
              <a:solidFill>
                <a:schemeClr val="tx2"/>
              </a:solidFill>
              <a:latin typeface="Montserrat"/>
            </a:endParaRPr>
          </a:p>
          <a:p>
            <a:r>
              <a:rPr lang="ru-RU" sz="2400" dirty="0" smtClean="0">
                <a:solidFill>
                  <a:schemeClr val="tx2"/>
                </a:solidFill>
                <a:latin typeface="Montserrat"/>
              </a:rPr>
              <a:t>**Если численность застрахованных лиц более 10 человек, отчет представляется </a:t>
            </a:r>
            <a:r>
              <a:rPr lang="ru-RU" sz="2400" dirty="0" err="1" smtClean="0">
                <a:solidFill>
                  <a:schemeClr val="tx2"/>
                </a:solidFill>
                <a:latin typeface="Montserrat"/>
              </a:rPr>
              <a:t>электронно</a:t>
            </a:r>
            <a:endParaRPr lang="ru-RU" sz="2400" dirty="0">
              <a:solidFill>
                <a:schemeClr val="tx2"/>
              </a:solidFill>
              <a:latin typeface="Montserrat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320433" y="1165183"/>
            <a:ext cx="14834963" cy="38077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представления:</a:t>
            </a:r>
          </a:p>
          <a:p>
            <a:endParaRPr lang="ru-RU" sz="28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ежеквартально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25-го числа месяца, следующего за отчетным 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периодом* </a:t>
            </a:r>
          </a:p>
          <a:p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представления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электронной форме**: </a:t>
            </a:r>
            <a:r>
              <a:rPr lang="ru-RU" sz="28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спецоператор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связи (1С, СБИС, Калуга-астрал и прочее), СЭДО, ЛК страхователя;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бумажном носителе: почта, личный прием в Клиентской службе.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1052162" y="5434151"/>
            <a:ext cx="15042364" cy="11065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2"/>
                </a:solidFill>
                <a:latin typeface="Montserrat"/>
              </a:rPr>
              <a:t>ВАЖНО! Если документ подготовлен с использованием сервиса подготовки электронной отчетности, отчет не считается сданным. Отчет считается сданным после представления в ОСФР по Тверской области отчетности на бумажном носителе (дата представления = дата обращения в КС)</a:t>
            </a:r>
            <a:endParaRPr lang="ru-RU" sz="2400" dirty="0">
              <a:solidFill>
                <a:schemeClr val="tx2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20496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662546" y="8655757"/>
            <a:ext cx="3793067" cy="276999"/>
          </a:xfrm>
        </p:spPr>
        <p:txBody>
          <a:bodyPr/>
          <a:lstStyle/>
          <a:p>
            <a:pPr>
              <a:defRPr/>
            </a:pPr>
            <a:fld id="{F5165B6D-D3D7-438A-B1C0-62F81AE8776B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grpSp>
        <p:nvGrpSpPr>
          <p:cNvPr id="15" name="Group 59">
            <a:extLst>
              <a:ext uri="{FF2B5EF4-FFF2-40B4-BE49-F238E27FC236}">
                <a16:creationId xmlns="" xmlns:a16="http://schemas.microsoft.com/office/drawing/2014/main" id="{D6E0573E-0D5C-9C40-BEC2-CB1478F69210}"/>
              </a:ext>
            </a:extLst>
          </p:cNvPr>
          <p:cNvGrpSpPr/>
          <p:nvPr/>
        </p:nvGrpSpPr>
        <p:grpSpPr>
          <a:xfrm>
            <a:off x="415486" y="201655"/>
            <a:ext cx="914452" cy="1075526"/>
            <a:chOff x="634994" y="480009"/>
            <a:chExt cx="914452" cy="1075526"/>
          </a:xfrm>
        </p:grpSpPr>
        <p:pic>
          <p:nvPicPr>
            <p:cNvPr id="16" name="object 3">
              <a:extLst>
                <a:ext uri="{FF2B5EF4-FFF2-40B4-BE49-F238E27FC236}">
                  <a16:creationId xmlns="" xmlns:a16="http://schemas.microsoft.com/office/drawing/2014/main" id="{E4349ADF-3CCB-914E-9B8D-F79F2C8B2CA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7" name="object 4">
              <a:extLst>
                <a:ext uri="{FF2B5EF4-FFF2-40B4-BE49-F238E27FC236}">
                  <a16:creationId xmlns="" xmlns:a16="http://schemas.microsoft.com/office/drawing/2014/main" id="{56F0DA16-D8EB-894C-B9E6-1F0F00162CA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8" name="object 5">
              <a:extLst>
                <a:ext uri="{FF2B5EF4-FFF2-40B4-BE49-F238E27FC236}">
                  <a16:creationId xmlns="" xmlns:a16="http://schemas.microsoft.com/office/drawing/2014/main" id="{D4BB7890-EBB3-6941-8368-E270996ACA08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6">
              <a:extLst>
                <a:ext uri="{FF2B5EF4-FFF2-40B4-BE49-F238E27FC236}">
                  <a16:creationId xmlns="" xmlns:a16="http://schemas.microsoft.com/office/drawing/2014/main" id="{1FFAE02E-96AF-E348-9698-C23B3CA502C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20" name="object 7">
              <a:extLst>
                <a:ext uri="{FF2B5EF4-FFF2-40B4-BE49-F238E27FC236}">
                  <a16:creationId xmlns="" xmlns:a16="http://schemas.microsoft.com/office/drawing/2014/main" id="{3F19A878-4EAE-034D-A824-A837375E307C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22" name="object 8">
              <a:extLst>
                <a:ext uri="{FF2B5EF4-FFF2-40B4-BE49-F238E27FC236}">
                  <a16:creationId xmlns="" xmlns:a16="http://schemas.microsoft.com/office/drawing/2014/main" id="{D8148C9C-FFF8-5741-B856-0A7C27FED4B8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9">
              <a:extLst>
                <a:ext uri="{FF2B5EF4-FFF2-40B4-BE49-F238E27FC236}">
                  <a16:creationId xmlns="" xmlns:a16="http://schemas.microsoft.com/office/drawing/2014/main" id="{D6973119-7B7C-A840-A927-ABEAC2762F73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24" name="object 10">
              <a:extLst>
                <a:ext uri="{FF2B5EF4-FFF2-40B4-BE49-F238E27FC236}">
                  <a16:creationId xmlns="" xmlns:a16="http://schemas.microsoft.com/office/drawing/2014/main" id="{40BC264B-0902-C444-A262-E25C18F2471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25" name="object 11">
              <a:extLst>
                <a:ext uri="{FF2B5EF4-FFF2-40B4-BE49-F238E27FC236}">
                  <a16:creationId xmlns="" xmlns:a16="http://schemas.microsoft.com/office/drawing/2014/main" id="{791B9EEB-2CD9-4C4A-A915-DBDBAD1FB33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26" name="object 12">
              <a:extLst>
                <a:ext uri="{FF2B5EF4-FFF2-40B4-BE49-F238E27FC236}">
                  <a16:creationId xmlns="" xmlns:a16="http://schemas.microsoft.com/office/drawing/2014/main" id="{98B42D02-6E53-234B-9C2F-8AE30480B5F9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27" name="object 13">
              <a:extLst>
                <a:ext uri="{FF2B5EF4-FFF2-40B4-BE49-F238E27FC236}">
                  <a16:creationId xmlns="" xmlns:a16="http://schemas.microsoft.com/office/drawing/2014/main" id="{98D733BD-831E-594B-BB8E-BB51CFECE524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8" name="object 14">
              <a:extLst>
                <a:ext uri="{FF2B5EF4-FFF2-40B4-BE49-F238E27FC236}">
                  <a16:creationId xmlns="" xmlns:a16="http://schemas.microsoft.com/office/drawing/2014/main" id="{A3336B0B-4DA4-1F44-BD03-9825B81AFEA9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15">
              <a:extLst>
                <a:ext uri="{FF2B5EF4-FFF2-40B4-BE49-F238E27FC236}">
                  <a16:creationId xmlns="" xmlns:a16="http://schemas.microsoft.com/office/drawing/2014/main" id="{EDFE6D2B-C13C-9A42-A9CF-66EF16A9DC10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2" name="Прямоугольник 1"/>
          <p:cNvSpPr/>
          <p:nvPr/>
        </p:nvSpPr>
        <p:spPr>
          <a:xfrm>
            <a:off x="2151336" y="266640"/>
            <a:ext cx="13304277" cy="9194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приема отчета в электронном виде</a:t>
            </a:r>
            <a:endParaRPr lang="ru-RU" sz="3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320433" y="1165183"/>
            <a:ext cx="14834963" cy="70072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Регистрация в системе электронного документооборота СФР страхователей (представителей страхователей), использующих услуги операторов электронного документооборота, осуществляется </a:t>
            </a:r>
            <a:r>
              <a:rPr lang="ru-RU" sz="24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беззаявительно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первичном представлении индивидуальных сведений в форме электронного документа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4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Датой представления отчета через оператора считается дата их отправки по телекоммуникационным каналам связи в адрес территориального органа СФР, о чем оператором делается соответствующая отметка при составлении документа "Опись содержания пакета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</a:p>
          <a:p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Датой представления страхователем отчета с использованием ЛК страхователя считается дата, зафиксированная в электронном документе "Квитанция о регистрации", сформированном в ЛК страхователя. </a:t>
            </a:r>
            <a:endParaRPr lang="ru-RU" sz="24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1 рабочего дня с момента отчета ОСФР направляет страхователю подтверждение получения указанных сведений - уведомление о доставке. </a:t>
            </a:r>
          </a:p>
          <a:p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36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662546" y="8655757"/>
            <a:ext cx="3793067" cy="276999"/>
          </a:xfrm>
        </p:spPr>
        <p:txBody>
          <a:bodyPr/>
          <a:lstStyle/>
          <a:p>
            <a:pPr>
              <a:defRPr/>
            </a:pPr>
            <a:fld id="{F5165B6D-D3D7-438A-B1C0-62F81AE8776B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grpSp>
        <p:nvGrpSpPr>
          <p:cNvPr id="15" name="Group 59">
            <a:extLst>
              <a:ext uri="{FF2B5EF4-FFF2-40B4-BE49-F238E27FC236}">
                <a16:creationId xmlns="" xmlns:a16="http://schemas.microsoft.com/office/drawing/2014/main" id="{D6E0573E-0D5C-9C40-BEC2-CB1478F69210}"/>
              </a:ext>
            </a:extLst>
          </p:cNvPr>
          <p:cNvGrpSpPr/>
          <p:nvPr/>
        </p:nvGrpSpPr>
        <p:grpSpPr>
          <a:xfrm>
            <a:off x="415486" y="201655"/>
            <a:ext cx="914452" cy="1075526"/>
            <a:chOff x="634994" y="480009"/>
            <a:chExt cx="914452" cy="1075526"/>
          </a:xfrm>
        </p:grpSpPr>
        <p:pic>
          <p:nvPicPr>
            <p:cNvPr id="16" name="object 3">
              <a:extLst>
                <a:ext uri="{FF2B5EF4-FFF2-40B4-BE49-F238E27FC236}">
                  <a16:creationId xmlns="" xmlns:a16="http://schemas.microsoft.com/office/drawing/2014/main" id="{E4349ADF-3CCB-914E-9B8D-F79F2C8B2CA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7" name="object 4">
              <a:extLst>
                <a:ext uri="{FF2B5EF4-FFF2-40B4-BE49-F238E27FC236}">
                  <a16:creationId xmlns="" xmlns:a16="http://schemas.microsoft.com/office/drawing/2014/main" id="{56F0DA16-D8EB-894C-B9E6-1F0F00162CA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8" name="object 5">
              <a:extLst>
                <a:ext uri="{FF2B5EF4-FFF2-40B4-BE49-F238E27FC236}">
                  <a16:creationId xmlns="" xmlns:a16="http://schemas.microsoft.com/office/drawing/2014/main" id="{D4BB7890-EBB3-6941-8368-E270996ACA08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6">
              <a:extLst>
                <a:ext uri="{FF2B5EF4-FFF2-40B4-BE49-F238E27FC236}">
                  <a16:creationId xmlns="" xmlns:a16="http://schemas.microsoft.com/office/drawing/2014/main" id="{1FFAE02E-96AF-E348-9698-C23B3CA502C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20" name="object 7">
              <a:extLst>
                <a:ext uri="{FF2B5EF4-FFF2-40B4-BE49-F238E27FC236}">
                  <a16:creationId xmlns="" xmlns:a16="http://schemas.microsoft.com/office/drawing/2014/main" id="{3F19A878-4EAE-034D-A824-A837375E307C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22" name="object 8">
              <a:extLst>
                <a:ext uri="{FF2B5EF4-FFF2-40B4-BE49-F238E27FC236}">
                  <a16:creationId xmlns="" xmlns:a16="http://schemas.microsoft.com/office/drawing/2014/main" id="{D8148C9C-FFF8-5741-B856-0A7C27FED4B8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9">
              <a:extLst>
                <a:ext uri="{FF2B5EF4-FFF2-40B4-BE49-F238E27FC236}">
                  <a16:creationId xmlns="" xmlns:a16="http://schemas.microsoft.com/office/drawing/2014/main" id="{D6973119-7B7C-A840-A927-ABEAC2762F73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24" name="object 10">
              <a:extLst>
                <a:ext uri="{FF2B5EF4-FFF2-40B4-BE49-F238E27FC236}">
                  <a16:creationId xmlns="" xmlns:a16="http://schemas.microsoft.com/office/drawing/2014/main" id="{40BC264B-0902-C444-A262-E25C18F2471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25" name="object 11">
              <a:extLst>
                <a:ext uri="{FF2B5EF4-FFF2-40B4-BE49-F238E27FC236}">
                  <a16:creationId xmlns="" xmlns:a16="http://schemas.microsoft.com/office/drawing/2014/main" id="{791B9EEB-2CD9-4C4A-A915-DBDBAD1FB33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26" name="object 12">
              <a:extLst>
                <a:ext uri="{FF2B5EF4-FFF2-40B4-BE49-F238E27FC236}">
                  <a16:creationId xmlns="" xmlns:a16="http://schemas.microsoft.com/office/drawing/2014/main" id="{98B42D02-6E53-234B-9C2F-8AE30480B5F9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27" name="object 13">
              <a:extLst>
                <a:ext uri="{FF2B5EF4-FFF2-40B4-BE49-F238E27FC236}">
                  <a16:creationId xmlns="" xmlns:a16="http://schemas.microsoft.com/office/drawing/2014/main" id="{98D733BD-831E-594B-BB8E-BB51CFECE524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8" name="object 14">
              <a:extLst>
                <a:ext uri="{FF2B5EF4-FFF2-40B4-BE49-F238E27FC236}">
                  <a16:creationId xmlns="" xmlns:a16="http://schemas.microsoft.com/office/drawing/2014/main" id="{A3336B0B-4DA4-1F44-BD03-9825B81AFEA9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15">
              <a:extLst>
                <a:ext uri="{FF2B5EF4-FFF2-40B4-BE49-F238E27FC236}">
                  <a16:creationId xmlns="" xmlns:a16="http://schemas.microsoft.com/office/drawing/2014/main" id="{EDFE6D2B-C13C-9A42-A9CF-66EF16A9DC10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2" name="Прямоугольник 1"/>
          <p:cNvSpPr/>
          <p:nvPr/>
        </p:nvSpPr>
        <p:spPr>
          <a:xfrm>
            <a:off x="2151336" y="266640"/>
            <a:ext cx="13304277" cy="9194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приема отчета в электронном виде</a:t>
            </a:r>
            <a:endParaRPr lang="ru-RU" sz="3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320433" y="1165183"/>
            <a:ext cx="14483447" cy="7457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СФР в течение 3 рабочих дней со дня направления уведомления о доставке выполняет следующие действия: </a:t>
            </a:r>
          </a:p>
          <a:p>
            <a:pPr algn="just"/>
            <a:r>
              <a:rPr lang="ru-RU" sz="2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проверяет УКЭП оператора и состав пакета; </a:t>
            </a:r>
          </a:p>
          <a:p>
            <a:pPr algn="just"/>
            <a:r>
              <a:rPr lang="ru-RU" sz="2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расшифровывает входящие индивидуальные сведения в форме электронного документа; </a:t>
            </a:r>
          </a:p>
          <a:p>
            <a:pPr algn="just"/>
            <a:r>
              <a:rPr lang="ru-RU" sz="2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проверяет УКЭП страхователя; </a:t>
            </a:r>
          </a:p>
          <a:p>
            <a:pPr algn="just"/>
            <a:r>
              <a:rPr lang="ru-RU" sz="2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осуществляет проверку отчета в форме электронного документа на соответствие установленной форме, формату и порядку заполнения. </a:t>
            </a:r>
            <a:endParaRPr lang="ru-RU" sz="22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выявления ошибок при проверках, указанных в подпунктах 1 - 3 пункта 15 Порядка, утвержденного приказом СФР от 07.11.2023 №2200, отправляется электронный документ "Уведомление об отказе в приеме пакета". </a:t>
            </a:r>
            <a:endParaRPr lang="ru-RU" sz="22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2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выявления ошибок при проверке, указанной в подпункте 4 пункта 15 Порядка, утвержденного приказом СФР от 07.11.2023 №2200, и (или) несоответствия сведений в форме электронного документа сведениям, имеющимся у СФР, страхователю направляется уведомление об устранении ошибок и (или) несоответствий между представленными страхователем индивидуальными сведениями в форме электронного документа и сведениями, имеющимися у СФР, для исправления имеющихся расхождений в течение 5 рабочих дней и протокол проверки, содержащий сведения об ошибках и (или) несоответствиях представленных сведений в форме электронного документа сведениям, имеющимся у СФР, несоответствиях формам и форматам, установленным СФР. </a:t>
            </a:r>
          </a:p>
        </p:txBody>
      </p:sp>
    </p:spTree>
    <p:extLst>
      <p:ext uri="{BB962C8B-B14F-4D97-AF65-F5344CB8AC3E}">
        <p14:creationId xmlns:p14="http://schemas.microsoft.com/office/powerpoint/2010/main" val="40684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662546" y="8655757"/>
            <a:ext cx="3793067" cy="276999"/>
          </a:xfrm>
        </p:spPr>
        <p:txBody>
          <a:bodyPr/>
          <a:lstStyle/>
          <a:p>
            <a:pPr>
              <a:defRPr/>
            </a:pPr>
            <a:fld id="{F5165B6D-D3D7-438A-B1C0-62F81AE8776B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grpSp>
        <p:nvGrpSpPr>
          <p:cNvPr id="15" name="Group 59">
            <a:extLst>
              <a:ext uri="{FF2B5EF4-FFF2-40B4-BE49-F238E27FC236}">
                <a16:creationId xmlns="" xmlns:a16="http://schemas.microsoft.com/office/drawing/2014/main" id="{D6E0573E-0D5C-9C40-BEC2-CB1478F69210}"/>
              </a:ext>
            </a:extLst>
          </p:cNvPr>
          <p:cNvGrpSpPr/>
          <p:nvPr/>
        </p:nvGrpSpPr>
        <p:grpSpPr>
          <a:xfrm>
            <a:off x="415486" y="201655"/>
            <a:ext cx="914452" cy="1075526"/>
            <a:chOff x="634994" y="480009"/>
            <a:chExt cx="914452" cy="1075526"/>
          </a:xfrm>
        </p:grpSpPr>
        <p:pic>
          <p:nvPicPr>
            <p:cNvPr id="16" name="object 3">
              <a:extLst>
                <a:ext uri="{FF2B5EF4-FFF2-40B4-BE49-F238E27FC236}">
                  <a16:creationId xmlns="" xmlns:a16="http://schemas.microsoft.com/office/drawing/2014/main" id="{E4349ADF-3CCB-914E-9B8D-F79F2C8B2CA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7" name="object 4">
              <a:extLst>
                <a:ext uri="{FF2B5EF4-FFF2-40B4-BE49-F238E27FC236}">
                  <a16:creationId xmlns="" xmlns:a16="http://schemas.microsoft.com/office/drawing/2014/main" id="{56F0DA16-D8EB-894C-B9E6-1F0F00162CA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8" name="object 5">
              <a:extLst>
                <a:ext uri="{FF2B5EF4-FFF2-40B4-BE49-F238E27FC236}">
                  <a16:creationId xmlns="" xmlns:a16="http://schemas.microsoft.com/office/drawing/2014/main" id="{D4BB7890-EBB3-6941-8368-E270996ACA08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6">
              <a:extLst>
                <a:ext uri="{FF2B5EF4-FFF2-40B4-BE49-F238E27FC236}">
                  <a16:creationId xmlns="" xmlns:a16="http://schemas.microsoft.com/office/drawing/2014/main" id="{1FFAE02E-96AF-E348-9698-C23B3CA502C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20" name="object 7">
              <a:extLst>
                <a:ext uri="{FF2B5EF4-FFF2-40B4-BE49-F238E27FC236}">
                  <a16:creationId xmlns="" xmlns:a16="http://schemas.microsoft.com/office/drawing/2014/main" id="{3F19A878-4EAE-034D-A824-A837375E307C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22" name="object 8">
              <a:extLst>
                <a:ext uri="{FF2B5EF4-FFF2-40B4-BE49-F238E27FC236}">
                  <a16:creationId xmlns="" xmlns:a16="http://schemas.microsoft.com/office/drawing/2014/main" id="{D8148C9C-FFF8-5741-B856-0A7C27FED4B8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9">
              <a:extLst>
                <a:ext uri="{FF2B5EF4-FFF2-40B4-BE49-F238E27FC236}">
                  <a16:creationId xmlns="" xmlns:a16="http://schemas.microsoft.com/office/drawing/2014/main" id="{D6973119-7B7C-A840-A927-ABEAC2762F73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24" name="object 10">
              <a:extLst>
                <a:ext uri="{FF2B5EF4-FFF2-40B4-BE49-F238E27FC236}">
                  <a16:creationId xmlns="" xmlns:a16="http://schemas.microsoft.com/office/drawing/2014/main" id="{40BC264B-0902-C444-A262-E25C18F2471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25" name="object 11">
              <a:extLst>
                <a:ext uri="{FF2B5EF4-FFF2-40B4-BE49-F238E27FC236}">
                  <a16:creationId xmlns="" xmlns:a16="http://schemas.microsoft.com/office/drawing/2014/main" id="{791B9EEB-2CD9-4C4A-A915-DBDBAD1FB33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26" name="object 12">
              <a:extLst>
                <a:ext uri="{FF2B5EF4-FFF2-40B4-BE49-F238E27FC236}">
                  <a16:creationId xmlns="" xmlns:a16="http://schemas.microsoft.com/office/drawing/2014/main" id="{98B42D02-6E53-234B-9C2F-8AE30480B5F9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27" name="object 13">
              <a:extLst>
                <a:ext uri="{FF2B5EF4-FFF2-40B4-BE49-F238E27FC236}">
                  <a16:creationId xmlns="" xmlns:a16="http://schemas.microsoft.com/office/drawing/2014/main" id="{98D733BD-831E-594B-BB8E-BB51CFECE524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8" name="object 14">
              <a:extLst>
                <a:ext uri="{FF2B5EF4-FFF2-40B4-BE49-F238E27FC236}">
                  <a16:creationId xmlns="" xmlns:a16="http://schemas.microsoft.com/office/drawing/2014/main" id="{A3336B0B-4DA4-1F44-BD03-9825B81AFEA9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15">
              <a:extLst>
                <a:ext uri="{FF2B5EF4-FFF2-40B4-BE49-F238E27FC236}">
                  <a16:creationId xmlns="" xmlns:a16="http://schemas.microsoft.com/office/drawing/2014/main" id="{EDFE6D2B-C13C-9A42-A9CF-66EF16A9DC10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2" name="Прямоугольник 1"/>
          <p:cNvSpPr/>
          <p:nvPr/>
        </p:nvSpPr>
        <p:spPr>
          <a:xfrm>
            <a:off x="2151336" y="266640"/>
            <a:ext cx="13304277" cy="9194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заполнения формы </a:t>
            </a:r>
            <a:r>
              <a:rPr lang="ru-RU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ЕФС-1 (раздел 2</a:t>
            </a:r>
            <a:r>
              <a:rPr lang="ru-RU" sz="3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997893" y="2051720"/>
            <a:ext cx="14834963" cy="6570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заполнения раздела 2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ЕФС-1 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 приказом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СФР от 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17.11.2025         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1462 "Об утверждении единой формы "Сведения для ведения индивидуального (персонифицированного) учета и сведения о начисленных страховых взносах на обязательное социальное страхование от несчастных случаев на производстве и профессиональных заболеваний (ЕФС-1)" и порядка ее заполнения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/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679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662546" y="8655757"/>
            <a:ext cx="3793067" cy="276999"/>
          </a:xfrm>
        </p:spPr>
        <p:txBody>
          <a:bodyPr/>
          <a:lstStyle/>
          <a:p>
            <a:pPr>
              <a:defRPr/>
            </a:pPr>
            <a:fld id="{F5165B6D-D3D7-438A-B1C0-62F81AE8776B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grpSp>
        <p:nvGrpSpPr>
          <p:cNvPr id="15" name="Group 59">
            <a:extLst>
              <a:ext uri="{FF2B5EF4-FFF2-40B4-BE49-F238E27FC236}">
                <a16:creationId xmlns="" xmlns:a16="http://schemas.microsoft.com/office/drawing/2014/main" id="{D6E0573E-0D5C-9C40-BEC2-CB1478F69210}"/>
              </a:ext>
            </a:extLst>
          </p:cNvPr>
          <p:cNvGrpSpPr/>
          <p:nvPr/>
        </p:nvGrpSpPr>
        <p:grpSpPr>
          <a:xfrm>
            <a:off x="415486" y="201655"/>
            <a:ext cx="914452" cy="1075526"/>
            <a:chOff x="634994" y="480009"/>
            <a:chExt cx="914452" cy="1075526"/>
          </a:xfrm>
        </p:grpSpPr>
        <p:pic>
          <p:nvPicPr>
            <p:cNvPr id="16" name="object 3">
              <a:extLst>
                <a:ext uri="{FF2B5EF4-FFF2-40B4-BE49-F238E27FC236}">
                  <a16:creationId xmlns="" xmlns:a16="http://schemas.microsoft.com/office/drawing/2014/main" id="{E4349ADF-3CCB-914E-9B8D-F79F2C8B2CA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7" name="object 4">
              <a:extLst>
                <a:ext uri="{FF2B5EF4-FFF2-40B4-BE49-F238E27FC236}">
                  <a16:creationId xmlns="" xmlns:a16="http://schemas.microsoft.com/office/drawing/2014/main" id="{56F0DA16-D8EB-894C-B9E6-1F0F00162CA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8" name="object 5">
              <a:extLst>
                <a:ext uri="{FF2B5EF4-FFF2-40B4-BE49-F238E27FC236}">
                  <a16:creationId xmlns="" xmlns:a16="http://schemas.microsoft.com/office/drawing/2014/main" id="{D4BB7890-EBB3-6941-8368-E270996ACA08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6">
              <a:extLst>
                <a:ext uri="{FF2B5EF4-FFF2-40B4-BE49-F238E27FC236}">
                  <a16:creationId xmlns="" xmlns:a16="http://schemas.microsoft.com/office/drawing/2014/main" id="{1FFAE02E-96AF-E348-9698-C23B3CA502C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20" name="object 7">
              <a:extLst>
                <a:ext uri="{FF2B5EF4-FFF2-40B4-BE49-F238E27FC236}">
                  <a16:creationId xmlns="" xmlns:a16="http://schemas.microsoft.com/office/drawing/2014/main" id="{3F19A878-4EAE-034D-A824-A837375E307C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22" name="object 8">
              <a:extLst>
                <a:ext uri="{FF2B5EF4-FFF2-40B4-BE49-F238E27FC236}">
                  <a16:creationId xmlns="" xmlns:a16="http://schemas.microsoft.com/office/drawing/2014/main" id="{D8148C9C-FFF8-5741-B856-0A7C27FED4B8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9">
              <a:extLst>
                <a:ext uri="{FF2B5EF4-FFF2-40B4-BE49-F238E27FC236}">
                  <a16:creationId xmlns="" xmlns:a16="http://schemas.microsoft.com/office/drawing/2014/main" id="{D6973119-7B7C-A840-A927-ABEAC2762F73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24" name="object 10">
              <a:extLst>
                <a:ext uri="{FF2B5EF4-FFF2-40B4-BE49-F238E27FC236}">
                  <a16:creationId xmlns="" xmlns:a16="http://schemas.microsoft.com/office/drawing/2014/main" id="{40BC264B-0902-C444-A262-E25C18F2471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25" name="object 11">
              <a:extLst>
                <a:ext uri="{FF2B5EF4-FFF2-40B4-BE49-F238E27FC236}">
                  <a16:creationId xmlns="" xmlns:a16="http://schemas.microsoft.com/office/drawing/2014/main" id="{791B9EEB-2CD9-4C4A-A915-DBDBAD1FB33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26" name="object 12">
              <a:extLst>
                <a:ext uri="{FF2B5EF4-FFF2-40B4-BE49-F238E27FC236}">
                  <a16:creationId xmlns="" xmlns:a16="http://schemas.microsoft.com/office/drawing/2014/main" id="{98B42D02-6E53-234B-9C2F-8AE30480B5F9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27" name="object 13">
              <a:extLst>
                <a:ext uri="{FF2B5EF4-FFF2-40B4-BE49-F238E27FC236}">
                  <a16:creationId xmlns="" xmlns:a16="http://schemas.microsoft.com/office/drawing/2014/main" id="{98D733BD-831E-594B-BB8E-BB51CFECE524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8" name="object 14">
              <a:extLst>
                <a:ext uri="{FF2B5EF4-FFF2-40B4-BE49-F238E27FC236}">
                  <a16:creationId xmlns="" xmlns:a16="http://schemas.microsoft.com/office/drawing/2014/main" id="{A3336B0B-4DA4-1F44-BD03-9825B81AFEA9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15">
              <a:extLst>
                <a:ext uri="{FF2B5EF4-FFF2-40B4-BE49-F238E27FC236}">
                  <a16:creationId xmlns="" xmlns:a16="http://schemas.microsoft.com/office/drawing/2014/main" id="{EDFE6D2B-C13C-9A42-A9CF-66EF16A9DC10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2" name="Прямоугольник 1"/>
          <p:cNvSpPr/>
          <p:nvPr/>
        </p:nvSpPr>
        <p:spPr>
          <a:xfrm>
            <a:off x="2151336" y="266640"/>
            <a:ext cx="13304277" cy="9194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формы </a:t>
            </a:r>
            <a:r>
              <a:rPr lang="ru-RU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ЕФС-1 (раздел 2</a:t>
            </a:r>
            <a:r>
              <a:rPr lang="ru-RU" sz="3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997893" y="2051720"/>
            <a:ext cx="14834963" cy="6570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2 формы ЕФС-1 состоит из 5 частей:</a:t>
            </a:r>
          </a:p>
          <a:p>
            <a:endParaRPr lang="ru-RU" sz="28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Титульный лист – сведения о страхователе, его ОКВЭД, сведения о численности застрахованных лиц ;</a:t>
            </a:r>
          </a:p>
          <a:p>
            <a:endParaRPr lang="ru-RU" sz="28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Подраздел 2.1 - сведения о начисленных страховых взносах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Подраздел 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2.1.1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сведения о начисленных страховых 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взносах для страхователей, применяющих 2 тарифа (гос./</a:t>
            </a:r>
            <a:r>
              <a:rPr lang="ru-RU" sz="28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муп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учреждения), выделивших СКЕ, исчисляющих взносы по нескольким основаниям (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из. лица);</a:t>
            </a:r>
          </a:p>
          <a:p>
            <a:endParaRPr lang="ru-RU" sz="28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Подраздел 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необходимые для исчисления страховых взносов страхователями, указанными в 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 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Федерального 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закона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125-ФЗ;</a:t>
            </a:r>
          </a:p>
          <a:p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Подраздел 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2.3 - сведения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результатах проведенных обязательных предварительных и периодических медицинских осмотров работников и проведенной специальной оценке условий труда </a:t>
            </a:r>
            <a:r>
              <a:rPr lang="ru-RU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начало года</a:t>
            </a:r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84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662546" y="8655757"/>
            <a:ext cx="3793067" cy="276999"/>
          </a:xfrm>
        </p:spPr>
        <p:txBody>
          <a:bodyPr/>
          <a:lstStyle/>
          <a:p>
            <a:pPr>
              <a:defRPr/>
            </a:pPr>
            <a:fld id="{F5165B6D-D3D7-438A-B1C0-62F81AE8776B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  <p:grpSp>
        <p:nvGrpSpPr>
          <p:cNvPr id="15" name="Group 59">
            <a:extLst>
              <a:ext uri="{FF2B5EF4-FFF2-40B4-BE49-F238E27FC236}">
                <a16:creationId xmlns="" xmlns:a16="http://schemas.microsoft.com/office/drawing/2014/main" id="{D6E0573E-0D5C-9C40-BEC2-CB1478F69210}"/>
              </a:ext>
            </a:extLst>
          </p:cNvPr>
          <p:cNvGrpSpPr/>
          <p:nvPr/>
        </p:nvGrpSpPr>
        <p:grpSpPr>
          <a:xfrm>
            <a:off x="415486" y="201655"/>
            <a:ext cx="914452" cy="1075526"/>
            <a:chOff x="634994" y="480009"/>
            <a:chExt cx="914452" cy="1075526"/>
          </a:xfrm>
        </p:grpSpPr>
        <p:pic>
          <p:nvPicPr>
            <p:cNvPr id="16" name="object 3">
              <a:extLst>
                <a:ext uri="{FF2B5EF4-FFF2-40B4-BE49-F238E27FC236}">
                  <a16:creationId xmlns="" xmlns:a16="http://schemas.microsoft.com/office/drawing/2014/main" id="{E4349ADF-3CCB-914E-9B8D-F79F2C8B2CA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17" name="object 4">
              <a:extLst>
                <a:ext uri="{FF2B5EF4-FFF2-40B4-BE49-F238E27FC236}">
                  <a16:creationId xmlns="" xmlns:a16="http://schemas.microsoft.com/office/drawing/2014/main" id="{56F0DA16-D8EB-894C-B9E6-1F0F00162CA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18" name="object 5">
              <a:extLst>
                <a:ext uri="{FF2B5EF4-FFF2-40B4-BE49-F238E27FC236}">
                  <a16:creationId xmlns="" xmlns:a16="http://schemas.microsoft.com/office/drawing/2014/main" id="{D4BB7890-EBB3-6941-8368-E270996ACA08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6">
              <a:extLst>
                <a:ext uri="{FF2B5EF4-FFF2-40B4-BE49-F238E27FC236}">
                  <a16:creationId xmlns="" xmlns:a16="http://schemas.microsoft.com/office/drawing/2014/main" id="{1FFAE02E-96AF-E348-9698-C23B3CA502C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20" name="object 7">
              <a:extLst>
                <a:ext uri="{FF2B5EF4-FFF2-40B4-BE49-F238E27FC236}">
                  <a16:creationId xmlns="" xmlns:a16="http://schemas.microsoft.com/office/drawing/2014/main" id="{3F19A878-4EAE-034D-A824-A837375E307C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22" name="object 8">
              <a:extLst>
                <a:ext uri="{FF2B5EF4-FFF2-40B4-BE49-F238E27FC236}">
                  <a16:creationId xmlns="" xmlns:a16="http://schemas.microsoft.com/office/drawing/2014/main" id="{D8148C9C-FFF8-5741-B856-0A7C27FED4B8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9">
              <a:extLst>
                <a:ext uri="{FF2B5EF4-FFF2-40B4-BE49-F238E27FC236}">
                  <a16:creationId xmlns="" xmlns:a16="http://schemas.microsoft.com/office/drawing/2014/main" id="{D6973119-7B7C-A840-A927-ABEAC2762F73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24" name="object 10">
              <a:extLst>
                <a:ext uri="{FF2B5EF4-FFF2-40B4-BE49-F238E27FC236}">
                  <a16:creationId xmlns="" xmlns:a16="http://schemas.microsoft.com/office/drawing/2014/main" id="{40BC264B-0902-C444-A262-E25C18F2471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25" name="object 11">
              <a:extLst>
                <a:ext uri="{FF2B5EF4-FFF2-40B4-BE49-F238E27FC236}">
                  <a16:creationId xmlns="" xmlns:a16="http://schemas.microsoft.com/office/drawing/2014/main" id="{791B9EEB-2CD9-4C4A-A915-DBDBAD1FB33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26" name="object 12">
              <a:extLst>
                <a:ext uri="{FF2B5EF4-FFF2-40B4-BE49-F238E27FC236}">
                  <a16:creationId xmlns="" xmlns:a16="http://schemas.microsoft.com/office/drawing/2014/main" id="{98B42D02-6E53-234B-9C2F-8AE30480B5F9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27" name="object 13">
              <a:extLst>
                <a:ext uri="{FF2B5EF4-FFF2-40B4-BE49-F238E27FC236}">
                  <a16:creationId xmlns="" xmlns:a16="http://schemas.microsoft.com/office/drawing/2014/main" id="{98D733BD-831E-594B-BB8E-BB51CFECE524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28" name="object 14">
              <a:extLst>
                <a:ext uri="{FF2B5EF4-FFF2-40B4-BE49-F238E27FC236}">
                  <a16:creationId xmlns="" xmlns:a16="http://schemas.microsoft.com/office/drawing/2014/main" id="{A3336B0B-4DA4-1F44-BD03-9825B81AFEA9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15">
              <a:extLst>
                <a:ext uri="{FF2B5EF4-FFF2-40B4-BE49-F238E27FC236}">
                  <a16:creationId xmlns="" xmlns:a16="http://schemas.microsoft.com/office/drawing/2014/main" id="{EDFE6D2B-C13C-9A42-A9CF-66EF16A9DC10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sp>
        <p:nvSpPr>
          <p:cNvPr id="2" name="Прямоугольник 1"/>
          <p:cNvSpPr/>
          <p:nvPr/>
        </p:nvSpPr>
        <p:spPr>
          <a:xfrm>
            <a:off x="2151336" y="266640"/>
            <a:ext cx="13304277" cy="9194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Типичные ошибки при заполнении раздела 2 формы ЕФС-1</a:t>
            </a:r>
            <a:endParaRPr lang="ru-RU" sz="3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997893" y="2051720"/>
            <a:ext cx="14690947" cy="6570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80976" y="1755812"/>
            <a:ext cx="13304277" cy="68659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Титульный лист</a:t>
            </a:r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ru-RU" sz="22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об </a:t>
            </a:r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ОКВЭД (указывается фактически осуществляемы</a:t>
            </a:r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 ОКВЭД): несоответствие ОКВЭД страхователя и </a:t>
            </a:r>
            <a:r>
              <a:rPr lang="ru-RU" sz="2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ОКВЭД </a:t>
            </a:r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данным СФР; </a:t>
            </a:r>
            <a:endParaRPr lang="ru-RU" sz="22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 численности застрахованных лиц </a:t>
            </a:r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(указывается среднесписочная численность, численность застрахованных лиц, в </a:t>
            </a:r>
            <a:r>
              <a:rPr lang="ru-RU" sz="22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инвалиды и работники, занятые на вредных и опасных условиях труда): опечатки, обнуляются сведения.</a:t>
            </a:r>
            <a:endParaRPr lang="ru-RU" sz="22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2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Подраздел </a:t>
            </a:r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</a:t>
            </a:r>
          </a:p>
          <a:p>
            <a:pPr algn="ctr"/>
            <a:endParaRPr lang="ru-RU" sz="22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</a:t>
            </a:r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графы </a:t>
            </a:r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строк 1, 2, 3, 4, 9 </a:t>
            </a:r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(указываются сведения на начало отчетного периода)</a:t>
            </a:r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отсутствуют отчеты предыдущих периодов, неверно указаны сведения на конец предыдущего периода;</a:t>
            </a:r>
            <a:endParaRPr lang="ru-RU" sz="22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 начисленных взносах (строка 9</a:t>
            </a:r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неверное исчисление сумм взносов</a:t>
            </a:r>
            <a:endParaRPr lang="ru-RU" sz="22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 тарифе </a:t>
            </a:r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строки </a:t>
            </a:r>
            <a:r>
              <a:rPr lang="ru-RU" sz="2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5-8 (указываются сведения </a:t>
            </a:r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тарифе): по строке 5 указан тариф после применения скидки/надбавки, </a:t>
            </a:r>
            <a:r>
              <a:rPr lang="ru-RU" sz="2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строке </a:t>
            </a:r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5-8 указан тариф, не соответствующий ОКВЭД по данным СФР. </a:t>
            </a:r>
          </a:p>
          <a:p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Неправомерное проставление отметки о наличии 60% льготы (общественные </a:t>
            </a:r>
            <a:r>
              <a:rPr lang="ru-RU" sz="2200" b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инвалидов).</a:t>
            </a:r>
            <a:endParaRPr lang="ru-RU" sz="22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23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</TotalTime>
  <Words>1258</Words>
  <Application>Microsoft Office PowerPoint</Application>
  <PresentationFormat>Произвольный</PresentationFormat>
  <Paragraphs>120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Montserrat</vt:lpstr>
      <vt:lpstr>MyriadPro-Cond</vt:lpstr>
      <vt:lpstr>Arial</vt:lpstr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Ширинян Роза Валентиновна</dc:creator>
  <cp:lastModifiedBy>Кузнецова Татьяна Олеговна</cp:lastModifiedBy>
  <cp:revision>69</cp:revision>
  <cp:lastPrinted>2026-08-25T11:34:27Z</cp:lastPrinted>
  <dcterms:created xsi:type="dcterms:W3CDTF">2025-04-08T15:37:51Z</dcterms:created>
  <dcterms:modified xsi:type="dcterms:W3CDTF">2026-08-25T11:44:32Z</dcterms:modified>
</cp:coreProperties>
</file>