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F487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F487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F487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F487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3217" y="217170"/>
            <a:ext cx="8557564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F487C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5/21/2025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suslugi.ru/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gosuslugi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7498" y="1132458"/>
            <a:ext cx="6909434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75615" marR="467995" indent="840105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Пошаговая</a:t>
            </a:r>
            <a:r>
              <a:rPr sz="3200" b="1" spc="-1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инструкция </a:t>
            </a:r>
            <a:r>
              <a:rPr sz="32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подачи</a:t>
            </a:r>
            <a:r>
              <a:rPr sz="3200" b="1" spc="-10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F487C"/>
                </a:solidFill>
                <a:latin typeface="Times New Roman"/>
                <a:cs typeface="Times New Roman"/>
              </a:rPr>
              <a:t>заявления</a:t>
            </a:r>
            <a:r>
              <a:rPr sz="3200" b="1" spc="-9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F487C"/>
                </a:solidFill>
                <a:latin typeface="Times New Roman"/>
                <a:cs typeface="Times New Roman"/>
              </a:rPr>
              <a:t>о</a:t>
            </a:r>
            <a:r>
              <a:rPr sz="3200" b="1" spc="-10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возмещении</a:t>
            </a:r>
            <a:endParaRPr sz="3200">
              <a:latin typeface="Times New Roman"/>
              <a:cs typeface="Times New Roman"/>
            </a:endParaRPr>
          </a:p>
          <a:p>
            <a:pPr marL="233045" marR="227965" algn="ctr">
              <a:lnSpc>
                <a:spcPct val="100000"/>
              </a:lnSpc>
            </a:pPr>
            <a:r>
              <a:rPr sz="3200" b="1" dirty="0">
                <a:solidFill>
                  <a:srgbClr val="1F487C"/>
                </a:solidFill>
                <a:latin typeface="Times New Roman"/>
                <a:cs typeface="Times New Roman"/>
              </a:rPr>
              <a:t>произведенных</a:t>
            </a:r>
            <a:r>
              <a:rPr sz="3200" b="1" spc="-10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32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расходов</a:t>
            </a:r>
            <a:r>
              <a:rPr sz="3200" b="1" spc="-13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F487C"/>
                </a:solidFill>
                <a:latin typeface="Times New Roman"/>
                <a:cs typeface="Times New Roman"/>
              </a:rPr>
              <a:t>на</a:t>
            </a:r>
            <a:r>
              <a:rPr sz="3200" b="1" spc="-10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оплату предупредительных</a:t>
            </a:r>
            <a:r>
              <a:rPr sz="3200" b="1" spc="-15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32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мер</a:t>
            </a:r>
            <a:endParaRPr sz="320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  <a:tabLst>
                <a:tab pos="654050" algn="l"/>
              </a:tabLst>
            </a:pPr>
            <a:r>
              <a:rPr sz="32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на</a:t>
            </a:r>
            <a:r>
              <a:rPr sz="3200" b="1" dirty="0">
                <a:solidFill>
                  <a:srgbClr val="1F487C"/>
                </a:solidFill>
                <a:latin typeface="Times New Roman"/>
                <a:cs typeface="Times New Roman"/>
              </a:rPr>
              <a:t>	Едином</a:t>
            </a:r>
            <a:r>
              <a:rPr sz="3200" b="1" spc="-9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F487C"/>
                </a:solidFill>
                <a:latin typeface="Times New Roman"/>
                <a:cs typeface="Times New Roman"/>
              </a:rPr>
              <a:t>портале</a:t>
            </a:r>
            <a:r>
              <a:rPr sz="3200" b="1" spc="-10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32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государственных </a:t>
            </a:r>
            <a:r>
              <a:rPr sz="3200" b="1" dirty="0">
                <a:solidFill>
                  <a:srgbClr val="1F487C"/>
                </a:solidFill>
                <a:latin typeface="Times New Roman"/>
                <a:cs typeface="Times New Roman"/>
              </a:rPr>
              <a:t>и</a:t>
            </a:r>
            <a:r>
              <a:rPr sz="3200" b="1" spc="-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F487C"/>
                </a:solidFill>
                <a:latin typeface="Times New Roman"/>
                <a:cs typeface="Times New Roman"/>
              </a:rPr>
              <a:t>муниципальных</a:t>
            </a:r>
            <a:r>
              <a:rPr sz="3200" b="1" spc="-4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1F487C"/>
                </a:solidFill>
                <a:latin typeface="Times New Roman"/>
                <a:cs typeface="Times New Roman"/>
              </a:rPr>
              <a:t>услуг</a:t>
            </a:r>
            <a:r>
              <a:rPr sz="3200" b="1" spc="-5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(ЕПГУ) </a:t>
            </a:r>
            <a:r>
              <a:rPr sz="3200" b="1" spc="-10" dirty="0">
                <a:solidFill>
                  <a:srgbClr val="1F487C"/>
                </a:solidFill>
                <a:latin typeface="Times New Roman"/>
                <a:cs typeface="Times New Roman"/>
                <a:hlinkClick r:id="rId2"/>
              </a:rPr>
              <a:t>www.gosuslugi.ru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8540" y="361315"/>
            <a:ext cx="8049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24840" algn="l"/>
                <a:tab pos="937260" algn="l"/>
                <a:tab pos="1690370" algn="l"/>
                <a:tab pos="2078989" algn="l"/>
                <a:tab pos="3098800" algn="l"/>
                <a:tab pos="4210050" algn="l"/>
                <a:tab pos="5843905" algn="l"/>
                <a:tab pos="6566534" algn="l"/>
              </a:tabLst>
            </a:pPr>
            <a:r>
              <a:rPr spc="-25" dirty="0">
                <a:solidFill>
                  <a:srgbClr val="FF0000"/>
                </a:solidFill>
              </a:rPr>
              <a:t>Шаг</a:t>
            </a:r>
            <a:r>
              <a:rPr dirty="0">
                <a:solidFill>
                  <a:srgbClr val="FF0000"/>
                </a:solidFill>
              </a:rPr>
              <a:t>	</a:t>
            </a:r>
            <a:r>
              <a:rPr spc="-25" dirty="0">
                <a:solidFill>
                  <a:srgbClr val="FF0000"/>
                </a:solidFill>
              </a:rPr>
              <a:t>1.</a:t>
            </a:r>
            <a:r>
              <a:rPr dirty="0">
                <a:solidFill>
                  <a:srgbClr val="FF0000"/>
                </a:solidFill>
              </a:rPr>
              <a:t>	</a:t>
            </a:r>
            <a:r>
              <a:rPr spc="-20" dirty="0"/>
              <a:t>Зайти</a:t>
            </a:r>
            <a:r>
              <a:rPr dirty="0"/>
              <a:t>	</a:t>
            </a:r>
            <a:r>
              <a:rPr spc="-25" dirty="0"/>
              <a:t>на</a:t>
            </a:r>
            <a:r>
              <a:rPr dirty="0"/>
              <a:t>	</a:t>
            </a:r>
            <a:r>
              <a:rPr spc="-10" dirty="0"/>
              <a:t>главную</a:t>
            </a:r>
            <a:r>
              <a:rPr dirty="0"/>
              <a:t>	</a:t>
            </a:r>
            <a:r>
              <a:rPr spc="-10" dirty="0"/>
              <a:t>страницу</a:t>
            </a:r>
            <a:r>
              <a:rPr dirty="0"/>
              <a:t>	</a:t>
            </a:r>
            <a:r>
              <a:rPr spc="-10" dirty="0"/>
              <a:t>официального</a:t>
            </a:r>
            <a:r>
              <a:rPr dirty="0"/>
              <a:t>	</a:t>
            </a:r>
            <a:r>
              <a:rPr spc="-10" dirty="0"/>
              <a:t>сайта</a:t>
            </a:r>
            <a:r>
              <a:rPr dirty="0"/>
              <a:t>	</a:t>
            </a:r>
            <a:r>
              <a:rPr spc="-25" dirty="0"/>
              <a:t>ГОСУСЛУГИ </a:t>
            </a:r>
            <a:r>
              <a:rPr spc="-10" dirty="0">
                <a:hlinkClick r:id="rId2"/>
              </a:rPr>
              <a:t>www.gosuslugi.ru.</a:t>
            </a:r>
            <a:r>
              <a:rPr spc="-90" dirty="0"/>
              <a:t> </a:t>
            </a:r>
            <a:r>
              <a:rPr dirty="0"/>
              <a:t>Нажать</a:t>
            </a:r>
            <a:r>
              <a:rPr spc="-40" dirty="0"/>
              <a:t> </a:t>
            </a:r>
            <a:r>
              <a:rPr dirty="0"/>
              <a:t>кнопку</a:t>
            </a:r>
            <a:r>
              <a:rPr spc="-45" dirty="0"/>
              <a:t> </a:t>
            </a:r>
            <a:r>
              <a:rPr spc="-10" dirty="0"/>
              <a:t>«Войти».</a:t>
            </a: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546" y="1124711"/>
            <a:ext cx="4871466" cy="165620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004305" y="1967229"/>
            <a:ext cx="23952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Шаг</a:t>
            </a:r>
            <a:r>
              <a:rPr sz="1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2.</a:t>
            </a:r>
            <a:r>
              <a:rPr sz="1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Ввести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данные.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16598" y="2512267"/>
            <a:ext cx="2524125" cy="41910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18540" y="3026155"/>
            <a:ext cx="44157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672465" algn="l"/>
                <a:tab pos="1033144" algn="l"/>
                <a:tab pos="2135505" algn="l"/>
                <a:tab pos="3004185" algn="l"/>
                <a:tab pos="3761740" algn="l"/>
                <a:tab pos="4028440" algn="l"/>
              </a:tabLst>
            </a:pPr>
            <a:r>
              <a:rPr sz="1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Шаг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3.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Выбрать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способ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входа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-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как </a:t>
            </a:r>
            <a:r>
              <a:rPr sz="18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руководитель 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юридического</a:t>
            </a:r>
            <a:r>
              <a:rPr sz="18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лица.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39546" y="3861320"/>
            <a:ext cx="4600575" cy="2657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1420" y="3705402"/>
            <a:ext cx="5608447" cy="288036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marR="5080">
              <a:lnSpc>
                <a:spcPct val="100000"/>
              </a:lnSpc>
              <a:spcBef>
                <a:spcPts val="100"/>
              </a:spcBef>
              <a:tabLst>
                <a:tab pos="667385" algn="l"/>
                <a:tab pos="1020444" algn="l"/>
                <a:tab pos="1926589" algn="l"/>
                <a:tab pos="2232660" algn="l"/>
                <a:tab pos="3500754" algn="l"/>
                <a:tab pos="4369435" algn="l"/>
                <a:tab pos="6029325" algn="l"/>
                <a:tab pos="6899909" algn="l"/>
                <a:tab pos="7158990" algn="l"/>
              </a:tabLst>
            </a:pPr>
            <a:r>
              <a:rPr spc="-25" dirty="0">
                <a:solidFill>
                  <a:srgbClr val="FF0000"/>
                </a:solidFill>
              </a:rPr>
              <a:t>Шаг</a:t>
            </a:r>
            <a:r>
              <a:rPr dirty="0">
                <a:solidFill>
                  <a:srgbClr val="FF0000"/>
                </a:solidFill>
              </a:rPr>
              <a:t>	</a:t>
            </a:r>
            <a:r>
              <a:rPr spc="-25" dirty="0">
                <a:solidFill>
                  <a:srgbClr val="FF0000"/>
                </a:solidFill>
              </a:rPr>
              <a:t>4.</a:t>
            </a:r>
            <a:r>
              <a:rPr dirty="0">
                <a:solidFill>
                  <a:srgbClr val="FF0000"/>
                </a:solidFill>
              </a:rPr>
              <a:t>	</a:t>
            </a:r>
            <a:r>
              <a:rPr spc="-10" dirty="0"/>
              <a:t>Ввести</a:t>
            </a:r>
            <a:r>
              <a:rPr dirty="0"/>
              <a:t>	</a:t>
            </a:r>
            <a:r>
              <a:rPr spc="-50" dirty="0"/>
              <a:t>в</a:t>
            </a:r>
            <a:r>
              <a:rPr dirty="0"/>
              <a:t>	</a:t>
            </a:r>
            <a:r>
              <a:rPr spc="-10" dirty="0"/>
              <a:t>поисковой</a:t>
            </a:r>
            <a:r>
              <a:rPr dirty="0"/>
              <a:t>	</a:t>
            </a:r>
            <a:r>
              <a:rPr spc="-10" dirty="0"/>
              <a:t>строке</a:t>
            </a:r>
            <a:r>
              <a:rPr dirty="0"/>
              <a:t>	</a:t>
            </a:r>
            <a:r>
              <a:rPr spc="-10" dirty="0"/>
              <a:t>наименование</a:t>
            </a:r>
            <a:r>
              <a:rPr dirty="0"/>
              <a:t>	</a:t>
            </a:r>
            <a:r>
              <a:rPr spc="-10" dirty="0"/>
              <a:t>услуги</a:t>
            </a:r>
            <a:r>
              <a:rPr dirty="0"/>
              <a:t>	</a:t>
            </a:r>
            <a:r>
              <a:rPr spc="-50" dirty="0"/>
              <a:t>-</a:t>
            </a:r>
            <a:r>
              <a:rPr dirty="0"/>
              <a:t>	</a:t>
            </a:r>
            <a:r>
              <a:rPr spc="-10" dirty="0"/>
              <a:t>«Возмещение произведенных</a:t>
            </a:r>
            <a:r>
              <a:rPr spc="-25" dirty="0"/>
              <a:t> </a:t>
            </a:r>
            <a:r>
              <a:rPr spc="-20" dirty="0"/>
              <a:t>расходов</a:t>
            </a:r>
            <a:r>
              <a:rPr spc="-35" dirty="0"/>
              <a:t> </a:t>
            </a:r>
            <a:r>
              <a:rPr dirty="0"/>
              <a:t>на</a:t>
            </a:r>
            <a:r>
              <a:rPr spc="-40" dirty="0"/>
              <a:t> </a:t>
            </a:r>
            <a:r>
              <a:rPr spc="-10" dirty="0"/>
              <a:t>оплату</a:t>
            </a:r>
            <a:r>
              <a:rPr spc="-15" dirty="0"/>
              <a:t> </a:t>
            </a:r>
            <a:r>
              <a:rPr spc="-10" dirty="0"/>
              <a:t>предупредительных</a:t>
            </a:r>
            <a:r>
              <a:rPr spc="-30" dirty="0"/>
              <a:t> </a:t>
            </a:r>
            <a:r>
              <a:rPr dirty="0"/>
              <a:t>мер».</a:t>
            </a:r>
            <a:r>
              <a:rPr spc="-40" dirty="0"/>
              <a:t> </a:t>
            </a:r>
            <a:r>
              <a:rPr dirty="0"/>
              <a:t>Выбрать</a:t>
            </a:r>
            <a:r>
              <a:rPr spc="-30" dirty="0"/>
              <a:t> </a:t>
            </a:r>
            <a:r>
              <a:rPr spc="-10" dirty="0"/>
              <a:t>услугу.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4339" y="4682744"/>
            <a:ext cx="39471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Шаг</a:t>
            </a:r>
            <a:r>
              <a:rPr sz="1800" b="1" spc="2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5.</a:t>
            </a:r>
            <a:r>
              <a:rPr sz="1800" b="1" spc="2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Нажать</a:t>
            </a:r>
            <a:r>
              <a:rPr sz="1800" b="1" spc="28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кнопку</a:t>
            </a:r>
            <a:r>
              <a:rPr sz="1800" b="1" spc="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«Начать»</a:t>
            </a:r>
            <a:r>
              <a:rPr sz="1800" b="1" spc="27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на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странице</a:t>
            </a:r>
            <a:r>
              <a:rPr sz="18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с</a:t>
            </a:r>
            <a:r>
              <a:rPr sz="1800" b="1" spc="-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услугой.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44417" y="5287264"/>
            <a:ext cx="3028315" cy="907415"/>
          </a:xfrm>
          <a:custGeom>
            <a:avLst/>
            <a:gdLst/>
            <a:ahLst/>
            <a:cxnLst/>
            <a:rect l="l" t="t" r="r" b="b"/>
            <a:pathLst>
              <a:path w="3028315" h="907414">
                <a:moveTo>
                  <a:pt x="2954956" y="870404"/>
                </a:moveTo>
                <a:lnTo>
                  <a:pt x="2908173" y="882294"/>
                </a:lnTo>
                <a:lnTo>
                  <a:pt x="2904109" y="889215"/>
                </a:lnTo>
                <a:lnTo>
                  <a:pt x="2905760" y="896010"/>
                </a:lnTo>
                <a:lnTo>
                  <a:pt x="2907538" y="902804"/>
                </a:lnTo>
                <a:lnTo>
                  <a:pt x="2914396" y="906919"/>
                </a:lnTo>
                <a:lnTo>
                  <a:pt x="3007050" y="883335"/>
                </a:lnTo>
                <a:lnTo>
                  <a:pt x="3000121" y="883335"/>
                </a:lnTo>
                <a:lnTo>
                  <a:pt x="2954956" y="870404"/>
                </a:lnTo>
                <a:close/>
              </a:path>
              <a:path w="3028315" h="907414">
                <a:moveTo>
                  <a:pt x="2979371" y="864190"/>
                </a:moveTo>
                <a:lnTo>
                  <a:pt x="2954956" y="870404"/>
                </a:lnTo>
                <a:lnTo>
                  <a:pt x="3000121" y="883335"/>
                </a:lnTo>
                <a:lnTo>
                  <a:pt x="3001101" y="879906"/>
                </a:lnTo>
                <a:lnTo>
                  <a:pt x="2994406" y="879906"/>
                </a:lnTo>
                <a:lnTo>
                  <a:pt x="2979371" y="864190"/>
                </a:lnTo>
                <a:close/>
              </a:path>
              <a:path w="3028315" h="907414">
                <a:moveTo>
                  <a:pt x="2938907" y="793394"/>
                </a:moveTo>
                <a:lnTo>
                  <a:pt x="2928747" y="803097"/>
                </a:lnTo>
                <a:lnTo>
                  <a:pt x="2928620" y="811136"/>
                </a:lnTo>
                <a:lnTo>
                  <a:pt x="2961959" y="845988"/>
                </a:lnTo>
                <a:lnTo>
                  <a:pt x="3007106" y="858913"/>
                </a:lnTo>
                <a:lnTo>
                  <a:pt x="3000121" y="883335"/>
                </a:lnTo>
                <a:lnTo>
                  <a:pt x="3007050" y="883335"/>
                </a:lnTo>
                <a:lnTo>
                  <a:pt x="3027807" y="878052"/>
                </a:lnTo>
                <a:lnTo>
                  <a:pt x="2946908" y="793559"/>
                </a:lnTo>
                <a:lnTo>
                  <a:pt x="2938907" y="793394"/>
                </a:lnTo>
                <a:close/>
              </a:path>
              <a:path w="3028315" h="907414">
                <a:moveTo>
                  <a:pt x="3000472" y="858913"/>
                </a:moveTo>
                <a:lnTo>
                  <a:pt x="3000102" y="858913"/>
                </a:lnTo>
                <a:lnTo>
                  <a:pt x="2979371" y="864190"/>
                </a:lnTo>
                <a:lnTo>
                  <a:pt x="2994406" y="879906"/>
                </a:lnTo>
                <a:lnTo>
                  <a:pt x="3000472" y="858913"/>
                </a:lnTo>
                <a:close/>
              </a:path>
              <a:path w="3028315" h="907414">
                <a:moveTo>
                  <a:pt x="3007106" y="858913"/>
                </a:moveTo>
                <a:lnTo>
                  <a:pt x="3000472" y="858913"/>
                </a:lnTo>
                <a:lnTo>
                  <a:pt x="2994406" y="879906"/>
                </a:lnTo>
                <a:lnTo>
                  <a:pt x="3001101" y="879906"/>
                </a:lnTo>
                <a:lnTo>
                  <a:pt x="3007106" y="858913"/>
                </a:lnTo>
                <a:close/>
              </a:path>
              <a:path w="3028315" h="907414">
                <a:moveTo>
                  <a:pt x="6985" y="0"/>
                </a:moveTo>
                <a:lnTo>
                  <a:pt x="0" y="24384"/>
                </a:lnTo>
                <a:lnTo>
                  <a:pt x="2954956" y="870404"/>
                </a:lnTo>
                <a:lnTo>
                  <a:pt x="2979371" y="864190"/>
                </a:lnTo>
                <a:lnTo>
                  <a:pt x="2961959" y="845988"/>
                </a:lnTo>
                <a:lnTo>
                  <a:pt x="6985" y="0"/>
                </a:lnTo>
                <a:close/>
              </a:path>
              <a:path w="3028315" h="907414">
                <a:moveTo>
                  <a:pt x="2961959" y="845988"/>
                </a:moveTo>
                <a:lnTo>
                  <a:pt x="2979371" y="864190"/>
                </a:lnTo>
                <a:lnTo>
                  <a:pt x="3000102" y="858913"/>
                </a:lnTo>
                <a:lnTo>
                  <a:pt x="3007106" y="858913"/>
                </a:lnTo>
                <a:lnTo>
                  <a:pt x="2961959" y="84598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7220" y="835025"/>
            <a:ext cx="8667115" cy="25939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1769" y="218694"/>
            <a:ext cx="84829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637030" algn="l"/>
                <a:tab pos="3423920" algn="l"/>
                <a:tab pos="3947795" algn="l"/>
                <a:tab pos="5139690" algn="l"/>
                <a:tab pos="6642734" algn="l"/>
                <a:tab pos="6889750" algn="l"/>
                <a:tab pos="7907655" algn="l"/>
              </a:tabLst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Шаг</a:t>
            </a:r>
            <a:r>
              <a:rPr sz="1800" b="1" spc="3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6.</a:t>
            </a:r>
            <a:r>
              <a:rPr sz="1800" b="1" spc="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Выбрать</a:t>
            </a:r>
            <a:r>
              <a:rPr sz="1800" b="1" spc="4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необходимый</a:t>
            </a:r>
            <a:r>
              <a:rPr sz="1800" b="1" spc="40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вариант:</a:t>
            </a:r>
            <a:r>
              <a:rPr sz="1800" b="1" spc="40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в</a:t>
            </a:r>
            <a:r>
              <a:rPr sz="1800" b="1" spc="40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случае</a:t>
            </a:r>
            <a:r>
              <a:rPr sz="1800" b="1" spc="40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если</a:t>
            </a:r>
            <a:r>
              <a:rPr sz="1800" b="1" spc="40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организация</a:t>
            </a:r>
            <a:r>
              <a:rPr sz="1800" b="1" spc="40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является обособленным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подразделением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или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филиалом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страхователя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–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выбрать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ответ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«Да»,</a:t>
            </a:r>
            <a:r>
              <a:rPr sz="1800" b="1" spc="-5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если</a:t>
            </a:r>
            <a:r>
              <a:rPr sz="18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организация</a:t>
            </a:r>
            <a:r>
              <a:rPr sz="18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является</a:t>
            </a:r>
            <a:r>
              <a:rPr sz="18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юр.</a:t>
            </a:r>
            <a:r>
              <a:rPr sz="18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лицом</a:t>
            </a:r>
            <a:r>
              <a:rPr sz="1800" b="1" spc="-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–</a:t>
            </a:r>
            <a:r>
              <a:rPr sz="1800" b="1" spc="-6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«Нет».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9561" y="1124711"/>
            <a:ext cx="5622670" cy="244106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19630" y="4293031"/>
            <a:ext cx="6054725" cy="237464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02437" y="3674491"/>
            <a:ext cx="84804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27075" algn="l"/>
                <a:tab pos="1144905" algn="l"/>
                <a:tab pos="2299970" algn="l"/>
                <a:tab pos="3924935" algn="l"/>
                <a:tab pos="5026660" algn="l"/>
                <a:tab pos="5732780" algn="l"/>
                <a:tab pos="7156450" algn="l"/>
              </a:tabLst>
            </a:pPr>
            <a:r>
              <a:rPr sz="1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Шаг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8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7.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Выбрать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необходимый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вариант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куда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необходимо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перечислить возмещения</a:t>
            </a:r>
            <a:r>
              <a:rPr sz="1800" b="1" spc="-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расходов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45360" y="455587"/>
            <a:ext cx="6583045" cy="6183630"/>
            <a:chOff x="1745360" y="455587"/>
            <a:chExt cx="6583045" cy="61836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45360" y="455587"/>
              <a:ext cx="5797296" cy="618324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349491" y="544576"/>
              <a:ext cx="1979295" cy="5621020"/>
            </a:xfrm>
            <a:custGeom>
              <a:avLst/>
              <a:gdLst/>
              <a:ahLst/>
              <a:cxnLst/>
              <a:rect l="l" t="t" r="r" b="b"/>
              <a:pathLst>
                <a:path w="1979295" h="5621020">
                  <a:moveTo>
                    <a:pt x="18287" y="5496598"/>
                  </a:moveTo>
                  <a:lnTo>
                    <a:pt x="4572" y="5499315"/>
                  </a:lnTo>
                  <a:lnTo>
                    <a:pt x="0" y="5505996"/>
                  </a:lnTo>
                  <a:lnTo>
                    <a:pt x="1397" y="5512879"/>
                  </a:lnTo>
                  <a:lnTo>
                    <a:pt x="22733" y="5620778"/>
                  </a:lnTo>
                  <a:lnTo>
                    <a:pt x="45493" y="5601233"/>
                  </a:lnTo>
                  <a:lnTo>
                    <a:pt x="42925" y="5601233"/>
                  </a:lnTo>
                  <a:lnTo>
                    <a:pt x="18923" y="5592927"/>
                  </a:lnTo>
                  <a:lnTo>
                    <a:pt x="34314" y="5548463"/>
                  </a:lnTo>
                  <a:lnTo>
                    <a:pt x="26288" y="5507951"/>
                  </a:lnTo>
                  <a:lnTo>
                    <a:pt x="24892" y="5501068"/>
                  </a:lnTo>
                  <a:lnTo>
                    <a:pt x="18287" y="5496598"/>
                  </a:lnTo>
                  <a:close/>
                </a:path>
                <a:path w="1979295" h="5621020">
                  <a:moveTo>
                    <a:pt x="34314" y="5548463"/>
                  </a:moveTo>
                  <a:lnTo>
                    <a:pt x="18923" y="5592927"/>
                  </a:lnTo>
                  <a:lnTo>
                    <a:pt x="42925" y="5601233"/>
                  </a:lnTo>
                  <a:lnTo>
                    <a:pt x="45255" y="5594502"/>
                  </a:lnTo>
                  <a:lnTo>
                    <a:pt x="43434" y="5594502"/>
                  </a:lnTo>
                  <a:lnTo>
                    <a:pt x="22606" y="5587326"/>
                  </a:lnTo>
                  <a:lnTo>
                    <a:pt x="39191" y="5573087"/>
                  </a:lnTo>
                  <a:lnTo>
                    <a:pt x="34314" y="5548463"/>
                  </a:lnTo>
                  <a:close/>
                </a:path>
                <a:path w="1979295" h="5621020">
                  <a:moveTo>
                    <a:pt x="94869" y="5525287"/>
                  </a:moveTo>
                  <a:lnTo>
                    <a:pt x="58366" y="5556625"/>
                  </a:lnTo>
                  <a:lnTo>
                    <a:pt x="42925" y="5601233"/>
                  </a:lnTo>
                  <a:lnTo>
                    <a:pt x="45493" y="5601233"/>
                  </a:lnTo>
                  <a:lnTo>
                    <a:pt x="111506" y="5544566"/>
                  </a:lnTo>
                  <a:lnTo>
                    <a:pt x="112013" y="5536539"/>
                  </a:lnTo>
                  <a:lnTo>
                    <a:pt x="102870" y="5525897"/>
                  </a:lnTo>
                  <a:lnTo>
                    <a:pt x="94869" y="5525287"/>
                  </a:lnTo>
                  <a:close/>
                </a:path>
                <a:path w="1979295" h="5621020">
                  <a:moveTo>
                    <a:pt x="39191" y="5573087"/>
                  </a:moveTo>
                  <a:lnTo>
                    <a:pt x="22606" y="5587326"/>
                  </a:lnTo>
                  <a:lnTo>
                    <a:pt x="43434" y="5594502"/>
                  </a:lnTo>
                  <a:lnTo>
                    <a:pt x="39191" y="5573087"/>
                  </a:lnTo>
                  <a:close/>
                </a:path>
                <a:path w="1979295" h="5621020">
                  <a:moveTo>
                    <a:pt x="58366" y="5556625"/>
                  </a:moveTo>
                  <a:lnTo>
                    <a:pt x="39191" y="5573087"/>
                  </a:lnTo>
                  <a:lnTo>
                    <a:pt x="43434" y="5594502"/>
                  </a:lnTo>
                  <a:lnTo>
                    <a:pt x="45255" y="5594502"/>
                  </a:lnTo>
                  <a:lnTo>
                    <a:pt x="58366" y="5556625"/>
                  </a:lnTo>
                  <a:close/>
                </a:path>
                <a:path w="1979295" h="5621020">
                  <a:moveTo>
                    <a:pt x="1954911" y="0"/>
                  </a:moveTo>
                  <a:lnTo>
                    <a:pt x="34314" y="5548463"/>
                  </a:lnTo>
                  <a:lnTo>
                    <a:pt x="39191" y="5573087"/>
                  </a:lnTo>
                  <a:lnTo>
                    <a:pt x="58366" y="5556625"/>
                  </a:lnTo>
                  <a:lnTo>
                    <a:pt x="1978914" y="8254"/>
                  </a:lnTo>
                  <a:lnTo>
                    <a:pt x="1954911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30200" y="144017"/>
            <a:ext cx="8235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Шаг</a:t>
            </a:r>
            <a:r>
              <a:rPr sz="18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8.</a:t>
            </a:r>
            <a:r>
              <a:rPr sz="18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Ознакомиться</a:t>
            </a:r>
            <a:r>
              <a:rPr sz="18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с</a:t>
            </a:r>
            <a:r>
              <a:rPr sz="18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информацией.</a:t>
            </a:r>
            <a:r>
              <a:rPr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Нажать</a:t>
            </a:r>
            <a:r>
              <a:rPr sz="18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кнопку</a:t>
            </a:r>
            <a:r>
              <a:rPr sz="18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«Перейти</a:t>
            </a:r>
            <a:r>
              <a:rPr sz="18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к</a:t>
            </a:r>
            <a:r>
              <a:rPr sz="1800" b="1" spc="-4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заявлению».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218694"/>
            <a:ext cx="32727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6430" algn="l"/>
                <a:tab pos="979805" algn="l"/>
                <a:tab pos="2274570" algn="l"/>
              </a:tabLst>
            </a:pPr>
            <a:r>
              <a:rPr spc="-25" dirty="0">
                <a:solidFill>
                  <a:srgbClr val="FF0000"/>
                </a:solidFill>
              </a:rPr>
              <a:t>Шаг</a:t>
            </a:r>
            <a:r>
              <a:rPr dirty="0">
                <a:solidFill>
                  <a:srgbClr val="FF0000"/>
                </a:solidFill>
              </a:rPr>
              <a:t>	</a:t>
            </a:r>
            <a:r>
              <a:rPr spc="-25" dirty="0">
                <a:solidFill>
                  <a:srgbClr val="FF0000"/>
                </a:solidFill>
              </a:rPr>
              <a:t>9.</a:t>
            </a:r>
            <a:r>
              <a:rPr dirty="0">
                <a:solidFill>
                  <a:srgbClr val="FF0000"/>
                </a:solidFill>
              </a:rPr>
              <a:t>	</a:t>
            </a:r>
            <a:r>
              <a:rPr spc="-10" dirty="0"/>
              <a:t>Проверить</a:t>
            </a:r>
            <a:r>
              <a:rPr dirty="0"/>
              <a:t>	</a:t>
            </a:r>
            <a:r>
              <a:rPr spc="-10" dirty="0"/>
              <a:t>сведения,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87215" y="218694"/>
            <a:ext cx="775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нажать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3140" y="218694"/>
            <a:ext cx="775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кнопку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19317" y="218694"/>
            <a:ext cx="9378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«Верно».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63027" y="218694"/>
            <a:ext cx="780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3255" algn="l"/>
              </a:tabLst>
            </a:pPr>
            <a:r>
              <a:rPr sz="18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если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в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40071" y="218694"/>
            <a:ext cx="41052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69160">
              <a:lnSpc>
                <a:spcPct val="100000"/>
              </a:lnSpc>
              <a:spcBef>
                <a:spcPts val="100"/>
              </a:spcBef>
              <a:tabLst>
                <a:tab pos="2484755" algn="l"/>
              </a:tabLst>
            </a:pPr>
            <a:r>
              <a:rPr sz="18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В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случае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932815" algn="l"/>
                <a:tab pos="1964689" algn="l"/>
                <a:tab pos="2475865" algn="l"/>
                <a:tab pos="3417570" algn="l"/>
                <a:tab pos="3717925" algn="l"/>
              </a:tabLst>
            </a:pP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кнопку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«Откуда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эти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данные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и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как</a:t>
            </a:r>
            <a:endParaRPr sz="180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00907" y="1210373"/>
            <a:ext cx="5239892" cy="5286121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48462" y="493014"/>
            <a:ext cx="4909820" cy="19954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867410">
              <a:lnSpc>
                <a:spcPct val="100000"/>
              </a:lnSpc>
              <a:spcBef>
                <a:spcPts val="100"/>
              </a:spcBef>
              <a:tabLst>
                <a:tab pos="1250315" algn="l"/>
                <a:tab pos="2259330" algn="l"/>
                <a:tab pos="3283585" algn="l"/>
              </a:tabLst>
            </a:pP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сведениях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найдена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ошибка,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8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нажать </a:t>
            </a:r>
            <a:r>
              <a:rPr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исправить</a:t>
            </a:r>
            <a:r>
              <a:rPr sz="1800" b="1" spc="-1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ошибку».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80"/>
              </a:spcBef>
            </a:pP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635635" algn="l"/>
                <a:tab pos="1096010" algn="l"/>
                <a:tab pos="2036445" algn="l"/>
                <a:tab pos="3912870" algn="l"/>
                <a:tab pos="4676775" algn="l"/>
              </a:tabLst>
            </a:pPr>
            <a:r>
              <a:rPr sz="1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Шаг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10.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Указать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регистрационный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номер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по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обязательному</a:t>
            </a:r>
            <a:r>
              <a:rPr sz="1600" b="1" spc="36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социальному</a:t>
            </a:r>
            <a:r>
              <a:rPr sz="1600" b="1" spc="37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страхованию</a:t>
            </a:r>
            <a:r>
              <a:rPr sz="1600" b="1" spc="36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(ФСС)</a:t>
            </a:r>
            <a:r>
              <a:rPr sz="1600" b="1" spc="36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-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47980" algn="l"/>
                <a:tab pos="1101090" algn="l"/>
                <a:tab pos="1350645" algn="l"/>
                <a:tab pos="1795780" algn="l"/>
                <a:tab pos="3330575" algn="l"/>
                <a:tab pos="3530600" algn="l"/>
                <a:tab pos="3763645" algn="l"/>
                <a:tab pos="4570095" algn="l"/>
              </a:tabLst>
            </a:pPr>
            <a:r>
              <a:rPr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10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знаков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6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и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код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подчиненности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6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-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6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5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знаков,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для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страхователей</a:t>
            </a:r>
            <a:r>
              <a:rPr sz="1600" b="1" spc="9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зарегистрированных</a:t>
            </a:r>
            <a:r>
              <a:rPr sz="1600" b="1" spc="10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в</a:t>
            </a:r>
            <a:r>
              <a:rPr sz="1600" b="1" spc="8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 smtClean="0">
                <a:solidFill>
                  <a:srgbClr val="1F487C"/>
                </a:solidFill>
                <a:latin typeface="Times New Roman"/>
                <a:cs typeface="Times New Roman"/>
              </a:rPr>
              <a:t>Тюменской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8462" y="2443352"/>
            <a:ext cx="13455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006475" algn="l"/>
              </a:tabLst>
            </a:pP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области: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для 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обособленных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72817" y="2443352"/>
            <a:ext cx="18453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9060" indent="-86995">
              <a:lnSpc>
                <a:spcPct val="100000"/>
              </a:lnSpc>
              <a:spcBef>
                <a:spcPts val="95"/>
              </a:spcBef>
              <a:tabLst>
                <a:tab pos="1456055" algn="l"/>
                <a:tab pos="1777364" algn="l"/>
              </a:tabLst>
            </a:pP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юридических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лиц 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подразделений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	</a:t>
            </a:r>
            <a:r>
              <a:rPr sz="1600" b="1" spc="-60" dirty="0">
                <a:solidFill>
                  <a:srgbClr val="1F487C"/>
                </a:solidFill>
                <a:latin typeface="Times New Roman"/>
                <a:cs typeface="Times New Roman"/>
              </a:rPr>
              <a:t>-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71035" y="2443352"/>
            <a:ext cx="13849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  <a:tabLst>
                <a:tab pos="269240" algn="l"/>
                <a:tab pos="1033144" algn="l"/>
              </a:tabLst>
            </a:pPr>
            <a:r>
              <a:rPr sz="16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-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lang="ru-RU" sz="1600" b="1" dirty="0" smtClean="0">
                <a:solidFill>
                  <a:srgbClr val="1F487C"/>
                </a:solidFill>
                <a:latin typeface="Times New Roman"/>
                <a:cs typeface="Times New Roman"/>
              </a:rPr>
              <a:t>72</a:t>
            </a:r>
            <a:r>
              <a:rPr sz="1600" b="1" spc="-10" dirty="0" smtClean="0">
                <a:solidFill>
                  <a:srgbClr val="1F487C"/>
                </a:solidFill>
                <a:latin typeface="Times New Roman"/>
                <a:cs typeface="Times New Roman"/>
              </a:rPr>
              <a:t>001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,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для</a:t>
            </a:r>
            <a:endParaRPr sz="16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tabLst>
                <a:tab pos="879475" algn="l"/>
              </a:tabLst>
            </a:pPr>
            <a:r>
              <a:rPr lang="ru-RU" sz="1600" b="1" spc="-10" dirty="0" smtClean="0">
                <a:solidFill>
                  <a:srgbClr val="1F487C"/>
                </a:solidFill>
                <a:latin typeface="Times New Roman"/>
                <a:cs typeface="Times New Roman"/>
              </a:rPr>
              <a:t>72</a:t>
            </a:r>
            <a:r>
              <a:rPr sz="1600" b="1" spc="-10" dirty="0" smtClean="0">
                <a:solidFill>
                  <a:srgbClr val="1F487C"/>
                </a:solidFill>
                <a:latin typeface="Times New Roman"/>
                <a:cs typeface="Times New Roman"/>
              </a:rPr>
              <a:t>002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,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для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8462" y="2931032"/>
            <a:ext cx="402717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индивидуальных</a:t>
            </a:r>
            <a:r>
              <a:rPr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предпринимателей</a:t>
            </a:r>
            <a:r>
              <a:rPr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10" dirty="0" smtClean="0">
                <a:solidFill>
                  <a:srgbClr val="1F487C"/>
                </a:solidFill>
                <a:latin typeface="Times New Roman"/>
                <a:cs typeface="Times New Roman"/>
              </a:rPr>
              <a:t>72</a:t>
            </a:r>
            <a:r>
              <a:rPr sz="1600" b="1" spc="-10" dirty="0" smtClean="0">
                <a:solidFill>
                  <a:srgbClr val="1F487C"/>
                </a:solidFill>
                <a:latin typeface="Times New Roman"/>
                <a:cs typeface="Times New Roman"/>
              </a:rPr>
              <a:t>003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8462" y="3174873"/>
            <a:ext cx="212915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34390" algn="l"/>
              </a:tabLst>
            </a:pPr>
            <a:r>
              <a:rPr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Если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организация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766570" algn="l"/>
              </a:tabLst>
            </a:pP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подразделением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или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06700" y="3174873"/>
            <a:ext cx="104965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является</a:t>
            </a:r>
            <a:endParaRPr sz="1600">
              <a:latin typeface="Times New Roman"/>
              <a:cs typeface="Times New Roman"/>
            </a:endParaRPr>
          </a:p>
          <a:p>
            <a:pPr marL="41275">
              <a:lnSpc>
                <a:spcPct val="100000"/>
              </a:lnSpc>
            </a:pP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филиалом,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04564" y="3174873"/>
            <a:ext cx="13531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обособленным</a:t>
            </a:r>
            <a:endParaRPr sz="1600">
              <a:latin typeface="Times New Roman"/>
              <a:cs typeface="Times New Roman"/>
            </a:endParaRPr>
          </a:p>
          <a:p>
            <a:pPr marL="121920">
              <a:lnSpc>
                <a:spcPct val="100000"/>
              </a:lnSpc>
            </a:pP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страхователя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8462" y="3662934"/>
            <a:ext cx="42500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указывается</a:t>
            </a:r>
            <a:r>
              <a:rPr sz="1600" b="1" spc="-4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только</a:t>
            </a:r>
            <a:r>
              <a:rPr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регистрационный</a:t>
            </a:r>
            <a:r>
              <a:rPr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номер.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5541" y="3976204"/>
            <a:ext cx="4224274" cy="25491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4345" y="904333"/>
            <a:ext cx="4064345" cy="34674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514" y="1484757"/>
            <a:ext cx="4150487" cy="372554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73532" y="105282"/>
            <a:ext cx="8769350" cy="10579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366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Шаг</a:t>
            </a:r>
            <a:r>
              <a:rPr sz="1600" b="1" spc="4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11.</a:t>
            </a:r>
            <a:r>
              <a:rPr sz="1600" b="1" spc="4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Указать</a:t>
            </a:r>
            <a:r>
              <a:rPr sz="1600" b="1" spc="4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сведения</a:t>
            </a:r>
            <a:r>
              <a:rPr sz="1600" b="1" spc="4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о</a:t>
            </a:r>
            <a:r>
              <a:rPr sz="1600" b="1" spc="44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фактических</a:t>
            </a:r>
            <a:r>
              <a:rPr sz="1600" b="1" spc="434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расходах</a:t>
            </a:r>
            <a:r>
              <a:rPr sz="1600" b="1" spc="4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на</a:t>
            </a:r>
            <a:r>
              <a:rPr sz="1600" b="1" spc="4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мероприятия</a:t>
            </a:r>
            <a:r>
              <a:rPr sz="1600" b="1" spc="434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плана</a:t>
            </a:r>
            <a:r>
              <a:rPr sz="1600" b="1" spc="44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финансового обеспечения,</a:t>
            </a:r>
            <a:r>
              <a:rPr sz="1600" b="1" spc="-5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выбирая</a:t>
            </a:r>
            <a:r>
              <a:rPr sz="16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из</a:t>
            </a:r>
            <a:r>
              <a:rPr sz="1600" b="1" spc="-6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списка</a:t>
            </a:r>
            <a:r>
              <a:rPr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мероприятие,</a:t>
            </a:r>
            <a:r>
              <a:rPr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и</a:t>
            </a:r>
            <a:r>
              <a:rPr sz="16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проставив</a:t>
            </a:r>
            <a:r>
              <a:rPr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фактические</a:t>
            </a:r>
            <a:r>
              <a:rPr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расходы</a:t>
            </a:r>
            <a:r>
              <a:rPr sz="1600" b="1" spc="-4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в</a:t>
            </a:r>
            <a:r>
              <a:rPr sz="1600" b="1" spc="-6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рублях.</a:t>
            </a:r>
            <a:endParaRPr sz="1600">
              <a:latin typeface="Times New Roman"/>
              <a:cs typeface="Times New Roman"/>
            </a:endParaRPr>
          </a:p>
          <a:p>
            <a:pPr marL="4189729" marR="5080">
              <a:lnSpc>
                <a:spcPct val="100000"/>
              </a:lnSpc>
              <a:spcBef>
                <a:spcPts val="450"/>
              </a:spcBef>
            </a:pP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Шаг</a:t>
            </a:r>
            <a:r>
              <a:rPr sz="1400" b="1" spc="1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12.</a:t>
            </a:r>
            <a:r>
              <a:rPr sz="1400" b="1" spc="1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Указать</a:t>
            </a:r>
            <a:r>
              <a:rPr sz="1600" b="1" spc="23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номер</a:t>
            </a:r>
            <a:r>
              <a:rPr sz="1600" b="1" spc="2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телефона</a:t>
            </a:r>
            <a:r>
              <a:rPr sz="1600" b="1" spc="229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ответственного </a:t>
            </a:r>
            <a:r>
              <a:rPr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сотрудника</a:t>
            </a:r>
            <a:r>
              <a:rPr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организации.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292600" y="1124711"/>
            <a:ext cx="4751705" cy="2570480"/>
            <a:chOff x="4292600" y="1124711"/>
            <a:chExt cx="4751705" cy="2570480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56937" y="1124711"/>
              <a:ext cx="4363466" cy="2033143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292600" y="3171723"/>
              <a:ext cx="4751705" cy="523240"/>
            </a:xfrm>
            <a:custGeom>
              <a:avLst/>
              <a:gdLst/>
              <a:ahLst/>
              <a:cxnLst/>
              <a:rect l="l" t="t" r="r" b="b"/>
              <a:pathLst>
                <a:path w="4751705" h="523239">
                  <a:moveTo>
                    <a:pt x="4751705" y="0"/>
                  </a:moveTo>
                  <a:lnTo>
                    <a:pt x="0" y="0"/>
                  </a:lnTo>
                  <a:lnTo>
                    <a:pt x="0" y="523214"/>
                  </a:lnTo>
                  <a:lnTo>
                    <a:pt x="4751705" y="523214"/>
                  </a:lnTo>
                  <a:lnTo>
                    <a:pt x="47517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372102" y="3201746"/>
            <a:ext cx="459613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Шаг</a:t>
            </a:r>
            <a:r>
              <a:rPr sz="12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13.</a:t>
            </a:r>
            <a:r>
              <a:rPr sz="12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Выбрать</a:t>
            </a:r>
            <a:r>
              <a:rPr sz="14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территориальный</a:t>
            </a:r>
            <a:r>
              <a:rPr sz="14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орган</a:t>
            </a:r>
            <a:r>
              <a:rPr sz="14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СФР</a:t>
            </a:r>
            <a:r>
              <a:rPr sz="14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и</a:t>
            </a:r>
            <a:r>
              <a:rPr sz="14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указать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реквизиты</a:t>
            </a:r>
            <a:r>
              <a:rPr sz="14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приказа</a:t>
            </a:r>
            <a:r>
              <a:rPr sz="14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(решения)</a:t>
            </a:r>
            <a:r>
              <a:rPr sz="14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–</a:t>
            </a:r>
            <a:r>
              <a:rPr sz="14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номер</a:t>
            </a:r>
            <a:r>
              <a:rPr sz="1400" b="1" spc="-5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и</a:t>
            </a:r>
            <a:r>
              <a:rPr sz="1400" b="1" spc="-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дату</a:t>
            </a:r>
            <a:r>
              <a:rPr sz="14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решения.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716017" y="3717082"/>
            <a:ext cx="3960495" cy="305955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67" y="97282"/>
            <a:ext cx="40697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3594" algn="l"/>
                <a:tab pos="1448435" algn="l"/>
                <a:tab pos="2717800" algn="l"/>
                <a:tab pos="3620135" algn="l"/>
              </a:tabLst>
            </a:pPr>
            <a:r>
              <a:rPr spc="-25" dirty="0">
                <a:solidFill>
                  <a:srgbClr val="FF0000"/>
                </a:solidFill>
              </a:rPr>
              <a:t>Шаг</a:t>
            </a:r>
            <a:r>
              <a:rPr dirty="0">
                <a:solidFill>
                  <a:srgbClr val="FF0000"/>
                </a:solidFill>
              </a:rPr>
              <a:t>	</a:t>
            </a:r>
            <a:r>
              <a:rPr spc="-25" dirty="0">
                <a:solidFill>
                  <a:srgbClr val="FF0000"/>
                </a:solidFill>
              </a:rPr>
              <a:t>14.</a:t>
            </a:r>
            <a:r>
              <a:rPr dirty="0">
                <a:solidFill>
                  <a:srgbClr val="FF0000"/>
                </a:solidFill>
              </a:rPr>
              <a:t>	</a:t>
            </a:r>
            <a:r>
              <a:rPr sz="2000" spc="-10" dirty="0"/>
              <a:t>Указать</a:t>
            </a:r>
            <a:r>
              <a:rPr sz="2000" dirty="0"/>
              <a:t>	</a:t>
            </a:r>
            <a:r>
              <a:rPr sz="2000" spc="-25" dirty="0"/>
              <a:t>БИК</a:t>
            </a:r>
            <a:r>
              <a:rPr sz="2000" dirty="0"/>
              <a:t>	</a:t>
            </a:r>
            <a:r>
              <a:rPr sz="2000" spc="-25" dirty="0"/>
              <a:t>или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258267" y="402082"/>
            <a:ext cx="4068445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1F487C"/>
                </a:solidFill>
                <a:latin typeface="Times New Roman"/>
                <a:cs typeface="Times New Roman"/>
              </a:rPr>
              <a:t>наименование</a:t>
            </a:r>
            <a:r>
              <a:rPr sz="2000" b="1" spc="-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87C"/>
                </a:solidFill>
                <a:latin typeface="Times New Roman"/>
                <a:cs typeface="Times New Roman"/>
              </a:rPr>
              <a:t>банка</a:t>
            </a:r>
            <a:r>
              <a:rPr sz="20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87C"/>
                </a:solidFill>
                <a:latin typeface="Times New Roman"/>
                <a:cs typeface="Times New Roman"/>
              </a:rPr>
              <a:t>и</a:t>
            </a:r>
            <a:r>
              <a:rPr sz="20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87C"/>
                </a:solidFill>
                <a:latin typeface="Times New Roman"/>
                <a:cs typeface="Times New Roman"/>
              </a:rPr>
              <a:t>номер</a:t>
            </a:r>
            <a:r>
              <a:rPr sz="20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счета </a:t>
            </a:r>
            <a:r>
              <a:rPr sz="2000" b="1" dirty="0">
                <a:solidFill>
                  <a:srgbClr val="1F487C"/>
                </a:solidFill>
                <a:latin typeface="Times New Roman"/>
                <a:cs typeface="Times New Roman"/>
              </a:rPr>
              <a:t>организации</a:t>
            </a:r>
            <a:r>
              <a:rPr sz="2000" b="1" spc="45" dirty="0">
                <a:solidFill>
                  <a:srgbClr val="1F487C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1F487C"/>
                </a:solidFill>
                <a:latin typeface="Times New Roman"/>
                <a:cs typeface="Times New Roman"/>
              </a:rPr>
              <a:t>для</a:t>
            </a:r>
            <a:r>
              <a:rPr sz="2000" b="1" spc="50" dirty="0">
                <a:solidFill>
                  <a:srgbClr val="1F487C"/>
                </a:solidFill>
                <a:latin typeface="Times New Roman"/>
                <a:cs typeface="Times New Roman"/>
              </a:rPr>
              <a:t>  </a:t>
            </a:r>
            <a:r>
              <a:rPr sz="2000" b="1" dirty="0">
                <a:solidFill>
                  <a:srgbClr val="1F487C"/>
                </a:solidFill>
                <a:latin typeface="Times New Roman"/>
                <a:cs typeface="Times New Roman"/>
              </a:rPr>
              <a:t>перечисления</a:t>
            </a:r>
            <a:r>
              <a:rPr sz="2000" b="1" spc="45" dirty="0">
                <a:solidFill>
                  <a:srgbClr val="1F487C"/>
                </a:solidFill>
                <a:latin typeface="Times New Roman"/>
                <a:cs typeface="Times New Roman"/>
              </a:rPr>
              <a:t>  </a:t>
            </a:r>
            <a:r>
              <a:rPr sz="20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– </a:t>
            </a:r>
            <a:r>
              <a:rPr sz="2000" b="1" dirty="0">
                <a:solidFill>
                  <a:srgbClr val="1F487C"/>
                </a:solidFill>
                <a:latin typeface="Times New Roman"/>
                <a:cs typeface="Times New Roman"/>
              </a:rPr>
              <a:t>20</a:t>
            </a:r>
            <a:r>
              <a:rPr sz="20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символов.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7810" y="2072639"/>
            <a:ext cx="4414139" cy="294055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1284" y="1426049"/>
            <a:ext cx="4064345" cy="34674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795520" y="150113"/>
            <a:ext cx="11385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70585" algn="l"/>
              </a:tabLst>
            </a:pPr>
            <a:r>
              <a:rPr sz="1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Шаг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1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15.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51778" y="150113"/>
            <a:ext cx="9417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Загрузить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14615" y="150113"/>
            <a:ext cx="10979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документы,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95520" y="393954"/>
            <a:ext cx="4018279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подтверждающие</a:t>
            </a:r>
            <a:r>
              <a:rPr sz="1600" b="1" spc="370" dirty="0">
                <a:solidFill>
                  <a:srgbClr val="1F487C"/>
                </a:solidFill>
                <a:latin typeface="Times New Roman"/>
                <a:cs typeface="Times New Roman"/>
              </a:rPr>
              <a:t> 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фактические</a:t>
            </a:r>
            <a:r>
              <a:rPr sz="1600" b="1" spc="375" dirty="0">
                <a:solidFill>
                  <a:srgbClr val="1F487C"/>
                </a:solidFill>
                <a:latin typeface="Times New Roman"/>
                <a:cs typeface="Times New Roman"/>
              </a:rPr>
              <a:t>  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расходы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(цветное</a:t>
            </a:r>
            <a:r>
              <a:rPr sz="1600" b="1" spc="280" dirty="0">
                <a:solidFill>
                  <a:srgbClr val="1F487C"/>
                </a:solidFill>
                <a:latin typeface="Times New Roman"/>
                <a:cs typeface="Times New Roman"/>
              </a:rPr>
              <a:t> 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сканирование,</a:t>
            </a:r>
            <a:r>
              <a:rPr sz="1600" b="1" spc="275" dirty="0">
                <a:solidFill>
                  <a:srgbClr val="1F487C"/>
                </a:solidFill>
                <a:latin typeface="Times New Roman"/>
                <a:cs typeface="Times New Roman"/>
              </a:rPr>
              <a:t>  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200-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300</a:t>
            </a:r>
            <a:r>
              <a:rPr sz="1600" b="1" spc="275" dirty="0">
                <a:solidFill>
                  <a:srgbClr val="1F487C"/>
                </a:solidFill>
                <a:latin typeface="Times New Roman"/>
                <a:cs typeface="Times New Roman"/>
              </a:rPr>
              <a:t> 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dpi)</a:t>
            </a:r>
            <a:r>
              <a:rPr sz="1600" b="1" spc="275" dirty="0">
                <a:solidFill>
                  <a:srgbClr val="1F487C"/>
                </a:solidFill>
                <a:latin typeface="Times New Roman"/>
                <a:cs typeface="Times New Roman"/>
              </a:rPr>
              <a:t>  </a:t>
            </a:r>
            <a:r>
              <a:rPr sz="16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в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формате</a:t>
            </a:r>
            <a:r>
              <a:rPr sz="1600" b="1" spc="15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ZIP-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архива,</a:t>
            </a:r>
            <a:r>
              <a:rPr sz="1600" b="1" spc="1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нажатием</a:t>
            </a:r>
            <a:r>
              <a:rPr sz="1600" b="1" spc="15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на</a:t>
            </a:r>
            <a:r>
              <a:rPr sz="1600" b="1" spc="1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кнопку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«Выбрать</a:t>
            </a:r>
            <a:r>
              <a:rPr sz="1600" b="1" spc="-7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файл».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19903" y="1424647"/>
            <a:ext cx="4288663" cy="4524629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4939665" y="6102807"/>
            <a:ext cx="4093845" cy="666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Внимание!</a:t>
            </a:r>
            <a:r>
              <a:rPr sz="1400" b="1" spc="2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Размер</a:t>
            </a:r>
            <a:r>
              <a:rPr sz="1400" b="1" spc="254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файла</a:t>
            </a:r>
            <a:r>
              <a:rPr sz="1400" b="1" spc="27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не</a:t>
            </a:r>
            <a:r>
              <a:rPr sz="1400" b="1" spc="26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должен</a:t>
            </a:r>
            <a:r>
              <a:rPr sz="1400" b="1" spc="27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превышать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143,5</a:t>
            </a:r>
            <a:r>
              <a:rPr sz="1400" b="1" spc="375" dirty="0">
                <a:solidFill>
                  <a:srgbClr val="1F487C"/>
                </a:solidFill>
                <a:latin typeface="Times New Roman"/>
                <a:cs typeface="Times New Roman"/>
              </a:rPr>
              <a:t> 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Мб.</a:t>
            </a:r>
            <a:r>
              <a:rPr sz="1400" b="1" spc="375" dirty="0">
                <a:solidFill>
                  <a:srgbClr val="1F487C"/>
                </a:solidFill>
                <a:latin typeface="Times New Roman"/>
                <a:cs typeface="Times New Roman"/>
              </a:rPr>
              <a:t> 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Это</a:t>
            </a:r>
            <a:r>
              <a:rPr sz="1400" b="1" spc="375" dirty="0">
                <a:solidFill>
                  <a:srgbClr val="1F487C"/>
                </a:solidFill>
                <a:latin typeface="Times New Roman"/>
                <a:cs typeface="Times New Roman"/>
              </a:rPr>
              <a:t> 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может</a:t>
            </a:r>
            <a:r>
              <a:rPr sz="1400" b="1" spc="380" dirty="0">
                <a:solidFill>
                  <a:srgbClr val="1F487C"/>
                </a:solidFill>
                <a:latin typeface="Times New Roman"/>
                <a:cs typeface="Times New Roman"/>
              </a:rPr>
              <a:t> 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перегрузить</a:t>
            </a:r>
            <a:r>
              <a:rPr sz="1400" b="1" spc="380" dirty="0">
                <a:solidFill>
                  <a:srgbClr val="1F487C"/>
                </a:solidFill>
                <a:latin typeface="Times New Roman"/>
                <a:cs typeface="Times New Roman"/>
              </a:rPr>
              <a:t>  </a:t>
            </a:r>
            <a:r>
              <a:rPr sz="14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процесс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подписания</a:t>
            </a:r>
            <a:r>
              <a:rPr sz="1400" b="1" spc="-7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всего</a:t>
            </a:r>
            <a:r>
              <a:rPr sz="1400" b="1" spc="-7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заявления</a:t>
            </a:r>
            <a:r>
              <a:rPr sz="1400" b="1" spc="-8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(последний</a:t>
            </a:r>
            <a:r>
              <a:rPr sz="1400" b="1" spc="-5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этап).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9531" y="5383784"/>
            <a:ext cx="40938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Внимание!</a:t>
            </a:r>
            <a:r>
              <a:rPr sz="1400" b="1" spc="75" dirty="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Бюджетные</a:t>
            </a:r>
            <a:r>
              <a:rPr sz="1400" b="1" spc="80" dirty="0">
                <a:solidFill>
                  <a:srgbClr val="1F487C"/>
                </a:solidFill>
                <a:latin typeface="Times New Roman"/>
                <a:cs typeface="Times New Roman"/>
              </a:rPr>
              <a:t> 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организации,</a:t>
            </a:r>
            <a:r>
              <a:rPr sz="1400" b="1" spc="80" dirty="0">
                <a:solidFill>
                  <a:srgbClr val="1F487C"/>
                </a:solidFill>
                <a:latin typeface="Times New Roman"/>
                <a:cs typeface="Times New Roman"/>
              </a:rPr>
              <a:t>  </a:t>
            </a:r>
            <a:r>
              <a:rPr sz="14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учитывая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67103" y="5597144"/>
            <a:ext cx="29451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8575" algn="l"/>
                <a:tab pos="2280920" algn="l"/>
              </a:tabLst>
            </a:pPr>
            <a:r>
              <a:rPr sz="14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перечисления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4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денежных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4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средств,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9531" y="5597144"/>
            <a:ext cx="1161415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особенность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представляют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55394" y="5810503"/>
            <a:ext cx="265684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94460" algn="l"/>
                <a:tab pos="1788160" algn="l"/>
                <a:tab pos="2564130" algn="l"/>
              </a:tabLst>
            </a:pPr>
            <a:r>
              <a:rPr sz="14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(вкладывают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4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в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4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архив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	</a:t>
            </a:r>
            <a:r>
              <a:rPr sz="14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с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9531" y="6024168"/>
            <a:ext cx="409003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документами</a:t>
            </a:r>
            <a:r>
              <a:rPr sz="1400" b="1" spc="46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–</a:t>
            </a:r>
            <a:r>
              <a:rPr sz="1400" b="1" spc="484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см.</a:t>
            </a:r>
            <a:r>
              <a:rPr sz="1400" b="1" spc="47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шаг</a:t>
            </a:r>
            <a:r>
              <a:rPr sz="1400" b="1" spc="47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№</a:t>
            </a:r>
            <a:r>
              <a:rPr sz="1400" b="1" spc="48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15)</a:t>
            </a:r>
            <a:r>
              <a:rPr sz="1400" b="1" spc="47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информацию</a:t>
            </a:r>
            <a:r>
              <a:rPr sz="1400" b="1" spc="48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о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лицевом</a:t>
            </a:r>
            <a:r>
              <a:rPr sz="14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счете,</a:t>
            </a:r>
            <a:r>
              <a:rPr sz="1400" b="1" spc="30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открытом</a:t>
            </a:r>
            <a:r>
              <a:rPr sz="1400" b="1" spc="-5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в</a:t>
            </a:r>
            <a:r>
              <a:rPr sz="14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УФК,</a:t>
            </a:r>
            <a:r>
              <a:rPr sz="1400" b="1" spc="-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КБК</a:t>
            </a:r>
            <a:r>
              <a:rPr sz="14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1F487C"/>
                </a:solidFill>
                <a:latin typeface="Times New Roman"/>
                <a:cs typeface="Times New Roman"/>
              </a:rPr>
              <a:t>и</a:t>
            </a:r>
            <a:r>
              <a:rPr sz="14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ОКТМО.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67" y="249682"/>
            <a:ext cx="4008933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F0000"/>
                </a:solidFill>
              </a:rPr>
              <a:t>Шаг</a:t>
            </a:r>
            <a:r>
              <a:rPr spc="400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16.</a:t>
            </a:r>
            <a:r>
              <a:rPr spc="409" dirty="0">
                <a:solidFill>
                  <a:srgbClr val="FF0000"/>
                </a:solidFill>
              </a:rPr>
              <a:t> </a:t>
            </a:r>
            <a:r>
              <a:rPr sz="2000" dirty="0"/>
              <a:t>Выбрать</a:t>
            </a:r>
            <a:r>
              <a:rPr sz="2000" spc="450" dirty="0"/>
              <a:t> </a:t>
            </a:r>
            <a:r>
              <a:rPr lang="ru-RU" sz="2000" dirty="0" smtClean="0"/>
              <a:t>О</a:t>
            </a:r>
            <a:r>
              <a:rPr sz="2000" dirty="0" smtClean="0"/>
              <a:t>тделение</a:t>
            </a:r>
            <a:r>
              <a:rPr sz="2000" spc="434" dirty="0" smtClean="0"/>
              <a:t> </a:t>
            </a:r>
            <a:r>
              <a:rPr lang="ru-RU" sz="2000" spc="-10" dirty="0" smtClean="0"/>
              <a:t>СФР по Тюменской области</a:t>
            </a:r>
            <a:r>
              <a:rPr lang="ru-RU" sz="2000" spc="-10" dirty="0" smtClean="0"/>
              <a:t>. </a:t>
            </a:r>
            <a:br>
              <a:rPr lang="ru-RU" sz="2000" spc="-10" dirty="0" smtClean="0"/>
            </a:br>
            <a:r>
              <a:rPr sz="2000" dirty="0" smtClean="0"/>
              <a:t>Далее</a:t>
            </a:r>
            <a:r>
              <a:rPr sz="2000" spc="70" dirty="0" smtClean="0"/>
              <a:t>  </a:t>
            </a:r>
            <a:r>
              <a:rPr sz="2000" dirty="0"/>
              <a:t>нажать</a:t>
            </a:r>
            <a:r>
              <a:rPr sz="2000" spc="80" dirty="0"/>
              <a:t>  </a:t>
            </a:r>
            <a:r>
              <a:rPr sz="2000" dirty="0"/>
              <a:t>кнопку</a:t>
            </a:r>
            <a:r>
              <a:rPr sz="2000" spc="80" dirty="0"/>
              <a:t>  </a:t>
            </a:r>
            <a:r>
              <a:rPr sz="2000" dirty="0"/>
              <a:t>«Перейти</a:t>
            </a:r>
            <a:r>
              <a:rPr sz="2000" spc="70" dirty="0"/>
              <a:t>  </a:t>
            </a:r>
            <a:r>
              <a:rPr sz="2000" spc="-50" dirty="0"/>
              <a:t>к </a:t>
            </a:r>
            <a:r>
              <a:rPr sz="2000" spc="-10" dirty="0"/>
              <a:t>подписанию».</a:t>
            </a:r>
            <a:endParaRPr sz="20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1284" y="1498058"/>
            <a:ext cx="4064345" cy="34674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523" y="2060829"/>
            <a:ext cx="4104513" cy="201625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571746" y="1439671"/>
            <a:ext cx="423672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Шаг</a:t>
            </a:r>
            <a:r>
              <a:rPr sz="1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17.</a:t>
            </a:r>
            <a:r>
              <a:rPr sz="18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87C"/>
                </a:solidFill>
                <a:latin typeface="Times New Roman"/>
                <a:cs typeface="Times New Roman"/>
              </a:rPr>
              <a:t>Подписать</a:t>
            </a:r>
            <a:r>
              <a:rPr sz="2000" b="1" spc="5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87C"/>
                </a:solidFill>
                <a:latin typeface="Times New Roman"/>
                <a:cs typeface="Times New Roman"/>
              </a:rPr>
              <a:t>заявление,</a:t>
            </a:r>
            <a:r>
              <a:rPr sz="2000" b="1" spc="3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нажав </a:t>
            </a:r>
            <a:r>
              <a:rPr sz="2000" b="1" dirty="0">
                <a:solidFill>
                  <a:srgbClr val="1F487C"/>
                </a:solidFill>
                <a:latin typeface="Times New Roman"/>
                <a:cs typeface="Times New Roman"/>
              </a:rPr>
              <a:t>клавишу</a:t>
            </a:r>
            <a:r>
              <a:rPr sz="2000" b="1" spc="-5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87C"/>
                </a:solidFill>
                <a:latin typeface="Times New Roman"/>
                <a:cs typeface="Times New Roman"/>
              </a:rPr>
              <a:t>«Перейти</a:t>
            </a:r>
            <a:r>
              <a:rPr sz="20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1F487C"/>
                </a:solidFill>
                <a:latin typeface="Times New Roman"/>
                <a:cs typeface="Times New Roman"/>
              </a:rPr>
              <a:t>на</a:t>
            </a:r>
            <a:r>
              <a:rPr sz="20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подписание».</a:t>
            </a:r>
            <a:endParaRPr sz="2000" dirty="0">
              <a:latin typeface="Times New Roman"/>
              <a:cs typeface="Times New Roman"/>
            </a:endParaRPr>
          </a:p>
        </p:txBody>
      </p:sp>
      <p:pic>
        <p:nvPicPr>
          <p:cNvPr id="10" name="Picture 2" descr="https://upload.wikimedia.org/wikipedia/commons/thumb/a/ad/Logo_SFR.svg/1200px-Logo_SFR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683" y="3543681"/>
            <a:ext cx="128016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bject 5"/>
          <p:cNvSpPr txBox="1"/>
          <p:nvPr/>
        </p:nvSpPr>
        <p:spPr>
          <a:xfrm>
            <a:off x="5334000" y="3886200"/>
            <a:ext cx="3352800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5750" indent="-285750"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для предоставления консультаций и справок: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(3452) 799-742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87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275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Office Theme</vt:lpstr>
      <vt:lpstr>Презентация PowerPoint</vt:lpstr>
      <vt:lpstr>Шаг 1. Зайти на главную страницу официального сайта ГОСУСЛУГИ www.gosuslugi.ru. Нажать кнопку «Войти».</vt:lpstr>
      <vt:lpstr>Шаг 4. Ввести в поисковой строке наименование услуги - «Возмещение произведенных расходов на оплату предупредительных мер». Выбрать услугу.</vt:lpstr>
      <vt:lpstr>Презентация PowerPoint</vt:lpstr>
      <vt:lpstr>Презентация PowerPoint</vt:lpstr>
      <vt:lpstr>Шаг 9. Проверить сведения,</vt:lpstr>
      <vt:lpstr>Презентация PowerPoint</vt:lpstr>
      <vt:lpstr>Шаг 14. Указать БИК или</vt:lpstr>
      <vt:lpstr>Шаг 16. Выбрать Отделение СФР по Тюменской области.  Далее  нажать  кнопку  «Перейти  к подписанию».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Пошаговая инструкция подачи заявления о финансовом обеспечении предупредительных мер  через Единый портал государственных и муниципальных услуг (ЕПГУ) www.gosuslugi.ru</dc:title>
  <dc:creator>Зайцева Юлия Евгеньевна</dc:creator>
  <cp:lastModifiedBy>Дементьева Наталья Анатольевна</cp:lastModifiedBy>
  <cp:revision>2</cp:revision>
  <dcterms:created xsi:type="dcterms:W3CDTF">2025-05-21T11:49:44Z</dcterms:created>
  <dcterms:modified xsi:type="dcterms:W3CDTF">2025-05-21T12:03:57Z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2025-05-15T00:00:00Z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2025-05-21T00:00:00Z</vt:filetime>
  </property>
  <property fmtid="{D5CDD505-2E9C-101B-9397-08002B2CF9AE}" pid="5" name="Producer">
    <vt:lpwstr>Microsoft® PowerPoint® 2010</vt:lpwstr>
  </property>
</Properties>
</file>