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24"/>
    <a:srgbClr val="007E39"/>
    <a:srgbClr val="CC66FF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61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49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22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486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8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963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67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343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02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86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21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ED16B-C214-4400-B7B0-5104A7DD428A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B7B6-A14E-4AEE-8812-5FB6CAC39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37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1669" y="288578"/>
            <a:ext cx="8747393" cy="876765"/>
          </a:xfrm>
          <a:solidFill>
            <a:schemeClr val="bg1">
              <a:lumMod val="8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algn="ctr"/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Расчет пособия по временной нетрудоспособности</a:t>
            </a:r>
            <a:endParaRPr lang="ru-RU" sz="2200" b="1" dirty="0">
              <a:solidFill>
                <a:schemeClr val="accent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pic>
        <p:nvPicPr>
          <p:cNvPr id="3" name="Picture 104"/>
          <p:cNvPicPr/>
          <p:nvPr/>
        </p:nvPicPr>
        <p:blipFill>
          <a:blip r:embed="rId2"/>
          <a:stretch/>
        </p:blipFill>
        <p:spPr>
          <a:xfrm>
            <a:off x="392138" y="77048"/>
            <a:ext cx="804231" cy="912443"/>
          </a:xfrm>
          <a:prstGeom prst="rect">
            <a:avLst/>
          </a:prstGeom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008705" y="1779091"/>
            <a:ext cx="181645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Размер пособия</a:t>
            </a:r>
          </a:p>
        </p:txBody>
      </p:sp>
      <p:sp>
        <p:nvSpPr>
          <p:cNvPr id="7" name="Равно 6"/>
          <p:cNvSpPr/>
          <p:nvPr/>
        </p:nvSpPr>
        <p:spPr>
          <a:xfrm>
            <a:off x="2949767" y="1782409"/>
            <a:ext cx="541416" cy="401333"/>
          </a:xfrm>
          <a:prstGeom prst="mathEqua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15787" y="1409759"/>
            <a:ext cx="30195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Сумма заработка за 2023 и 2024 </a:t>
            </a:r>
            <a:endParaRPr lang="ru-RU" sz="1600" dirty="0"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14"/>
          <p:cNvSpPr txBox="1"/>
          <p:nvPr/>
        </p:nvSpPr>
        <p:spPr>
          <a:xfrm>
            <a:off x="3023910" y="2060020"/>
            <a:ext cx="42641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730 «-» </a:t>
            </a:r>
          </a:p>
          <a:p>
            <a:pPr algn="ctr"/>
            <a:r>
              <a:rPr lang="ru-RU" sz="1200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календарные дни, приходящихся на период приостановления действия трудового договора (призыва работника на военную службу по мобилизации или</a:t>
            </a:r>
          </a:p>
          <a:p>
            <a:pPr algn="ctr"/>
            <a:r>
              <a:rPr lang="ru-RU" sz="1200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 заключения им контракта о прохождении военной службы, либо контракта о добровольном содействии в выполнении задач, возложенных на Вооруженные Силы РФ)</a:t>
            </a:r>
            <a:endParaRPr lang="ru-RU" sz="1200" dirty="0"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Минус 10"/>
          <p:cNvSpPr/>
          <p:nvPr/>
        </p:nvSpPr>
        <p:spPr>
          <a:xfrm>
            <a:off x="3296675" y="1709288"/>
            <a:ext cx="3692742" cy="439135"/>
          </a:xfrm>
          <a:prstGeom prst="mathMinu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" name="TextBox 13"/>
          <p:cNvSpPr txBox="1"/>
          <p:nvPr/>
        </p:nvSpPr>
        <p:spPr>
          <a:xfrm>
            <a:off x="7270101" y="1743810"/>
            <a:ext cx="1119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% стажа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989417" y="1671370"/>
            <a:ext cx="298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9780" y="1690688"/>
            <a:ext cx="298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698202" y="1512977"/>
            <a:ext cx="23643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Sylfaen" panose="010A0502050306030303" pitchFamily="18" charset="0"/>
                <a:cs typeface="Times New Roman" panose="02020603050405020304" pitchFamily="18" charset="0"/>
              </a:rPr>
              <a:t>число календарных дней временной нетрудоспособности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08705" y="4983163"/>
            <a:ext cx="181645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Размер пособия</a:t>
            </a:r>
          </a:p>
        </p:txBody>
      </p:sp>
      <p:sp>
        <p:nvSpPr>
          <p:cNvPr id="17" name="Равно 16"/>
          <p:cNvSpPr/>
          <p:nvPr/>
        </p:nvSpPr>
        <p:spPr>
          <a:xfrm>
            <a:off x="3015991" y="4951162"/>
            <a:ext cx="541416" cy="401333"/>
          </a:xfrm>
          <a:prstGeom prst="mathEqua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Минус 17"/>
          <p:cNvSpPr/>
          <p:nvPr/>
        </p:nvSpPr>
        <p:spPr>
          <a:xfrm>
            <a:off x="3491183" y="4880562"/>
            <a:ext cx="3766860" cy="439135"/>
          </a:xfrm>
          <a:prstGeom prst="mathMinu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878301" y="4511230"/>
            <a:ext cx="30588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dirty="0">
                <a:latin typeface="Sylfaen" panose="010A0502050306030303" pitchFamily="18" charset="0"/>
                <a:cs typeface="Times New Roman" panose="02020603050405020304" pitchFamily="18" charset="0"/>
              </a:rPr>
              <a:t>Сумма заработка за </a:t>
            </a:r>
            <a:r>
              <a:rPr lang="ru-RU" sz="1600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2021 и 2022 </a:t>
            </a:r>
            <a:endParaRPr lang="ru-RU" sz="1600" dirty="0"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48345" y="5319697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Sylfaen" panose="010A0502050306030303" pitchFamily="18" charset="0"/>
                <a:cs typeface="Times New Roman" panose="02020603050405020304" pitchFamily="18" charset="0"/>
              </a:rPr>
              <a:t>730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96369" y="2183742"/>
            <a:ext cx="17101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>
                <a:latin typeface="Sylfaen" panose="010A0502050306030303" pitchFamily="18" charset="0"/>
              </a:rPr>
              <a:t>Без замены лет</a:t>
            </a:r>
            <a:endParaRPr lang="ru-RU" sz="1600" b="1" i="1" dirty="0">
              <a:latin typeface="Sylfaen" panose="010A0502050306030303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65886" y="5485352"/>
            <a:ext cx="21020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latin typeface="Sylfaen" panose="010A0502050306030303" pitchFamily="18" charset="0"/>
              </a:rPr>
              <a:t>С </a:t>
            </a:r>
            <a:r>
              <a:rPr lang="ru-RU" sz="1600" b="1" i="1" dirty="0" smtClean="0">
                <a:latin typeface="Sylfaen" panose="010A0502050306030303" pitchFamily="18" charset="0"/>
              </a:rPr>
              <a:t>учетом</a:t>
            </a:r>
            <a:r>
              <a:rPr lang="ru-RU" sz="1600" i="1" dirty="0" smtClean="0">
                <a:latin typeface="Sylfaen" panose="010A0502050306030303" pitchFamily="18" charset="0"/>
              </a:rPr>
              <a:t> </a:t>
            </a:r>
            <a:r>
              <a:rPr lang="ru-RU" sz="1600" b="1" i="1" dirty="0" smtClean="0">
                <a:latin typeface="Sylfaen" panose="010A0502050306030303" pitchFamily="18" charset="0"/>
              </a:rPr>
              <a:t>замены лет </a:t>
            </a:r>
            <a:endParaRPr lang="ru-RU" sz="1600" b="1" i="1" dirty="0">
              <a:latin typeface="Sylfaen" panose="010A0502050306030303" pitchFamily="18" charset="0"/>
            </a:endParaRPr>
          </a:p>
        </p:txBody>
      </p:sp>
      <p:sp>
        <p:nvSpPr>
          <p:cNvPr id="21" name="TextBox 13"/>
          <p:cNvSpPr txBox="1"/>
          <p:nvPr/>
        </p:nvSpPr>
        <p:spPr>
          <a:xfrm>
            <a:off x="7120364" y="4711540"/>
            <a:ext cx="298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22" name="TextBox 13"/>
          <p:cNvSpPr txBox="1"/>
          <p:nvPr/>
        </p:nvSpPr>
        <p:spPr>
          <a:xfrm>
            <a:off x="8501530" y="4734922"/>
            <a:ext cx="298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491317" y="4782496"/>
            <a:ext cx="101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latin typeface="Sylfaen" panose="010A0502050306030303" pitchFamily="18" charset="0"/>
                <a:cs typeface="Times New Roman" panose="02020603050405020304" pitchFamily="18" charset="0"/>
              </a:rPr>
              <a:t>% стажа</a:t>
            </a:r>
            <a:endParaRPr lang="ru-RU" sz="2400" dirty="0"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782230" y="4627996"/>
            <a:ext cx="25715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Sylfaen" panose="010A0502050306030303" pitchFamily="18" charset="0"/>
                <a:cs typeface="Times New Roman" panose="02020603050405020304" pitchFamily="18" charset="0"/>
              </a:rPr>
              <a:t>число календарных дней временной нетрудоспособности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028354" y="3822780"/>
            <a:ext cx="4773975" cy="30777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1400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 1 статья 14 Федерального Закона № 255-ФЗ</a:t>
            </a:r>
            <a:endParaRPr lang="ru-RU" sz="1400" dirty="0">
              <a:effectLst/>
              <a:latin typeface="Sylfaen" panose="010A05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238498" y="4201827"/>
            <a:ext cx="353685" cy="367865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825163" y="5967175"/>
            <a:ext cx="5676367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ru-RU" sz="1200" dirty="0" smtClean="0">
                <a:solidFill>
                  <a:srgbClr val="212121"/>
                </a:solidFill>
                <a:latin typeface="Sylfaen" panose="010A0502050306030303" pitchFamily="18" charset="0"/>
                <a:ea typeface="Times New Roman" panose="02020603050405020304" pitchFamily="18" charset="0"/>
              </a:rPr>
              <a:t>Действие </a:t>
            </a:r>
            <a:r>
              <a:rPr lang="ru-RU" sz="1200" dirty="0">
                <a:solidFill>
                  <a:srgbClr val="212121"/>
                </a:solidFill>
                <a:latin typeface="Sylfaen" panose="010A0502050306030303" pitchFamily="18" charset="0"/>
                <a:ea typeface="Times New Roman" panose="02020603050405020304" pitchFamily="18" charset="0"/>
              </a:rPr>
              <a:t>положений части 1 статьи </a:t>
            </a:r>
            <a:r>
              <a:rPr lang="ru-RU" sz="1200" dirty="0" smtClean="0">
                <a:solidFill>
                  <a:srgbClr val="212121"/>
                </a:solidFill>
                <a:latin typeface="Sylfaen" panose="010A0502050306030303" pitchFamily="18" charset="0"/>
                <a:ea typeface="Times New Roman" panose="02020603050405020304" pitchFamily="18" charset="0"/>
              </a:rPr>
              <a:t>14 Федерального Закона </a:t>
            </a:r>
            <a:r>
              <a:rPr lang="ru-RU" sz="1200" dirty="0">
                <a:solidFill>
                  <a:srgbClr val="212121"/>
                </a:solidFill>
                <a:latin typeface="Sylfaen" panose="010A0502050306030303" pitchFamily="18" charset="0"/>
                <a:ea typeface="Times New Roman" panose="02020603050405020304" pitchFamily="18" charset="0"/>
              </a:rPr>
              <a:t>№ 255-ФЗ распространяется на правоотношения, возникшие с 1 января 2025 года. </a:t>
            </a:r>
            <a:endParaRPr lang="ru-RU" sz="1200" dirty="0">
              <a:effectLst/>
              <a:latin typeface="Sylfaen" panose="010A050205030603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5536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122</Words>
  <Application>Microsoft Office PowerPoint</Application>
  <PresentationFormat>Широкоэкранный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Times New Roman</vt:lpstr>
      <vt:lpstr>Тема Office</vt:lpstr>
      <vt:lpstr>Расчет пособия по временной нетрудоспособности</vt:lpstr>
    </vt:vector>
  </TitlesOfParts>
  <Company>ГУ - Тюменское РО ФСС РФ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нарушений</dc:title>
  <dc:creator>Павлова Алла Федоровна</dc:creator>
  <cp:lastModifiedBy>Павлова Алла Федоровна</cp:lastModifiedBy>
  <cp:revision>208</cp:revision>
  <dcterms:created xsi:type="dcterms:W3CDTF">2025-08-14T08:28:39Z</dcterms:created>
  <dcterms:modified xsi:type="dcterms:W3CDTF">2025-11-06T06:03:55Z</dcterms:modified>
</cp:coreProperties>
</file>