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0.jpg" ContentType="image/jpg"/>
  <Override PartName="/ppt/media/image41.jpg" ContentType="image/jpg"/>
  <Override PartName="/ppt/media/image4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16" r:id="rId2"/>
    <p:sldId id="293" r:id="rId3"/>
    <p:sldId id="319" r:id="rId4"/>
    <p:sldId id="317" r:id="rId5"/>
    <p:sldId id="287" r:id="rId6"/>
    <p:sldId id="318" r:id="rId7"/>
    <p:sldId id="320" r:id="rId8"/>
    <p:sldId id="323" r:id="rId9"/>
    <p:sldId id="321" r:id="rId10"/>
    <p:sldId id="322" r:id="rId11"/>
    <p:sldId id="324" r:id="rId12"/>
    <p:sldId id="325" r:id="rId13"/>
    <p:sldId id="327" r:id="rId14"/>
    <p:sldId id="326" r:id="rId15"/>
    <p:sldId id="328" r:id="rId16"/>
    <p:sldId id="284" r:id="rId17"/>
  </p:sldIdLst>
  <p:sldSz cx="16256000" cy="9144000"/>
  <p:notesSz cx="16256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3" autoAdjust="0"/>
    <p:restoredTop sz="96433" autoAdjust="0"/>
  </p:normalViewPr>
  <p:slideViewPr>
    <p:cSldViewPr>
      <p:cViewPr varScale="1">
        <p:scale>
          <a:sx n="85" d="100"/>
          <a:sy n="85" d="100"/>
        </p:scale>
        <p:origin x="78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D18F3-4FF7-402E-A0AC-90EB82A7240C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DCD4-7DBC-4C24-B050-69A4AF3A6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1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93CE-9CC7-4568-8229-BA688FA3CA0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6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45.png"/><Relationship Id="rId2" Type="http://schemas.openxmlformats.org/officeDocument/2006/relationships/image" Target="../media/image40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3.jpeg"/><Relationship Id="rId10" Type="http://schemas.openxmlformats.org/officeDocument/2006/relationships/image" Target="../media/image9.png"/><Relationship Id="rId4" Type="http://schemas.openxmlformats.org/officeDocument/2006/relationships/image" Target="../media/image42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17.png"/><Relationship Id="rId21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16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7.png"/><Relationship Id="rId10" Type="http://schemas.openxmlformats.org/officeDocument/2006/relationships/image" Target="../media/image24.png"/><Relationship Id="rId19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4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358898"/>
            <a:ext cx="15968015" cy="840410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956201" y="7318679"/>
            <a:ext cx="570865" cy="275591"/>
          </a:xfrm>
          <a:custGeom>
            <a:avLst/>
            <a:gdLst/>
            <a:ahLst/>
            <a:cxnLst/>
            <a:rect l="l" t="t" r="r" b="b"/>
            <a:pathLst>
              <a:path w="570865" h="275590">
                <a:moveTo>
                  <a:pt x="244627" y="41859"/>
                </a:moveTo>
                <a:lnTo>
                  <a:pt x="224129" y="23660"/>
                </a:lnTo>
                <a:lnTo>
                  <a:pt x="199872" y="10566"/>
                </a:lnTo>
                <a:lnTo>
                  <a:pt x="172466" y="2654"/>
                </a:lnTo>
                <a:lnTo>
                  <a:pt x="142443" y="0"/>
                </a:lnTo>
                <a:lnTo>
                  <a:pt x="96227" y="6680"/>
                </a:lnTo>
                <a:lnTo>
                  <a:pt x="56984" y="25514"/>
                </a:lnTo>
                <a:lnTo>
                  <a:pt x="26593" y="54775"/>
                </a:lnTo>
                <a:lnTo>
                  <a:pt x="6972" y="92684"/>
                </a:lnTo>
                <a:lnTo>
                  <a:pt x="0" y="137490"/>
                </a:lnTo>
                <a:lnTo>
                  <a:pt x="6959" y="182333"/>
                </a:lnTo>
                <a:lnTo>
                  <a:pt x="26568" y="220256"/>
                </a:lnTo>
                <a:lnTo>
                  <a:pt x="56908" y="249516"/>
                </a:lnTo>
                <a:lnTo>
                  <a:pt x="96050" y="268351"/>
                </a:lnTo>
                <a:lnTo>
                  <a:pt x="142100" y="275018"/>
                </a:lnTo>
                <a:lnTo>
                  <a:pt x="172313" y="272300"/>
                </a:lnTo>
                <a:lnTo>
                  <a:pt x="199834" y="264248"/>
                </a:lnTo>
                <a:lnTo>
                  <a:pt x="224116" y="251015"/>
                </a:lnTo>
                <a:lnTo>
                  <a:pt x="244627" y="232740"/>
                </a:lnTo>
                <a:lnTo>
                  <a:pt x="219684" y="208546"/>
                </a:lnTo>
                <a:lnTo>
                  <a:pt x="203250" y="222821"/>
                </a:lnTo>
                <a:lnTo>
                  <a:pt x="185140" y="232867"/>
                </a:lnTo>
                <a:lnTo>
                  <a:pt x="165379" y="238810"/>
                </a:lnTo>
                <a:lnTo>
                  <a:pt x="143992" y="240753"/>
                </a:lnTo>
                <a:lnTo>
                  <a:pt x="101917" y="232994"/>
                </a:lnTo>
                <a:lnTo>
                  <a:pt x="68465" y="211455"/>
                </a:lnTo>
                <a:lnTo>
                  <a:pt x="46393" y="178752"/>
                </a:lnTo>
                <a:lnTo>
                  <a:pt x="38417" y="137490"/>
                </a:lnTo>
                <a:lnTo>
                  <a:pt x="46393" y="96266"/>
                </a:lnTo>
                <a:lnTo>
                  <a:pt x="68465" y="63563"/>
                </a:lnTo>
                <a:lnTo>
                  <a:pt x="101917" y="41998"/>
                </a:lnTo>
                <a:lnTo>
                  <a:pt x="143992" y="34226"/>
                </a:lnTo>
                <a:lnTo>
                  <a:pt x="165379" y="36118"/>
                </a:lnTo>
                <a:lnTo>
                  <a:pt x="185140" y="41935"/>
                </a:lnTo>
                <a:lnTo>
                  <a:pt x="203250" y="51854"/>
                </a:lnTo>
                <a:lnTo>
                  <a:pt x="219684" y="66090"/>
                </a:lnTo>
                <a:lnTo>
                  <a:pt x="244627" y="41859"/>
                </a:lnTo>
                <a:close/>
              </a:path>
              <a:path w="570865" h="275590">
                <a:moveTo>
                  <a:pt x="570649" y="137490"/>
                </a:moveTo>
                <a:lnTo>
                  <a:pt x="563689" y="92824"/>
                </a:lnTo>
                <a:lnTo>
                  <a:pt x="544055" y="54927"/>
                </a:lnTo>
                <a:lnTo>
                  <a:pt x="532257" y="43548"/>
                </a:lnTo>
                <a:lnTo>
                  <a:pt x="532257" y="137490"/>
                </a:lnTo>
                <a:lnTo>
                  <a:pt x="524370" y="178752"/>
                </a:lnTo>
                <a:lnTo>
                  <a:pt x="502539" y="211455"/>
                </a:lnTo>
                <a:lnTo>
                  <a:pt x="469531" y="232994"/>
                </a:lnTo>
                <a:lnTo>
                  <a:pt x="428117" y="240753"/>
                </a:lnTo>
                <a:lnTo>
                  <a:pt x="386321" y="232994"/>
                </a:lnTo>
                <a:lnTo>
                  <a:pt x="353110" y="211455"/>
                </a:lnTo>
                <a:lnTo>
                  <a:pt x="331203" y="178752"/>
                </a:lnTo>
                <a:lnTo>
                  <a:pt x="323291" y="137490"/>
                </a:lnTo>
                <a:lnTo>
                  <a:pt x="331203" y="96266"/>
                </a:lnTo>
                <a:lnTo>
                  <a:pt x="353110" y="63563"/>
                </a:lnTo>
                <a:lnTo>
                  <a:pt x="386321" y="41998"/>
                </a:lnTo>
                <a:lnTo>
                  <a:pt x="428117" y="34226"/>
                </a:lnTo>
                <a:lnTo>
                  <a:pt x="469531" y="41998"/>
                </a:lnTo>
                <a:lnTo>
                  <a:pt x="502539" y="63563"/>
                </a:lnTo>
                <a:lnTo>
                  <a:pt x="524370" y="96266"/>
                </a:lnTo>
                <a:lnTo>
                  <a:pt x="532257" y="137490"/>
                </a:lnTo>
                <a:lnTo>
                  <a:pt x="532257" y="43548"/>
                </a:lnTo>
                <a:lnTo>
                  <a:pt x="522592" y="34226"/>
                </a:lnTo>
                <a:lnTo>
                  <a:pt x="513664" y="25615"/>
                </a:lnTo>
                <a:lnTo>
                  <a:pt x="474383" y="6705"/>
                </a:lnTo>
                <a:lnTo>
                  <a:pt x="428117" y="0"/>
                </a:lnTo>
                <a:lnTo>
                  <a:pt x="381546" y="6743"/>
                </a:lnTo>
                <a:lnTo>
                  <a:pt x="342074" y="25717"/>
                </a:lnTo>
                <a:lnTo>
                  <a:pt x="311569" y="55067"/>
                </a:lnTo>
                <a:lnTo>
                  <a:pt x="291909" y="92951"/>
                </a:lnTo>
                <a:lnTo>
                  <a:pt x="284937" y="137490"/>
                </a:lnTo>
                <a:lnTo>
                  <a:pt x="291909" y="182029"/>
                </a:lnTo>
                <a:lnTo>
                  <a:pt x="311569" y="219925"/>
                </a:lnTo>
                <a:lnTo>
                  <a:pt x="342074" y="249288"/>
                </a:lnTo>
                <a:lnTo>
                  <a:pt x="381546" y="268274"/>
                </a:lnTo>
                <a:lnTo>
                  <a:pt x="428117" y="275018"/>
                </a:lnTo>
                <a:lnTo>
                  <a:pt x="474383" y="268312"/>
                </a:lnTo>
                <a:lnTo>
                  <a:pt x="513664" y="249402"/>
                </a:lnTo>
                <a:lnTo>
                  <a:pt x="522617" y="240753"/>
                </a:lnTo>
                <a:lnTo>
                  <a:pt x="544055" y="220091"/>
                </a:lnTo>
                <a:lnTo>
                  <a:pt x="563689" y="182181"/>
                </a:lnTo>
                <a:lnTo>
                  <a:pt x="570649" y="13749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04343" y="7322248"/>
            <a:ext cx="267971" cy="313691"/>
          </a:xfrm>
          <a:custGeom>
            <a:avLst/>
            <a:gdLst/>
            <a:ahLst/>
            <a:cxnLst/>
            <a:rect l="l" t="t" r="r" b="b"/>
            <a:pathLst>
              <a:path w="267970" h="313690">
                <a:moveTo>
                  <a:pt x="267360" y="234950"/>
                </a:moveTo>
                <a:lnTo>
                  <a:pt x="225856" y="234950"/>
                </a:lnTo>
                <a:lnTo>
                  <a:pt x="225856" y="0"/>
                </a:lnTo>
                <a:lnTo>
                  <a:pt x="187845" y="0"/>
                </a:lnTo>
                <a:lnTo>
                  <a:pt x="187845" y="234950"/>
                </a:lnTo>
                <a:lnTo>
                  <a:pt x="38074" y="234950"/>
                </a:lnTo>
                <a:lnTo>
                  <a:pt x="38074" y="0"/>
                </a:lnTo>
                <a:lnTo>
                  <a:pt x="0" y="0"/>
                </a:lnTo>
                <a:lnTo>
                  <a:pt x="0" y="234950"/>
                </a:lnTo>
                <a:lnTo>
                  <a:pt x="0" y="267970"/>
                </a:lnTo>
                <a:lnTo>
                  <a:pt x="231597" y="267970"/>
                </a:lnTo>
                <a:lnTo>
                  <a:pt x="231597" y="313690"/>
                </a:lnTo>
                <a:lnTo>
                  <a:pt x="267360" y="313690"/>
                </a:lnTo>
                <a:lnTo>
                  <a:pt x="267360" y="267970"/>
                </a:lnTo>
                <a:lnTo>
                  <a:pt x="267360" y="2349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38041" y="7321775"/>
            <a:ext cx="232411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7053" y="0"/>
                </a:lnTo>
                <a:lnTo>
                  <a:pt x="38074" y="207378"/>
                </a:lnTo>
                <a:lnTo>
                  <a:pt x="38074" y="0"/>
                </a:lnTo>
                <a:lnTo>
                  <a:pt x="0" y="0"/>
                </a:lnTo>
                <a:lnTo>
                  <a:pt x="0" y="268859"/>
                </a:lnTo>
                <a:lnTo>
                  <a:pt x="35344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32193" y="7321779"/>
            <a:ext cx="564515" cy="272415"/>
          </a:xfrm>
          <a:custGeom>
            <a:avLst/>
            <a:gdLst/>
            <a:ahLst/>
            <a:cxnLst/>
            <a:rect l="l" t="t" r="r" b="b"/>
            <a:pathLst>
              <a:path w="564515" h="272415">
                <a:moveTo>
                  <a:pt x="281876" y="268859"/>
                </a:moveTo>
                <a:lnTo>
                  <a:pt x="251307" y="201587"/>
                </a:lnTo>
                <a:lnTo>
                  <a:pt x="237363" y="170891"/>
                </a:lnTo>
                <a:lnTo>
                  <a:pt x="198564" y="85496"/>
                </a:lnTo>
                <a:lnTo>
                  <a:pt x="198564" y="170891"/>
                </a:lnTo>
                <a:lnTo>
                  <a:pt x="82537" y="170891"/>
                </a:lnTo>
                <a:lnTo>
                  <a:pt x="140512" y="39166"/>
                </a:lnTo>
                <a:lnTo>
                  <a:pt x="198564" y="170891"/>
                </a:lnTo>
                <a:lnTo>
                  <a:pt x="198564" y="85496"/>
                </a:lnTo>
                <a:lnTo>
                  <a:pt x="177520" y="39166"/>
                </a:lnTo>
                <a:lnTo>
                  <a:pt x="159727" y="0"/>
                </a:lnTo>
                <a:lnTo>
                  <a:pt x="121754" y="0"/>
                </a:lnTo>
                <a:lnTo>
                  <a:pt x="0" y="268859"/>
                </a:lnTo>
                <a:lnTo>
                  <a:pt x="39522" y="268859"/>
                </a:lnTo>
                <a:lnTo>
                  <a:pt x="69088" y="201587"/>
                </a:lnTo>
                <a:lnTo>
                  <a:pt x="211950" y="201587"/>
                </a:lnTo>
                <a:lnTo>
                  <a:pt x="241503" y="268859"/>
                </a:lnTo>
                <a:lnTo>
                  <a:pt x="281876" y="268859"/>
                </a:lnTo>
                <a:close/>
              </a:path>
              <a:path w="564515" h="272415">
                <a:moveTo>
                  <a:pt x="564489" y="0"/>
                </a:moveTo>
                <a:lnTo>
                  <a:pt x="375094" y="0"/>
                </a:lnTo>
                <a:lnTo>
                  <a:pt x="370941" y="113322"/>
                </a:lnTo>
                <a:lnTo>
                  <a:pt x="366814" y="167665"/>
                </a:lnTo>
                <a:lnTo>
                  <a:pt x="358279" y="205981"/>
                </a:lnTo>
                <a:lnTo>
                  <a:pt x="344068" y="228688"/>
                </a:lnTo>
                <a:lnTo>
                  <a:pt x="322948" y="236169"/>
                </a:lnTo>
                <a:lnTo>
                  <a:pt x="318630" y="236169"/>
                </a:lnTo>
                <a:lnTo>
                  <a:pt x="315252" y="235826"/>
                </a:lnTo>
                <a:lnTo>
                  <a:pt x="310616" y="234657"/>
                </a:lnTo>
                <a:lnTo>
                  <a:pt x="307924" y="268859"/>
                </a:lnTo>
                <a:lnTo>
                  <a:pt x="317169" y="271106"/>
                </a:lnTo>
                <a:lnTo>
                  <a:pt x="324446" y="271894"/>
                </a:lnTo>
                <a:lnTo>
                  <a:pt x="332117" y="271894"/>
                </a:lnTo>
                <a:lnTo>
                  <a:pt x="387197" y="232041"/>
                </a:lnTo>
                <a:lnTo>
                  <a:pt x="399719" y="182143"/>
                </a:lnTo>
                <a:lnTo>
                  <a:pt x="405168" y="112153"/>
                </a:lnTo>
                <a:lnTo>
                  <a:pt x="407835" y="33401"/>
                </a:lnTo>
                <a:lnTo>
                  <a:pt x="526834" y="33401"/>
                </a:lnTo>
                <a:lnTo>
                  <a:pt x="526834" y="268859"/>
                </a:lnTo>
                <a:lnTo>
                  <a:pt x="564489" y="268859"/>
                </a:lnTo>
                <a:lnTo>
                  <a:pt x="56448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895728" y="7321779"/>
            <a:ext cx="217171" cy="26924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0972" y="268846"/>
                </a:lnTo>
                <a:lnTo>
                  <a:pt x="155897" y="263117"/>
                </a:lnTo>
                <a:lnTo>
                  <a:pt x="189190" y="246046"/>
                </a:lnTo>
                <a:lnTo>
                  <a:pt x="194705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747" y="124015"/>
                </a:lnTo>
                <a:lnTo>
                  <a:pt x="191338" y="115123"/>
                </a:lnTo>
                <a:lnTo>
                  <a:pt x="160263" y="99098"/>
                </a:lnTo>
                <a:lnTo>
                  <a:pt x="117906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17169" h="269240">
                <a:moveTo>
                  <a:pt x="197747" y="124015"/>
                </a:moveTo>
                <a:lnTo>
                  <a:pt x="109410" y="124015"/>
                </a:lnTo>
                <a:lnTo>
                  <a:pt x="139192" y="127311"/>
                </a:lnTo>
                <a:lnTo>
                  <a:pt x="160855" y="137417"/>
                </a:lnTo>
                <a:lnTo>
                  <a:pt x="174082" y="154662"/>
                </a:lnTo>
                <a:lnTo>
                  <a:pt x="178562" y="179374"/>
                </a:lnTo>
                <a:lnTo>
                  <a:pt x="174025" y="204962"/>
                </a:lnTo>
                <a:lnTo>
                  <a:pt x="160702" y="223477"/>
                </a:lnTo>
                <a:lnTo>
                  <a:pt x="139021" y="234726"/>
                </a:lnTo>
                <a:lnTo>
                  <a:pt x="109410" y="238518"/>
                </a:lnTo>
                <a:lnTo>
                  <a:pt x="194705" y="238518"/>
                </a:lnTo>
                <a:lnTo>
                  <a:pt x="209879" y="217807"/>
                </a:lnTo>
                <a:lnTo>
                  <a:pt x="216992" y="178574"/>
                </a:lnTo>
                <a:lnTo>
                  <a:pt x="210468" y="141662"/>
                </a:lnTo>
                <a:lnTo>
                  <a:pt x="197747" y="12401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84801" y="7470364"/>
            <a:ext cx="38735" cy="120651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50"/>
                </a:moveTo>
                <a:lnTo>
                  <a:pt x="38455" y="120650"/>
                </a:lnTo>
                <a:lnTo>
                  <a:pt x="38455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84798" y="7321779"/>
            <a:ext cx="231775" cy="26924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241" y="0"/>
                </a:moveTo>
                <a:lnTo>
                  <a:pt x="192824" y="0"/>
                </a:lnTo>
                <a:lnTo>
                  <a:pt x="192824" y="115570"/>
                </a:lnTo>
                <a:lnTo>
                  <a:pt x="38455" y="115570"/>
                </a:lnTo>
                <a:lnTo>
                  <a:pt x="38455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824" y="148590"/>
                </a:lnTo>
                <a:lnTo>
                  <a:pt x="192824" y="269240"/>
                </a:lnTo>
                <a:lnTo>
                  <a:pt x="231241" y="269240"/>
                </a:lnTo>
                <a:lnTo>
                  <a:pt x="231241" y="148590"/>
                </a:lnTo>
                <a:lnTo>
                  <a:pt x="231241" y="115570"/>
                </a:lnTo>
                <a:lnTo>
                  <a:pt x="23124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15033" y="7321779"/>
            <a:ext cx="297815" cy="269240"/>
          </a:xfrm>
          <a:custGeom>
            <a:avLst/>
            <a:gdLst/>
            <a:ahLst/>
            <a:cxnLst/>
            <a:rect l="l" t="t" r="r" b="b"/>
            <a:pathLst>
              <a:path w="297815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1048" y="268846"/>
                </a:lnTo>
                <a:lnTo>
                  <a:pt x="155967" y="263117"/>
                </a:lnTo>
                <a:lnTo>
                  <a:pt x="189247" y="246046"/>
                </a:lnTo>
                <a:lnTo>
                  <a:pt x="194759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809" y="124015"/>
                </a:lnTo>
                <a:lnTo>
                  <a:pt x="191406" y="115123"/>
                </a:lnTo>
                <a:lnTo>
                  <a:pt x="160339" y="99098"/>
                </a:lnTo>
                <a:lnTo>
                  <a:pt x="117957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97815" h="269240">
                <a:moveTo>
                  <a:pt x="197809" y="124015"/>
                </a:moveTo>
                <a:lnTo>
                  <a:pt x="109473" y="124015"/>
                </a:lnTo>
                <a:lnTo>
                  <a:pt x="139260" y="127311"/>
                </a:lnTo>
                <a:lnTo>
                  <a:pt x="160931" y="137417"/>
                </a:lnTo>
                <a:lnTo>
                  <a:pt x="174167" y="154662"/>
                </a:lnTo>
                <a:lnTo>
                  <a:pt x="178650" y="179374"/>
                </a:lnTo>
                <a:lnTo>
                  <a:pt x="174110" y="204962"/>
                </a:lnTo>
                <a:lnTo>
                  <a:pt x="160778" y="223477"/>
                </a:lnTo>
                <a:lnTo>
                  <a:pt x="139088" y="234726"/>
                </a:lnTo>
                <a:lnTo>
                  <a:pt x="109473" y="238518"/>
                </a:lnTo>
                <a:lnTo>
                  <a:pt x="194759" y="238518"/>
                </a:lnTo>
                <a:lnTo>
                  <a:pt x="209923" y="217807"/>
                </a:lnTo>
                <a:lnTo>
                  <a:pt x="217030" y="178574"/>
                </a:lnTo>
                <a:lnTo>
                  <a:pt x="210517" y="141662"/>
                </a:lnTo>
                <a:lnTo>
                  <a:pt x="197809" y="124015"/>
                </a:lnTo>
                <a:close/>
              </a:path>
              <a:path w="297815" h="269240">
                <a:moveTo>
                  <a:pt x="297662" y="0"/>
                </a:moveTo>
                <a:lnTo>
                  <a:pt x="259651" y="0"/>
                </a:lnTo>
                <a:lnTo>
                  <a:pt x="259651" y="268833"/>
                </a:lnTo>
                <a:lnTo>
                  <a:pt x="297662" y="268833"/>
                </a:lnTo>
                <a:lnTo>
                  <a:pt x="297662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11759" y="7321775"/>
            <a:ext cx="232411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78"/>
                </a:lnTo>
                <a:lnTo>
                  <a:pt x="37998" y="0"/>
                </a:lnTo>
                <a:lnTo>
                  <a:pt x="0" y="0"/>
                </a:lnTo>
                <a:lnTo>
                  <a:pt x="0" y="268859"/>
                </a:lnTo>
                <a:lnTo>
                  <a:pt x="35306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48469" y="7709380"/>
            <a:ext cx="321311" cy="288925"/>
          </a:xfrm>
          <a:custGeom>
            <a:avLst/>
            <a:gdLst/>
            <a:ahLst/>
            <a:cxnLst/>
            <a:rect l="l" t="t" r="r" b="b"/>
            <a:pathLst>
              <a:path w="321309" h="288925">
                <a:moveTo>
                  <a:pt x="178600" y="0"/>
                </a:moveTo>
                <a:lnTo>
                  <a:pt x="142874" y="0"/>
                </a:lnTo>
                <a:lnTo>
                  <a:pt x="142874" y="27228"/>
                </a:lnTo>
                <a:lnTo>
                  <a:pt x="93220" y="33874"/>
                </a:lnTo>
                <a:lnTo>
                  <a:pt x="53437" y="49347"/>
                </a:lnTo>
                <a:lnTo>
                  <a:pt x="24195" y="73170"/>
                </a:lnTo>
                <a:lnTo>
                  <a:pt x="6160" y="104865"/>
                </a:lnTo>
                <a:lnTo>
                  <a:pt x="0" y="143954"/>
                </a:lnTo>
                <a:lnTo>
                  <a:pt x="9581" y="191472"/>
                </a:lnTo>
                <a:lnTo>
                  <a:pt x="37457" y="227364"/>
                </a:lnTo>
                <a:lnTo>
                  <a:pt x="82322" y="250660"/>
                </a:lnTo>
                <a:lnTo>
                  <a:pt x="142874" y="260388"/>
                </a:lnTo>
                <a:lnTo>
                  <a:pt x="142874" y="288785"/>
                </a:lnTo>
                <a:lnTo>
                  <a:pt x="178600" y="288785"/>
                </a:lnTo>
                <a:lnTo>
                  <a:pt x="178600" y="260388"/>
                </a:lnTo>
                <a:lnTo>
                  <a:pt x="228230" y="253903"/>
                </a:lnTo>
                <a:lnTo>
                  <a:pt x="267919" y="238525"/>
                </a:lnTo>
                <a:lnTo>
                  <a:pt x="277867" y="230403"/>
                </a:lnTo>
                <a:lnTo>
                  <a:pt x="142874" y="230403"/>
                </a:lnTo>
                <a:lnTo>
                  <a:pt x="98176" y="222589"/>
                </a:lnTo>
                <a:lnTo>
                  <a:pt x="64995" y="205495"/>
                </a:lnTo>
                <a:lnTo>
                  <a:pt x="44344" y="179243"/>
                </a:lnTo>
                <a:lnTo>
                  <a:pt x="37236" y="143954"/>
                </a:lnTo>
                <a:lnTo>
                  <a:pt x="44128" y="108709"/>
                </a:lnTo>
                <a:lnTo>
                  <a:pt x="64419" y="82484"/>
                </a:lnTo>
                <a:lnTo>
                  <a:pt x="97527" y="65392"/>
                </a:lnTo>
                <a:lnTo>
                  <a:pt x="142874" y="57543"/>
                </a:lnTo>
                <a:lnTo>
                  <a:pt x="278233" y="57543"/>
                </a:lnTo>
                <a:lnTo>
                  <a:pt x="238948" y="36992"/>
                </a:lnTo>
                <a:lnTo>
                  <a:pt x="178600" y="27228"/>
                </a:lnTo>
                <a:lnTo>
                  <a:pt x="178600" y="0"/>
                </a:lnTo>
                <a:close/>
              </a:path>
              <a:path w="321309" h="288925">
                <a:moveTo>
                  <a:pt x="178600" y="57543"/>
                </a:moveTo>
                <a:lnTo>
                  <a:pt x="142874" y="57543"/>
                </a:lnTo>
                <a:lnTo>
                  <a:pt x="142874" y="230403"/>
                </a:lnTo>
                <a:lnTo>
                  <a:pt x="178600" y="230403"/>
                </a:lnTo>
                <a:lnTo>
                  <a:pt x="178600" y="57543"/>
                </a:lnTo>
                <a:close/>
              </a:path>
              <a:path w="321309" h="288925">
                <a:moveTo>
                  <a:pt x="278233" y="57543"/>
                </a:moveTo>
                <a:lnTo>
                  <a:pt x="178600" y="57543"/>
                </a:lnTo>
                <a:lnTo>
                  <a:pt x="223452" y="65273"/>
                </a:lnTo>
                <a:lnTo>
                  <a:pt x="256611" y="82432"/>
                </a:lnTo>
                <a:lnTo>
                  <a:pt x="277171" y="108664"/>
                </a:lnTo>
                <a:lnTo>
                  <a:pt x="284225" y="143611"/>
                </a:lnTo>
                <a:lnTo>
                  <a:pt x="277335" y="178959"/>
                </a:lnTo>
                <a:lnTo>
                  <a:pt x="257049" y="205328"/>
                </a:lnTo>
                <a:lnTo>
                  <a:pt x="223945" y="222537"/>
                </a:lnTo>
                <a:lnTo>
                  <a:pt x="178600" y="230403"/>
                </a:lnTo>
                <a:lnTo>
                  <a:pt x="277867" y="230403"/>
                </a:lnTo>
                <a:lnTo>
                  <a:pt x="297044" y="214746"/>
                </a:lnTo>
                <a:lnTo>
                  <a:pt x="314977" y="183059"/>
                </a:lnTo>
                <a:lnTo>
                  <a:pt x="321094" y="143954"/>
                </a:lnTo>
                <a:lnTo>
                  <a:pt x="311523" y="96407"/>
                </a:lnTo>
                <a:lnTo>
                  <a:pt x="283698" y="60402"/>
                </a:lnTo>
                <a:lnTo>
                  <a:pt x="278233" y="5754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21722" y="7716273"/>
            <a:ext cx="286385" cy="275591"/>
          </a:xfrm>
          <a:custGeom>
            <a:avLst/>
            <a:gdLst/>
            <a:ahLst/>
            <a:cxnLst/>
            <a:rect l="l" t="t" r="r" b="b"/>
            <a:pathLst>
              <a:path w="286384" h="275590">
                <a:moveTo>
                  <a:pt x="143281" y="0"/>
                </a:moveTo>
                <a:lnTo>
                  <a:pt x="96676" y="6735"/>
                </a:lnTo>
                <a:lnTo>
                  <a:pt x="57179" y="25705"/>
                </a:lnTo>
                <a:lnTo>
                  <a:pt x="26656" y="55050"/>
                </a:lnTo>
                <a:lnTo>
                  <a:pt x="6975" y="92914"/>
                </a:lnTo>
                <a:lnTo>
                  <a:pt x="0" y="137439"/>
                </a:lnTo>
                <a:lnTo>
                  <a:pt x="6975" y="181973"/>
                </a:lnTo>
                <a:lnTo>
                  <a:pt x="26656" y="219859"/>
                </a:lnTo>
                <a:lnTo>
                  <a:pt x="57179" y="249231"/>
                </a:lnTo>
                <a:lnTo>
                  <a:pt x="96676" y="268222"/>
                </a:lnTo>
                <a:lnTo>
                  <a:pt x="143281" y="274967"/>
                </a:lnTo>
                <a:lnTo>
                  <a:pt x="189521" y="268266"/>
                </a:lnTo>
                <a:lnTo>
                  <a:pt x="228788" y="249362"/>
                </a:lnTo>
                <a:lnTo>
                  <a:pt x="237690" y="240779"/>
                </a:lnTo>
                <a:lnTo>
                  <a:pt x="143281" y="240779"/>
                </a:lnTo>
                <a:lnTo>
                  <a:pt x="101470" y="233003"/>
                </a:lnTo>
                <a:lnTo>
                  <a:pt x="68252" y="211431"/>
                </a:lnTo>
                <a:lnTo>
                  <a:pt x="46337" y="178698"/>
                </a:lnTo>
                <a:lnTo>
                  <a:pt x="38430" y="137439"/>
                </a:lnTo>
                <a:lnTo>
                  <a:pt x="46337" y="96208"/>
                </a:lnTo>
                <a:lnTo>
                  <a:pt x="68252" y="63499"/>
                </a:lnTo>
                <a:lnTo>
                  <a:pt x="101470" y="41945"/>
                </a:lnTo>
                <a:lnTo>
                  <a:pt x="143281" y="34175"/>
                </a:lnTo>
                <a:lnTo>
                  <a:pt x="237678" y="34175"/>
                </a:lnTo>
                <a:lnTo>
                  <a:pt x="228788" y="25606"/>
                </a:lnTo>
                <a:lnTo>
                  <a:pt x="189521" y="6702"/>
                </a:lnTo>
                <a:lnTo>
                  <a:pt x="143281" y="0"/>
                </a:lnTo>
                <a:close/>
              </a:path>
              <a:path w="286384" h="275590">
                <a:moveTo>
                  <a:pt x="237678" y="34175"/>
                </a:moveTo>
                <a:lnTo>
                  <a:pt x="143281" y="34175"/>
                </a:lnTo>
                <a:lnTo>
                  <a:pt x="184653" y="41945"/>
                </a:lnTo>
                <a:lnTo>
                  <a:pt x="217635" y="63499"/>
                </a:lnTo>
                <a:lnTo>
                  <a:pt x="239455" y="96208"/>
                </a:lnTo>
                <a:lnTo>
                  <a:pt x="247345" y="137439"/>
                </a:lnTo>
                <a:lnTo>
                  <a:pt x="239455" y="178698"/>
                </a:lnTo>
                <a:lnTo>
                  <a:pt x="217635" y="211431"/>
                </a:lnTo>
                <a:lnTo>
                  <a:pt x="184653" y="233003"/>
                </a:lnTo>
                <a:lnTo>
                  <a:pt x="143281" y="240779"/>
                </a:lnTo>
                <a:lnTo>
                  <a:pt x="237690" y="240779"/>
                </a:lnTo>
                <a:lnTo>
                  <a:pt x="259183" y="220057"/>
                </a:lnTo>
                <a:lnTo>
                  <a:pt x="278811" y="182149"/>
                </a:lnTo>
                <a:lnTo>
                  <a:pt x="285775" y="137439"/>
                </a:lnTo>
                <a:lnTo>
                  <a:pt x="278811" y="92782"/>
                </a:lnTo>
                <a:lnTo>
                  <a:pt x="259183" y="54902"/>
                </a:lnTo>
                <a:lnTo>
                  <a:pt x="237678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684994" y="7867905"/>
            <a:ext cx="38735" cy="120651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49"/>
                </a:moveTo>
                <a:lnTo>
                  <a:pt x="38392" y="120649"/>
                </a:lnTo>
                <a:lnTo>
                  <a:pt x="38392" y="0"/>
                </a:lnTo>
                <a:lnTo>
                  <a:pt x="0" y="0"/>
                </a:lnTo>
                <a:lnTo>
                  <a:pt x="0" y="120649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684990" y="7719327"/>
            <a:ext cx="231775" cy="26924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178" y="0"/>
                </a:moveTo>
                <a:lnTo>
                  <a:pt x="192760" y="0"/>
                </a:lnTo>
                <a:lnTo>
                  <a:pt x="192760" y="115570"/>
                </a:lnTo>
                <a:lnTo>
                  <a:pt x="38392" y="115570"/>
                </a:lnTo>
                <a:lnTo>
                  <a:pt x="38392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760" y="148590"/>
                </a:lnTo>
                <a:lnTo>
                  <a:pt x="192760" y="269240"/>
                </a:lnTo>
                <a:lnTo>
                  <a:pt x="231178" y="269240"/>
                </a:lnTo>
                <a:lnTo>
                  <a:pt x="231178" y="148590"/>
                </a:lnTo>
                <a:lnTo>
                  <a:pt x="231178" y="115570"/>
                </a:lnTo>
                <a:lnTo>
                  <a:pt x="231178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66156" y="7719320"/>
            <a:ext cx="293371" cy="308611"/>
          </a:xfrm>
          <a:custGeom>
            <a:avLst/>
            <a:gdLst/>
            <a:ahLst/>
            <a:cxnLst/>
            <a:rect l="l" t="t" r="r" b="b"/>
            <a:pathLst>
              <a:path w="293369" h="308609">
                <a:moveTo>
                  <a:pt x="293077" y="235394"/>
                </a:moveTo>
                <a:lnTo>
                  <a:pt x="380" y="235394"/>
                </a:lnTo>
                <a:lnTo>
                  <a:pt x="0" y="308355"/>
                </a:lnTo>
                <a:lnTo>
                  <a:pt x="35699" y="308355"/>
                </a:lnTo>
                <a:lnTo>
                  <a:pt x="36080" y="268820"/>
                </a:lnTo>
                <a:lnTo>
                  <a:pt x="293077" y="268820"/>
                </a:lnTo>
                <a:lnTo>
                  <a:pt x="293077" y="235394"/>
                </a:lnTo>
                <a:close/>
              </a:path>
              <a:path w="293369" h="308609">
                <a:moveTo>
                  <a:pt x="293077" y="268820"/>
                </a:moveTo>
                <a:lnTo>
                  <a:pt x="257327" y="268820"/>
                </a:lnTo>
                <a:lnTo>
                  <a:pt x="257327" y="308355"/>
                </a:lnTo>
                <a:lnTo>
                  <a:pt x="293077" y="308355"/>
                </a:lnTo>
                <a:lnTo>
                  <a:pt x="293077" y="268820"/>
                </a:lnTo>
                <a:close/>
              </a:path>
              <a:path w="293369" h="308609">
                <a:moveTo>
                  <a:pt x="253453" y="0"/>
                </a:moveTo>
                <a:lnTo>
                  <a:pt x="64528" y="0"/>
                </a:lnTo>
                <a:lnTo>
                  <a:pt x="61861" y="86385"/>
                </a:lnTo>
                <a:lnTo>
                  <a:pt x="58332" y="143884"/>
                </a:lnTo>
                <a:lnTo>
                  <a:pt x="50466" y="190727"/>
                </a:lnTo>
                <a:lnTo>
                  <a:pt x="36204" y="222650"/>
                </a:lnTo>
                <a:lnTo>
                  <a:pt x="13487" y="235394"/>
                </a:lnTo>
                <a:lnTo>
                  <a:pt x="63792" y="235394"/>
                </a:lnTo>
                <a:lnTo>
                  <a:pt x="87453" y="179524"/>
                </a:lnTo>
                <a:lnTo>
                  <a:pt x="92897" y="137428"/>
                </a:lnTo>
                <a:lnTo>
                  <a:pt x="95618" y="89915"/>
                </a:lnTo>
                <a:lnTo>
                  <a:pt x="97561" y="33413"/>
                </a:lnTo>
                <a:lnTo>
                  <a:pt x="253453" y="33413"/>
                </a:lnTo>
                <a:lnTo>
                  <a:pt x="253453" y="0"/>
                </a:lnTo>
                <a:close/>
              </a:path>
              <a:path w="293369" h="308609">
                <a:moveTo>
                  <a:pt x="253453" y="33413"/>
                </a:moveTo>
                <a:lnTo>
                  <a:pt x="215468" y="33413"/>
                </a:lnTo>
                <a:lnTo>
                  <a:pt x="215468" y="235394"/>
                </a:lnTo>
                <a:lnTo>
                  <a:pt x="253453" y="235394"/>
                </a:lnTo>
                <a:lnTo>
                  <a:pt x="253453" y="3341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426161" y="7719311"/>
            <a:ext cx="217171" cy="26924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104851" y="0"/>
                </a:moveTo>
                <a:lnTo>
                  <a:pt x="0" y="0"/>
                </a:lnTo>
                <a:lnTo>
                  <a:pt x="0" y="268833"/>
                </a:lnTo>
                <a:lnTo>
                  <a:pt x="38379" y="268833"/>
                </a:lnTo>
                <a:lnTo>
                  <a:pt x="38379" y="187413"/>
                </a:lnTo>
                <a:lnTo>
                  <a:pt x="104851" y="187413"/>
                </a:lnTo>
                <a:lnTo>
                  <a:pt x="151832" y="180983"/>
                </a:lnTo>
                <a:lnTo>
                  <a:pt x="187075" y="162458"/>
                </a:lnTo>
                <a:lnTo>
                  <a:pt x="193450" y="153974"/>
                </a:lnTo>
                <a:lnTo>
                  <a:pt x="38379" y="153974"/>
                </a:lnTo>
                <a:lnTo>
                  <a:pt x="38379" y="33401"/>
                </a:lnTo>
                <a:lnTo>
                  <a:pt x="193397" y="33401"/>
                </a:lnTo>
                <a:lnTo>
                  <a:pt x="187075" y="24984"/>
                </a:lnTo>
                <a:lnTo>
                  <a:pt x="151832" y="6440"/>
                </a:lnTo>
                <a:lnTo>
                  <a:pt x="104851" y="0"/>
                </a:lnTo>
                <a:close/>
              </a:path>
              <a:path w="217169" h="269240">
                <a:moveTo>
                  <a:pt x="193397" y="33401"/>
                </a:moveTo>
                <a:lnTo>
                  <a:pt x="103657" y="33401"/>
                </a:lnTo>
                <a:lnTo>
                  <a:pt x="136116" y="37429"/>
                </a:lnTo>
                <a:lnTo>
                  <a:pt x="159567" y="49171"/>
                </a:lnTo>
                <a:lnTo>
                  <a:pt x="173796" y="68108"/>
                </a:lnTo>
                <a:lnTo>
                  <a:pt x="178587" y="93726"/>
                </a:lnTo>
                <a:lnTo>
                  <a:pt x="173796" y="119336"/>
                </a:lnTo>
                <a:lnTo>
                  <a:pt x="159567" y="138247"/>
                </a:lnTo>
                <a:lnTo>
                  <a:pt x="136116" y="149959"/>
                </a:lnTo>
                <a:lnTo>
                  <a:pt x="103657" y="153974"/>
                </a:lnTo>
                <a:lnTo>
                  <a:pt x="193450" y="153974"/>
                </a:lnTo>
                <a:lnTo>
                  <a:pt x="209219" y="132989"/>
                </a:lnTo>
                <a:lnTo>
                  <a:pt x="216903" y="93726"/>
                </a:lnTo>
                <a:lnTo>
                  <a:pt x="209219" y="54467"/>
                </a:lnTo>
                <a:lnTo>
                  <a:pt x="193397" y="33401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693387" y="7716273"/>
            <a:ext cx="285751" cy="275591"/>
          </a:xfrm>
          <a:custGeom>
            <a:avLst/>
            <a:gdLst/>
            <a:ahLst/>
            <a:cxnLst/>
            <a:rect l="l" t="t" r="r" b="b"/>
            <a:pathLst>
              <a:path w="285750" h="275590">
                <a:moveTo>
                  <a:pt x="143256" y="0"/>
                </a:moveTo>
                <a:lnTo>
                  <a:pt x="96648" y="6735"/>
                </a:lnTo>
                <a:lnTo>
                  <a:pt x="57157" y="25705"/>
                </a:lnTo>
                <a:lnTo>
                  <a:pt x="26644" y="55050"/>
                </a:lnTo>
                <a:lnTo>
                  <a:pt x="6971" y="92914"/>
                </a:lnTo>
                <a:lnTo>
                  <a:pt x="0" y="137439"/>
                </a:lnTo>
                <a:lnTo>
                  <a:pt x="6971" y="181973"/>
                </a:lnTo>
                <a:lnTo>
                  <a:pt x="26644" y="219859"/>
                </a:lnTo>
                <a:lnTo>
                  <a:pt x="57157" y="249231"/>
                </a:lnTo>
                <a:lnTo>
                  <a:pt x="96648" y="268222"/>
                </a:lnTo>
                <a:lnTo>
                  <a:pt x="143256" y="274967"/>
                </a:lnTo>
                <a:lnTo>
                  <a:pt x="189486" y="268266"/>
                </a:lnTo>
                <a:lnTo>
                  <a:pt x="228739" y="249362"/>
                </a:lnTo>
                <a:lnTo>
                  <a:pt x="237638" y="240779"/>
                </a:lnTo>
                <a:lnTo>
                  <a:pt x="143256" y="240779"/>
                </a:lnTo>
                <a:lnTo>
                  <a:pt x="101415" y="233003"/>
                </a:lnTo>
                <a:lnTo>
                  <a:pt x="68183" y="211431"/>
                </a:lnTo>
                <a:lnTo>
                  <a:pt x="46261" y="178698"/>
                </a:lnTo>
                <a:lnTo>
                  <a:pt x="38354" y="137439"/>
                </a:lnTo>
                <a:lnTo>
                  <a:pt x="46261" y="96208"/>
                </a:lnTo>
                <a:lnTo>
                  <a:pt x="68183" y="63499"/>
                </a:lnTo>
                <a:lnTo>
                  <a:pt x="101415" y="41945"/>
                </a:lnTo>
                <a:lnTo>
                  <a:pt x="143256" y="34175"/>
                </a:lnTo>
                <a:lnTo>
                  <a:pt x="237626" y="34175"/>
                </a:lnTo>
                <a:lnTo>
                  <a:pt x="228739" y="25606"/>
                </a:lnTo>
                <a:lnTo>
                  <a:pt x="189486" y="6702"/>
                </a:lnTo>
                <a:lnTo>
                  <a:pt x="143256" y="0"/>
                </a:lnTo>
                <a:close/>
              </a:path>
              <a:path w="285750" h="275590">
                <a:moveTo>
                  <a:pt x="237626" y="34175"/>
                </a:moveTo>
                <a:lnTo>
                  <a:pt x="143256" y="34175"/>
                </a:lnTo>
                <a:lnTo>
                  <a:pt x="184610" y="41945"/>
                </a:lnTo>
                <a:lnTo>
                  <a:pt x="217603" y="63499"/>
                </a:lnTo>
                <a:lnTo>
                  <a:pt x="239444" y="96208"/>
                </a:lnTo>
                <a:lnTo>
                  <a:pt x="247345" y="137439"/>
                </a:lnTo>
                <a:lnTo>
                  <a:pt x="239444" y="178698"/>
                </a:lnTo>
                <a:lnTo>
                  <a:pt x="217603" y="211431"/>
                </a:lnTo>
                <a:lnTo>
                  <a:pt x="184610" y="233003"/>
                </a:lnTo>
                <a:lnTo>
                  <a:pt x="143256" y="240779"/>
                </a:lnTo>
                <a:lnTo>
                  <a:pt x="237638" y="240779"/>
                </a:lnTo>
                <a:lnTo>
                  <a:pt x="259121" y="220057"/>
                </a:lnTo>
                <a:lnTo>
                  <a:pt x="278739" y="182149"/>
                </a:lnTo>
                <a:lnTo>
                  <a:pt x="285699" y="137439"/>
                </a:lnTo>
                <a:lnTo>
                  <a:pt x="278739" y="92782"/>
                </a:lnTo>
                <a:lnTo>
                  <a:pt x="259121" y="54902"/>
                </a:lnTo>
                <a:lnTo>
                  <a:pt x="237626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27214" y="7716278"/>
            <a:ext cx="515620" cy="275591"/>
          </a:xfrm>
          <a:custGeom>
            <a:avLst/>
            <a:gdLst/>
            <a:ahLst/>
            <a:cxnLst/>
            <a:rect l="l" t="t" r="r" b="b"/>
            <a:pathLst>
              <a:path w="515619" h="275590">
                <a:moveTo>
                  <a:pt x="244551" y="41795"/>
                </a:moveTo>
                <a:lnTo>
                  <a:pt x="224078" y="23622"/>
                </a:lnTo>
                <a:lnTo>
                  <a:pt x="199859" y="10553"/>
                </a:lnTo>
                <a:lnTo>
                  <a:pt x="172453" y="2654"/>
                </a:lnTo>
                <a:lnTo>
                  <a:pt x="142417" y="0"/>
                </a:lnTo>
                <a:lnTo>
                  <a:pt x="96202" y="6667"/>
                </a:lnTo>
                <a:lnTo>
                  <a:pt x="56959" y="25488"/>
                </a:lnTo>
                <a:lnTo>
                  <a:pt x="26568" y="54724"/>
                </a:lnTo>
                <a:lnTo>
                  <a:pt x="6959" y="92621"/>
                </a:lnTo>
                <a:lnTo>
                  <a:pt x="0" y="137439"/>
                </a:lnTo>
                <a:lnTo>
                  <a:pt x="6946" y="182270"/>
                </a:lnTo>
                <a:lnTo>
                  <a:pt x="26555" y="220192"/>
                </a:lnTo>
                <a:lnTo>
                  <a:pt x="56883" y="249453"/>
                </a:lnTo>
                <a:lnTo>
                  <a:pt x="96012" y="268300"/>
                </a:lnTo>
                <a:lnTo>
                  <a:pt x="142062" y="274967"/>
                </a:lnTo>
                <a:lnTo>
                  <a:pt x="172300" y="272249"/>
                </a:lnTo>
                <a:lnTo>
                  <a:pt x="199821" y="264210"/>
                </a:lnTo>
                <a:lnTo>
                  <a:pt x="224078" y="250977"/>
                </a:lnTo>
                <a:lnTo>
                  <a:pt x="244551" y="232702"/>
                </a:lnTo>
                <a:lnTo>
                  <a:pt x="219646" y="208521"/>
                </a:lnTo>
                <a:lnTo>
                  <a:pt x="203225" y="222770"/>
                </a:lnTo>
                <a:lnTo>
                  <a:pt x="185102" y="232841"/>
                </a:lnTo>
                <a:lnTo>
                  <a:pt x="165341" y="238810"/>
                </a:lnTo>
                <a:lnTo>
                  <a:pt x="143979" y="240779"/>
                </a:lnTo>
                <a:lnTo>
                  <a:pt x="101866" y="233006"/>
                </a:lnTo>
                <a:lnTo>
                  <a:pt x="68402" y="211429"/>
                </a:lnTo>
                <a:lnTo>
                  <a:pt x="46316" y="178701"/>
                </a:lnTo>
                <a:lnTo>
                  <a:pt x="38354" y="137439"/>
                </a:lnTo>
                <a:lnTo>
                  <a:pt x="46316" y="96202"/>
                </a:lnTo>
                <a:lnTo>
                  <a:pt x="68402" y="63500"/>
                </a:lnTo>
                <a:lnTo>
                  <a:pt x="101866" y="41948"/>
                </a:lnTo>
                <a:lnTo>
                  <a:pt x="143979" y="34175"/>
                </a:lnTo>
                <a:lnTo>
                  <a:pt x="165341" y="36080"/>
                </a:lnTo>
                <a:lnTo>
                  <a:pt x="185102" y="41897"/>
                </a:lnTo>
                <a:lnTo>
                  <a:pt x="203225" y="51816"/>
                </a:lnTo>
                <a:lnTo>
                  <a:pt x="219646" y="66014"/>
                </a:lnTo>
                <a:lnTo>
                  <a:pt x="244551" y="41795"/>
                </a:lnTo>
                <a:close/>
              </a:path>
              <a:path w="515619" h="275590">
                <a:moveTo>
                  <a:pt x="515010" y="41795"/>
                </a:moveTo>
                <a:lnTo>
                  <a:pt x="494538" y="23622"/>
                </a:lnTo>
                <a:lnTo>
                  <a:pt x="470293" y="10553"/>
                </a:lnTo>
                <a:lnTo>
                  <a:pt x="442887" y="2654"/>
                </a:lnTo>
                <a:lnTo>
                  <a:pt x="412864" y="0"/>
                </a:lnTo>
                <a:lnTo>
                  <a:pt x="366649" y="6667"/>
                </a:lnTo>
                <a:lnTo>
                  <a:pt x="327393" y="25488"/>
                </a:lnTo>
                <a:lnTo>
                  <a:pt x="297014" y="54724"/>
                </a:lnTo>
                <a:lnTo>
                  <a:pt x="277393" y="92621"/>
                </a:lnTo>
                <a:lnTo>
                  <a:pt x="270433" y="137439"/>
                </a:lnTo>
                <a:lnTo>
                  <a:pt x="277393" y="182270"/>
                </a:lnTo>
                <a:lnTo>
                  <a:pt x="296989" y="220192"/>
                </a:lnTo>
                <a:lnTo>
                  <a:pt x="327329" y="249453"/>
                </a:lnTo>
                <a:lnTo>
                  <a:pt x="366483" y="268300"/>
                </a:lnTo>
                <a:lnTo>
                  <a:pt x="412546" y="274967"/>
                </a:lnTo>
                <a:lnTo>
                  <a:pt x="442747" y="272249"/>
                </a:lnTo>
                <a:lnTo>
                  <a:pt x="470255" y="264210"/>
                </a:lnTo>
                <a:lnTo>
                  <a:pt x="494525" y="250977"/>
                </a:lnTo>
                <a:lnTo>
                  <a:pt x="515010" y="232702"/>
                </a:lnTo>
                <a:lnTo>
                  <a:pt x="490118" y="208521"/>
                </a:lnTo>
                <a:lnTo>
                  <a:pt x="473684" y="222770"/>
                </a:lnTo>
                <a:lnTo>
                  <a:pt x="455561" y="232841"/>
                </a:lnTo>
                <a:lnTo>
                  <a:pt x="435800" y="238810"/>
                </a:lnTo>
                <a:lnTo>
                  <a:pt x="414413" y="240779"/>
                </a:lnTo>
                <a:lnTo>
                  <a:pt x="372287" y="233006"/>
                </a:lnTo>
                <a:lnTo>
                  <a:pt x="338823" y="211429"/>
                </a:lnTo>
                <a:lnTo>
                  <a:pt x="316750" y="178701"/>
                </a:lnTo>
                <a:lnTo>
                  <a:pt x="308787" y="137439"/>
                </a:lnTo>
                <a:lnTo>
                  <a:pt x="316750" y="96202"/>
                </a:lnTo>
                <a:lnTo>
                  <a:pt x="338823" y="63500"/>
                </a:lnTo>
                <a:lnTo>
                  <a:pt x="372287" y="41948"/>
                </a:lnTo>
                <a:lnTo>
                  <a:pt x="414413" y="34175"/>
                </a:lnTo>
                <a:lnTo>
                  <a:pt x="435800" y="36080"/>
                </a:lnTo>
                <a:lnTo>
                  <a:pt x="455561" y="41897"/>
                </a:lnTo>
                <a:lnTo>
                  <a:pt x="473684" y="51816"/>
                </a:lnTo>
                <a:lnTo>
                  <a:pt x="490118" y="66014"/>
                </a:lnTo>
                <a:lnTo>
                  <a:pt x="515010" y="4179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610571" y="7719316"/>
            <a:ext cx="232411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33" y="0"/>
                </a:moveTo>
                <a:lnTo>
                  <a:pt x="197040" y="0"/>
                </a:lnTo>
                <a:lnTo>
                  <a:pt x="38036" y="207352"/>
                </a:lnTo>
                <a:lnTo>
                  <a:pt x="38036" y="0"/>
                </a:lnTo>
                <a:lnTo>
                  <a:pt x="0" y="0"/>
                </a:lnTo>
                <a:lnTo>
                  <a:pt x="0" y="268833"/>
                </a:lnTo>
                <a:lnTo>
                  <a:pt x="35344" y="268833"/>
                </a:lnTo>
                <a:lnTo>
                  <a:pt x="194703" y="61899"/>
                </a:lnTo>
                <a:lnTo>
                  <a:pt x="194703" y="268833"/>
                </a:lnTo>
                <a:lnTo>
                  <a:pt x="232333" y="268833"/>
                </a:lnTo>
                <a:lnTo>
                  <a:pt x="232333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911759" y="7719316"/>
            <a:ext cx="232411" cy="26924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52"/>
                </a:lnTo>
                <a:lnTo>
                  <a:pt x="37998" y="0"/>
                </a:lnTo>
                <a:lnTo>
                  <a:pt x="0" y="0"/>
                </a:lnTo>
                <a:lnTo>
                  <a:pt x="0" y="268833"/>
                </a:lnTo>
                <a:lnTo>
                  <a:pt x="35306" y="268833"/>
                </a:lnTo>
                <a:lnTo>
                  <a:pt x="194678" y="61899"/>
                </a:lnTo>
                <a:lnTo>
                  <a:pt x="194678" y="268833"/>
                </a:lnTo>
                <a:lnTo>
                  <a:pt x="232359" y="268833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935037" y="7245834"/>
            <a:ext cx="191135" cy="28575"/>
          </a:xfrm>
          <a:custGeom>
            <a:avLst/>
            <a:gdLst/>
            <a:ahLst/>
            <a:cxnLst/>
            <a:rect l="l" t="t" r="r" b="b"/>
            <a:pathLst>
              <a:path w="191134" h="28575">
                <a:moveTo>
                  <a:pt x="190601" y="0"/>
                </a:moveTo>
                <a:lnTo>
                  <a:pt x="0" y="0"/>
                </a:lnTo>
                <a:lnTo>
                  <a:pt x="0" y="28359"/>
                </a:lnTo>
                <a:lnTo>
                  <a:pt x="190601" y="28359"/>
                </a:lnTo>
                <a:lnTo>
                  <a:pt x="19060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9544" y="7458799"/>
            <a:ext cx="4323057" cy="42774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lang="ru-RU" sz="2667" b="1" spc="-15" dirty="0" smtClean="0">
                <a:solidFill>
                  <a:schemeClr val="accent4"/>
                </a:solidFill>
                <a:latin typeface="Montserrat"/>
                <a:cs typeface="Montserrat"/>
              </a:rPr>
              <a:t>Март </a:t>
            </a:r>
            <a:r>
              <a:rPr lang="ru-RU" sz="2667" b="1" spc="-15" dirty="0">
                <a:solidFill>
                  <a:schemeClr val="accent4"/>
                </a:solidFill>
                <a:latin typeface="Montserrat"/>
                <a:cs typeface="Montserrat"/>
              </a:rPr>
              <a:t>2025</a:t>
            </a:r>
            <a:endParaRPr sz="2667" dirty="0">
              <a:solidFill>
                <a:schemeClr val="accent4"/>
              </a:solidFill>
              <a:latin typeface="Montserrat-SemiBold"/>
              <a:cs typeface="Montserrat-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300" y="391425"/>
            <a:ext cx="15405100" cy="63863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39" algn="l"/>
                <a:tab pos="2926641" algn="l"/>
                <a:tab pos="3101897" algn="l"/>
                <a:tab pos="4457589" algn="l"/>
              </a:tabLst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Montserrat-Medium"/>
                <a:cs typeface="Montserrat-Medium"/>
              </a:rPr>
              <a:t>Предоставление субсидий работодателям за найм граждан</a:t>
            </a:r>
            <a:endParaRPr sz="4000" b="1" dirty="0">
              <a:solidFill>
                <a:schemeClr val="accent4">
                  <a:lumMod val="75000"/>
                </a:schemeClr>
              </a:solidFill>
              <a:latin typeface="Montserrat-Medium"/>
              <a:cs typeface="Montserrat-Mediu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1" y="3833757"/>
            <a:ext cx="5873169" cy="41870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99" y="1671540"/>
            <a:ext cx="5038296" cy="31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kern="0" dirty="0">
              <a:solidFill>
                <a:srgbClr val="00B050"/>
              </a:solidFill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90038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2874033" y="4372556"/>
            <a:ext cx="3268191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СРОКИ </a:t>
            </a:r>
            <a:r>
              <a:rPr lang="ru-RU" sz="2400" b="1" u="sng" kern="0" dirty="0" smtClean="0">
                <a:solidFill>
                  <a:srgbClr val="FF4252"/>
                </a:solidFill>
              </a:rPr>
              <a:t>ВЫПЛАТЫ</a:t>
            </a:r>
            <a:endParaRPr lang="ru-RU" sz="2400" u="sng" kern="0" dirty="0">
              <a:solidFill>
                <a:srgbClr val="2A398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3400" y="3732501"/>
            <a:ext cx="8534400" cy="29798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3-го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6-го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9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-го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по истечении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12-го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3844" y="1709063"/>
            <a:ext cx="3576221" cy="8751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РАЗМЕР СУБСИДИИ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13400" y="1416608"/>
            <a:ext cx="9043938" cy="899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130" b="1" kern="0" dirty="0" smtClean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МРОТ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увеличенного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на сумму страховых взносов в государственные внебюджетные фонды и районный коэффициент</a:t>
            </a:r>
          </a:p>
          <a:p>
            <a:pPr marL="380990" indent="-380990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фактическая численность трудоустроенных </a:t>
            </a:r>
            <a:endParaRPr lang="ru-RU" sz="2133" kern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051806" y="941299"/>
            <a:ext cx="3771025" cy="780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5100" y="1957045"/>
            <a:ext cx="7852835" cy="49955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sz="2133" kern="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200F46B-3926-D94C-8B57-9B1E10E0A9D9}"/>
              </a:ext>
            </a:extLst>
          </p:cNvPr>
          <p:cNvSpPr txBox="1"/>
          <p:nvPr/>
        </p:nvSpPr>
        <p:spPr>
          <a:xfrm>
            <a:off x="629697" y="170711"/>
            <a:ext cx="1500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предоставления субсидии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7" y="3593582"/>
            <a:ext cx="902049" cy="77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3" y="1184335"/>
            <a:ext cx="744667" cy="73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615915" y="359735"/>
            <a:ext cx="914452" cy="1075526"/>
            <a:chOff x="634994" y="480009"/>
            <a:chExt cx="914452" cy="1075526"/>
          </a:xfrm>
        </p:grpSpPr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1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7468406" y="7241117"/>
            <a:ext cx="5107060" cy="19837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-1397000" y="3058057"/>
            <a:ext cx="18364200" cy="145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51200" y="7839593"/>
            <a:ext cx="10515600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2000" b="1" kern="0" dirty="0" smtClean="0">
                <a:solidFill>
                  <a:srgbClr val="FF4252"/>
                </a:solidFill>
              </a:rPr>
              <a:t>Работодатель может воспользоваться правом на получение субсидии за одного и того же трудоустроенного гражданина однократно</a:t>
            </a:r>
            <a:endParaRPr lang="ru-RU" sz="2000" kern="0" dirty="0">
              <a:solidFill>
                <a:srgbClr val="2A398F"/>
              </a:solidFill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2593967" y="7908782"/>
            <a:ext cx="721744" cy="703414"/>
          </a:xfrm>
          <a:prstGeom prst="actionButtonSound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3114373" y="107265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2713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>
            <a:extLst>
              <a:ext uri="{FF2B5EF4-FFF2-40B4-BE49-F238E27FC236}">
                <a16:creationId xmlns="" xmlns:a16="http://schemas.microsoft.com/office/drawing/2014/main" id="{15F52F0A-EB77-A447-95EC-4D62FD0E39A7}"/>
              </a:ext>
            </a:extLst>
          </p:cNvPr>
          <p:cNvSpPr/>
          <p:nvPr/>
        </p:nvSpPr>
        <p:spPr>
          <a:xfrm>
            <a:off x="9936987" y="17035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C3D3C9-4463-3A4E-B73E-EFDA83B7F0DF}"/>
              </a:ext>
            </a:extLst>
          </p:cNvPr>
          <p:cNvSpPr txBox="1"/>
          <p:nvPr/>
        </p:nvSpPr>
        <p:spPr>
          <a:xfrm>
            <a:off x="452188" y="128154"/>
            <a:ext cx="15004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</a:rPr>
              <a:t>Создание (оборудование) рабочего места</a:t>
            </a:r>
            <a:endParaRPr lang="ru-RU" sz="4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610" y="1478932"/>
            <a:ext cx="5490341" cy="6892908"/>
          </a:xfrm>
          <a:prstGeom prst="rect">
            <a:avLst/>
          </a:prstGeom>
          <a:noFill/>
          <a:ln w="25400">
            <a:solidFill>
              <a:srgbClr val="2A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9111" y="1483360"/>
            <a:ext cx="125984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89111" y="1483360"/>
            <a:ext cx="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89111" y="2722880"/>
            <a:ext cx="1259840" cy="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89111" y="1483360"/>
            <a:ext cx="125984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48951" y="1483360"/>
            <a:ext cx="0" cy="12395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58610" y="3352800"/>
            <a:ext cx="5490341" cy="314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№ </a:t>
            </a:r>
            <a:r>
              <a:rPr lang="ru-RU" sz="36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2712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от 29.12.2024 </a:t>
            </a:r>
            <a:endParaRPr lang="ru-RU" sz="2400" b="1" dirty="0" smtClean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Об утверждении Решения о порядке предоставления субсидии </a:t>
            </a: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в </a:t>
            </a:r>
            <a:r>
              <a:rPr lang="ru-RU" sz="2400" u="sng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целях создания (оборудования) рабочих мест для трудоустройства инвалидов</a:t>
            </a: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56" y="1814834"/>
            <a:ext cx="113664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право 39"/>
          <p:cNvSpPr/>
          <p:nvPr/>
        </p:nvSpPr>
        <p:spPr>
          <a:xfrm>
            <a:off x="6656649" y="4620391"/>
            <a:ext cx="877459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Прямоугольник 42"/>
          <p:cNvSpPr/>
          <p:nvPr/>
        </p:nvSpPr>
        <p:spPr>
          <a:xfrm>
            <a:off x="7863840" y="1483360"/>
            <a:ext cx="7449251" cy="68884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ru-RU" sz="2200" b="1" kern="0" dirty="0" smtClean="0">
              <a:solidFill>
                <a:srgbClr val="FF0000"/>
              </a:solidFill>
            </a:endParaRPr>
          </a:p>
          <a:p>
            <a:endParaRPr lang="ru-RU" sz="2200" b="1" kern="0" dirty="0">
              <a:solidFill>
                <a:srgbClr val="FF0000"/>
              </a:solidFill>
            </a:endParaRPr>
          </a:p>
          <a:p>
            <a:r>
              <a:rPr lang="ru-RU" sz="2200" b="1" kern="0" dirty="0" smtClean="0">
                <a:solidFill>
                  <a:srgbClr val="FF0000"/>
                </a:solidFill>
              </a:rPr>
              <a:t>ЦЕЛЬ </a:t>
            </a:r>
            <a:r>
              <a:rPr lang="ru-RU" sz="2200" b="1" kern="0" dirty="0">
                <a:solidFill>
                  <a:srgbClr val="FF0000"/>
                </a:solidFill>
              </a:rPr>
              <a:t>ПРЕДОСТАВЛЕНИЯ СУБСИДИЙ</a:t>
            </a:r>
            <a:r>
              <a:rPr lang="ru-RU" sz="2200" b="1" kern="0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государственной поддержки на оборудование (создание) рабочих мест для трудоустройства инвалидов, в целях частичного возмещения расходов</a:t>
            </a:r>
            <a:endParaRPr lang="ru-RU" sz="2000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u="sng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kern="0" dirty="0" smtClean="0">
                <a:solidFill>
                  <a:srgbClr val="FF0000"/>
                </a:solidFill>
              </a:rPr>
              <a:t>КАТЕГОРИИ ПОЛУЧАТЕЛЕЙ СУБСИДИИ:</a:t>
            </a:r>
            <a:endParaRPr lang="ru-RU" sz="2200" b="1" kern="0" dirty="0">
              <a:solidFill>
                <a:srgbClr val="FF0000"/>
              </a:solidFill>
            </a:endParaRP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</a:p>
          <a:p>
            <a:pPr algn="just" defTabSz="1038977">
              <a:defRPr/>
            </a:pPr>
            <a:endParaRPr lang="ru-RU" sz="2200" b="1" kern="0" dirty="0" smtClean="0">
              <a:solidFill>
                <a:srgbClr val="FF0000"/>
              </a:solidFill>
            </a:endParaRPr>
          </a:p>
          <a:p>
            <a:pPr algn="just" defTabSz="1038977">
              <a:defRPr/>
            </a:pPr>
            <a:r>
              <a:rPr lang="ru-RU" sz="2200" b="1" kern="0" dirty="0" smtClean="0">
                <a:solidFill>
                  <a:srgbClr val="FF0000"/>
                </a:solidFill>
              </a:rPr>
              <a:t>УСЛОВИЯ </a:t>
            </a:r>
            <a:r>
              <a:rPr lang="ru-RU" sz="2200" b="1" kern="0" dirty="0">
                <a:solidFill>
                  <a:srgbClr val="FF0000"/>
                </a:solidFill>
              </a:rPr>
              <a:t>ВКЛЮЧЕНИЯ В </a:t>
            </a:r>
            <a:r>
              <a:rPr lang="ru-RU" sz="2200" b="1" kern="0" dirty="0" smtClean="0">
                <a:solidFill>
                  <a:srgbClr val="FF0000"/>
                </a:solidFill>
              </a:rPr>
              <a:t>РЕЕСТР:</a:t>
            </a:r>
            <a:endParaRPr lang="ru-RU" sz="2200" b="1" kern="0" dirty="0">
              <a:solidFill>
                <a:srgbClr val="FF0000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государственной регистрации, осуществленной до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неисполненной обязанности по уплате налогов, сборов, страховых взносов, пеней, штрафов и процентов, превышающей 10 тыс.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согласно Приказа №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2712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8977">
              <a:spcAft>
                <a:spcPts val="1333"/>
              </a:spcAft>
              <a:defRPr/>
            </a:pPr>
            <a:endParaRPr lang="ru-RU" sz="2133" kern="0" dirty="0">
              <a:solidFill>
                <a:srgbClr val="00B050"/>
              </a:solidFill>
            </a:endParaRPr>
          </a:p>
          <a:p>
            <a:pPr marL="380990" indent="-380990">
              <a:spcAft>
                <a:spcPts val="1333"/>
              </a:spcAft>
              <a:buFont typeface="Wingdings" panose="05000000000000000000" pitchFamily="2" charset="2"/>
              <a:buChar char="ü"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grpSp>
        <p:nvGrpSpPr>
          <p:cNvPr id="15" name="Group 65">
            <a:extLst>
              <a:ext uri="{FF2B5EF4-FFF2-40B4-BE49-F238E27FC236}">
                <a16:creationId xmlns="" xmlns:a16="http://schemas.microsoft.com/office/drawing/2014/main" id="{33982F21-0859-9B44-855C-5B26EA6C1F62}"/>
              </a:ext>
            </a:extLst>
          </p:cNvPr>
          <p:cNvGrpSpPr/>
          <p:nvPr/>
        </p:nvGrpSpPr>
        <p:grpSpPr>
          <a:xfrm>
            <a:off x="431800" y="300812"/>
            <a:ext cx="914452" cy="1075526"/>
            <a:chOff x="634994" y="480009"/>
            <a:chExt cx="914452" cy="1075526"/>
          </a:xfrm>
        </p:grpSpPr>
        <p:pic>
          <p:nvPicPr>
            <p:cNvPr id="16" name="object 5">
              <a:extLst>
                <a:ext uri="{FF2B5EF4-FFF2-40B4-BE49-F238E27FC236}">
                  <a16:creationId xmlns="" xmlns:a16="http://schemas.microsoft.com/office/drawing/2014/main" id="{EA677D68-D9AD-D241-89DC-AFC808C9DA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="" xmlns:a16="http://schemas.microsoft.com/office/drawing/2014/main" id="{D0429967-809E-794B-8218-D9FC82CAFF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="" xmlns:a16="http://schemas.microsoft.com/office/drawing/2014/main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="" xmlns:a16="http://schemas.microsoft.com/office/drawing/2014/main" id="{B4C3945C-AB83-314D-A571-024552EF71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="" xmlns:a16="http://schemas.microsoft.com/office/drawing/2014/main" id="{6F5775BB-9016-7A4F-AC9C-8B0D07ACBF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="" xmlns:a16="http://schemas.microsoft.com/office/drawing/2014/main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1">
              <a:extLst>
                <a:ext uri="{FF2B5EF4-FFF2-40B4-BE49-F238E27FC236}">
                  <a16:creationId xmlns="" xmlns:a16="http://schemas.microsoft.com/office/drawing/2014/main" id="{D40A0BB1-D79F-D14F-AC7B-E04B61B07E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="" xmlns:a16="http://schemas.microsoft.com/office/drawing/2014/main" id="{545EBF59-71AF-3341-9903-D4AEA1C0E7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="" xmlns:a16="http://schemas.microsoft.com/office/drawing/2014/main" id="{E0E632B1-FEAF-194A-BDE5-C269C1E38B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7" name="object 14">
              <a:extLst>
                <a:ext uri="{FF2B5EF4-FFF2-40B4-BE49-F238E27FC236}">
                  <a16:creationId xmlns="" xmlns:a16="http://schemas.microsoft.com/office/drawing/2014/main" id="{C65DA6CA-C5EE-8D48-8AE5-4978D6D240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8" name="object 15">
              <a:extLst>
                <a:ext uri="{FF2B5EF4-FFF2-40B4-BE49-F238E27FC236}">
                  <a16:creationId xmlns="" xmlns:a16="http://schemas.microsoft.com/office/drawing/2014/main" id="{E2342524-AA5E-A740-B94E-A91251CE66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9" name="object 16">
              <a:extLst>
                <a:ext uri="{FF2B5EF4-FFF2-40B4-BE49-F238E27FC236}">
                  <a16:creationId xmlns="" xmlns:a16="http://schemas.microsoft.com/office/drawing/2014/main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7">
              <a:extLst>
                <a:ext uri="{FF2B5EF4-FFF2-40B4-BE49-F238E27FC236}">
                  <a16:creationId xmlns="" xmlns:a16="http://schemas.microsoft.com/office/drawing/2014/main" id="{D112C979-5BB2-0043-9C6C-7C50483BCE9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-12472" y="4725886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:a16="http://schemas.microsoft.com/office/drawing/2014/main" xmlns="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523109"/>
            <a:ext cx="141660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которым должна соответствовать организация: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"/>
          <p:cNvSpPr>
            <a:spLocks noChangeAspect="1"/>
          </p:cNvSpPr>
          <p:nvPr/>
        </p:nvSpPr>
        <p:spPr bwMode="auto">
          <a:xfrm rot="1778661">
            <a:off x="1615232" y="1573819"/>
            <a:ext cx="1100488" cy="965546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56" y="1711586"/>
            <a:ext cx="659701" cy="659701"/>
          </a:xfrm>
          <a:prstGeom prst="rect">
            <a:avLst/>
          </a:prstGeom>
          <a:pattFill prst="pct3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32" name="AutoShape 3"/>
          <p:cNvSpPr>
            <a:spLocks noChangeAspect="1"/>
          </p:cNvSpPr>
          <p:nvPr/>
        </p:nvSpPr>
        <p:spPr bwMode="auto">
          <a:xfrm rot="1778661">
            <a:off x="1556373" y="3219216"/>
            <a:ext cx="1171199" cy="1031892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74" y="3394168"/>
            <a:ext cx="710796" cy="586838"/>
          </a:xfrm>
          <a:prstGeom prst="rect">
            <a:avLst/>
          </a:prstGeo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34" name="AutoShape 3"/>
          <p:cNvSpPr>
            <a:spLocks noChangeAspect="1"/>
          </p:cNvSpPr>
          <p:nvPr/>
        </p:nvSpPr>
        <p:spPr bwMode="auto">
          <a:xfrm rot="1778661">
            <a:off x="1546131" y="4882840"/>
            <a:ext cx="1191954" cy="1041094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F1FC635D-53D5-4E45-A433-68CC3A5C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477" y="5046027"/>
            <a:ext cx="633340" cy="701685"/>
          </a:xfrm>
          <a:prstGeom prst="rect">
            <a:avLst/>
          </a:prstGeo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extLst/>
        </p:spPr>
      </p:pic>
      <p:sp>
        <p:nvSpPr>
          <p:cNvPr id="36" name="Прямоугольник 35"/>
          <p:cNvSpPr/>
          <p:nvPr/>
        </p:nvSpPr>
        <p:spPr>
          <a:xfrm>
            <a:off x="2882487" y="1597219"/>
            <a:ext cx="12636913" cy="119718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Заключение трудового договора с инвалидом или его возобновление с ветеранами боевых действий, получившими инвалидность в ходе участия в СВО, трудовой договор с которыми был возобновлен в соответствии со ст. 351.7 ТК РФ на срок не менее 9 месяцев, и на условиях полного рабочего дня с учетом продолжительности, установленной для данной категории работников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81176" y="3465382"/>
            <a:ext cx="12573484" cy="859427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Обеспечение оплаты труда инвалида в размере не менее МРОТ и установленных законодательством выплат компенсационного характера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92079" y="5008783"/>
            <a:ext cx="12575392" cy="922696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Контролирующими лицами для организации не являются иностранные граждане или юридические лица, созданные и расположенные на территориях иностранных государств</a:t>
            </a:r>
          </a:p>
          <a:p>
            <a:pPr lvl="0" defTabSz="779252">
              <a:defRPr/>
            </a:pP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3926" y="1205268"/>
            <a:ext cx="4588274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000" b="1" kern="0" dirty="0" smtClean="0">
                <a:solidFill>
                  <a:srgbClr val="FF4252"/>
                </a:solidFill>
              </a:rPr>
              <a:t>Заключение трудового договора</a:t>
            </a:r>
            <a:endParaRPr lang="ru-RU" sz="2000" b="1" kern="0" dirty="0">
              <a:solidFill>
                <a:srgbClr val="FF425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31594" y="3046784"/>
            <a:ext cx="460790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000" b="1" kern="0" dirty="0" smtClean="0">
                <a:solidFill>
                  <a:srgbClr val="FF4252"/>
                </a:solidFill>
              </a:rPr>
              <a:t>Установление заработной платы</a:t>
            </a:r>
            <a:endParaRPr lang="ru-RU" sz="20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3926" y="6404322"/>
            <a:ext cx="498782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000" b="1" kern="0" dirty="0" smtClean="0">
                <a:solidFill>
                  <a:srgbClr val="FF4252"/>
                </a:solidFill>
              </a:rPr>
              <a:t>Срок действия трудового договора</a:t>
            </a:r>
            <a:endParaRPr lang="ru-RU" sz="2000" b="1" kern="0" dirty="0">
              <a:solidFill>
                <a:srgbClr val="FF425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34295" y="4608533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000" b="1" kern="0" dirty="0" smtClean="0">
                <a:solidFill>
                  <a:srgbClr val="FF4252"/>
                </a:solidFill>
              </a:rPr>
              <a:t>Офшорные зоны</a:t>
            </a:r>
            <a:endParaRPr lang="ru-RU" sz="2000" b="1" kern="0" dirty="0">
              <a:solidFill>
                <a:srgbClr val="FF4252"/>
              </a:solidFill>
            </a:endParaRPr>
          </a:p>
        </p:txBody>
      </p:sp>
      <p:sp>
        <p:nvSpPr>
          <p:cNvPr id="44" name="AutoShape 3"/>
          <p:cNvSpPr>
            <a:spLocks noChangeAspect="1"/>
          </p:cNvSpPr>
          <p:nvPr/>
        </p:nvSpPr>
        <p:spPr bwMode="auto">
          <a:xfrm rot="1778661">
            <a:off x="1491560" y="6696516"/>
            <a:ext cx="1186088" cy="1031938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52" y="6862166"/>
            <a:ext cx="606000" cy="608378"/>
          </a:xfrm>
          <a:prstGeom prst="rect">
            <a:avLst/>
          </a:prstGeom>
          <a:pattFill prst="pct4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48" name="Прямоугольник 47"/>
          <p:cNvSpPr/>
          <p:nvPr/>
        </p:nvSpPr>
        <p:spPr>
          <a:xfrm>
            <a:off x="2919046" y="6846277"/>
            <a:ext cx="12563424" cy="92146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Обеспечение </a:t>
            </a:r>
            <a:r>
              <a:rPr lang="ru-RU" sz="2000" kern="0" dirty="0" err="1" smtClean="0">
                <a:solidFill>
                  <a:schemeClr val="accent4">
                    <a:lumMod val="75000"/>
                  </a:schemeClr>
                </a:solidFill>
              </a:rPr>
              <a:t>закрепляемости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 трудоустроенных инвалидов </a:t>
            </a:r>
            <a:r>
              <a:rPr lang="en-US" sz="2000" kern="0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 и</a:t>
            </a:r>
            <a:r>
              <a:rPr lang="en-US" sz="2000" kern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kern="0" dirty="0" smtClean="0">
                <a:solidFill>
                  <a:schemeClr val="accent4">
                    <a:lumMod val="75000"/>
                  </a:schemeClr>
                </a:solidFill>
              </a:rPr>
              <a:t>II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 групп, ветеранов боевых действий, имеющих инвалидность, получивших инвалидность в ходе участия в СВО, трудовой договор с которыми был возобновлен в соответствии со ст.351.7 ТК РФ, на созданных рабочих местах не менее 9 месяцев из 12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2712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496900" y="428355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:a16="http://schemas.microsoft.com/office/drawing/2014/main" xmlns="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868" y="523109"/>
            <a:ext cx="1461013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затрат (недополученных доходов), на возмещение </a:t>
            </a:r>
            <a:b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предоставляется субсидия: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37244" y="2181566"/>
            <a:ext cx="12040085" cy="162833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200" kern="0" dirty="0" smtClean="0">
                <a:solidFill>
                  <a:schemeClr val="accent4">
                    <a:lumMod val="75000"/>
                  </a:schemeClr>
                </a:solidFill>
              </a:rPr>
              <a:t>На приобретение оборудования для оснащения рабочих мест для трудоустройства инвалидов, в том числе основное и вспомогательное оборудование, технические приспособления, рабочая и специальная мебель, средства для создания благоприятных условий для работы инвалида</a:t>
            </a:r>
            <a:endParaRPr lang="ru-RU" sz="22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37243" y="4392904"/>
            <a:ext cx="12040085" cy="106895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200" kern="0" dirty="0" smtClean="0">
                <a:solidFill>
                  <a:schemeClr val="accent4">
                    <a:lumMod val="75000"/>
                  </a:schemeClr>
                </a:solidFill>
              </a:rPr>
              <a:t>На монтаж и установку приобретенного оборудования для оснащения рабочих мест для трудоустройства инвалидов</a:t>
            </a:r>
            <a:endParaRPr lang="ru-RU" sz="22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37243" y="6092978"/>
            <a:ext cx="12041991" cy="1267849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 defTabSz="779252">
              <a:defRPr/>
            </a:pPr>
            <a:r>
              <a:rPr lang="ru-RU" sz="2200" kern="0" dirty="0" smtClean="0">
                <a:solidFill>
                  <a:schemeClr val="accent4">
                    <a:lumMod val="75000"/>
                  </a:schemeClr>
                </a:solidFill>
              </a:rPr>
              <a:t>На оборудование рабочих мест для трудоустройства инвалидов по месту проживания (надомный труд) при условии оформления надомного труда в соответствии с ТК РФ</a:t>
            </a:r>
          </a:p>
          <a:p>
            <a:pPr lvl="0" defTabSz="779252">
              <a:defRPr/>
            </a:pP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83128" y="1897441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3124" y="6401759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2712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02" y="6060669"/>
            <a:ext cx="1366465" cy="1332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47" y="4278854"/>
            <a:ext cx="1224092" cy="1224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74" y="2298227"/>
            <a:ext cx="1313213" cy="13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kern="0" dirty="0">
              <a:solidFill>
                <a:srgbClr val="00B050"/>
              </a:solidFill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90038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833343" y="4334795"/>
            <a:ext cx="5174186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СРОКИ </a:t>
            </a:r>
            <a:r>
              <a:rPr lang="ru-RU" sz="2400" b="1" u="sng" kern="0" dirty="0" smtClean="0">
                <a:solidFill>
                  <a:srgbClr val="FF4252"/>
                </a:solidFill>
              </a:rPr>
              <a:t>НАПРАВЛЕНИЯ ЗАЯВЛЕНИЯ:</a:t>
            </a:r>
            <a:endParaRPr lang="ru-RU" sz="2400" u="sng" kern="0" dirty="0">
              <a:solidFill>
                <a:srgbClr val="2A398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4736" y="4072536"/>
            <a:ext cx="8902602" cy="1060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</a:rPr>
              <a:t>В течение 3 месяцев с даты подписания трудового договора с инвалидом</a:t>
            </a:r>
            <a:endParaRPr lang="ru-RU" sz="2400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algn="just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1749" y="7166973"/>
            <a:ext cx="3576221" cy="8751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 smtClean="0">
                <a:solidFill>
                  <a:srgbClr val="FF4252"/>
                </a:solidFill>
              </a:rPr>
              <a:t>СРОКИ ВЫПЛАТЫ</a:t>
            </a:r>
            <a:endParaRPr lang="ru-RU" sz="2400" b="1" u="sng" kern="0" dirty="0">
              <a:solidFill>
                <a:srgbClr val="FF425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3400" y="1416608"/>
            <a:ext cx="9043938" cy="899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algn="just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</a:rPr>
              <a:t>В размере части понесенных затрат, но не более </a:t>
            </a:r>
            <a:r>
              <a:rPr lang="ru-RU" sz="2400" b="1" kern="0" dirty="0" smtClean="0">
                <a:solidFill>
                  <a:schemeClr val="accent4">
                    <a:lumMod val="75000"/>
                  </a:schemeClr>
                </a:solidFill>
              </a:rPr>
              <a:t>200 000 рублей </a:t>
            </a: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</a:rPr>
              <a:t>за одно оборудованное рабочее место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051806" y="941299"/>
            <a:ext cx="3771025" cy="780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5100" y="1957045"/>
            <a:ext cx="7852835" cy="49955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sz="2133" kern="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200F46B-3926-D94C-8B57-9B1E10E0A9D9}"/>
              </a:ext>
            </a:extLst>
          </p:cNvPr>
          <p:cNvSpPr txBox="1"/>
          <p:nvPr/>
        </p:nvSpPr>
        <p:spPr>
          <a:xfrm>
            <a:off x="629697" y="170711"/>
            <a:ext cx="1500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предоставления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субсидии:</a:t>
            </a:r>
            <a:endParaRPr lang="ru-RU" sz="3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80" y="3559349"/>
            <a:ext cx="902049" cy="77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3" y="1184335"/>
            <a:ext cx="744667" cy="73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615915" y="359735"/>
            <a:ext cx="914452" cy="1075526"/>
            <a:chOff x="634994" y="480009"/>
            <a:chExt cx="914452" cy="1075526"/>
          </a:xfrm>
        </p:grpSpPr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1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7468406" y="7241117"/>
            <a:ext cx="5107060" cy="19837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-1397000" y="3058057"/>
            <a:ext cx="18364200" cy="145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3114373" y="107265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2712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Минус 40"/>
          <p:cNvSpPr/>
          <p:nvPr/>
        </p:nvSpPr>
        <p:spPr>
          <a:xfrm>
            <a:off x="-1320800" y="5737302"/>
            <a:ext cx="18364200" cy="145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926244" y="1861463"/>
            <a:ext cx="3576221" cy="8751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РАЗМЕР СУБСИДИИ</a:t>
            </a: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64" y="6384376"/>
            <a:ext cx="975246" cy="8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684068" y="6818996"/>
            <a:ext cx="8902602" cy="1060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</a:rPr>
              <a:t>В течение 10 рабочих дней после включения работодателя в реестр</a:t>
            </a:r>
            <a:endParaRPr lang="ru-RU" sz="2133" b="1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algn="just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>
            <a:extLst>
              <a:ext uri="{FF2B5EF4-FFF2-40B4-BE49-F238E27FC236}">
                <a16:creationId xmlns="" xmlns:a16="http://schemas.microsoft.com/office/drawing/2014/main" id="{7132B31C-89BE-4F45-9A78-056DB5164EC0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="" xmlns:a16="http://schemas.microsoft.com/office/drawing/2014/main" id="{15F52F0A-EB77-A447-95EC-4D62FD0E39A7}"/>
              </a:ext>
            </a:extLst>
          </p:cNvPr>
          <p:cNvSpPr/>
          <p:nvPr/>
        </p:nvSpPr>
        <p:spPr>
          <a:xfrm>
            <a:off x="9952990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3982F21-0859-9B44-855C-5B26EA6C1F62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67" name="object 5">
              <a:extLst>
                <a:ext uri="{FF2B5EF4-FFF2-40B4-BE49-F238E27FC236}">
                  <a16:creationId xmlns="" xmlns:a16="http://schemas.microsoft.com/office/drawing/2014/main" id="{EA677D68-D9AD-D241-89DC-AFC808C9DA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8" name="object 6">
              <a:extLst>
                <a:ext uri="{FF2B5EF4-FFF2-40B4-BE49-F238E27FC236}">
                  <a16:creationId xmlns="" xmlns:a16="http://schemas.microsoft.com/office/drawing/2014/main" id="{D0429967-809E-794B-8218-D9FC82CAFF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9" name="object 7">
              <a:extLst>
                <a:ext uri="{FF2B5EF4-FFF2-40B4-BE49-F238E27FC236}">
                  <a16:creationId xmlns="" xmlns:a16="http://schemas.microsoft.com/office/drawing/2014/main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8">
              <a:extLst>
                <a:ext uri="{FF2B5EF4-FFF2-40B4-BE49-F238E27FC236}">
                  <a16:creationId xmlns="" xmlns:a16="http://schemas.microsoft.com/office/drawing/2014/main" id="{B4C3945C-AB83-314D-A571-024552EF71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1" name="object 9">
              <a:extLst>
                <a:ext uri="{FF2B5EF4-FFF2-40B4-BE49-F238E27FC236}">
                  <a16:creationId xmlns="" xmlns:a16="http://schemas.microsoft.com/office/drawing/2014/main" id="{6F5775BB-9016-7A4F-AC9C-8B0D07ACBF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72" name="object 10">
              <a:extLst>
                <a:ext uri="{FF2B5EF4-FFF2-40B4-BE49-F238E27FC236}">
                  <a16:creationId xmlns="" xmlns:a16="http://schemas.microsoft.com/office/drawing/2014/main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1">
              <a:extLst>
                <a:ext uri="{FF2B5EF4-FFF2-40B4-BE49-F238E27FC236}">
                  <a16:creationId xmlns="" xmlns:a16="http://schemas.microsoft.com/office/drawing/2014/main" id="{D40A0BB1-D79F-D14F-AC7B-E04B61B07E5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74" name="object 12">
              <a:extLst>
                <a:ext uri="{FF2B5EF4-FFF2-40B4-BE49-F238E27FC236}">
                  <a16:creationId xmlns="" xmlns:a16="http://schemas.microsoft.com/office/drawing/2014/main" id="{545EBF59-71AF-3341-9903-D4AEA1C0E7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75" name="object 13">
              <a:extLst>
                <a:ext uri="{FF2B5EF4-FFF2-40B4-BE49-F238E27FC236}">
                  <a16:creationId xmlns="" xmlns:a16="http://schemas.microsoft.com/office/drawing/2014/main" id="{E0E632B1-FEAF-194A-BDE5-C269C1E38B7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76" name="object 14">
              <a:extLst>
                <a:ext uri="{FF2B5EF4-FFF2-40B4-BE49-F238E27FC236}">
                  <a16:creationId xmlns="" xmlns:a16="http://schemas.microsoft.com/office/drawing/2014/main" id="{C65DA6CA-C5EE-8D48-8AE5-4978D6D2408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77" name="object 15">
              <a:extLst>
                <a:ext uri="{FF2B5EF4-FFF2-40B4-BE49-F238E27FC236}">
                  <a16:creationId xmlns="" xmlns:a16="http://schemas.microsoft.com/office/drawing/2014/main" id="{E2342524-AA5E-A740-B94E-A91251CE66D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8" name="object 16">
              <a:extLst>
                <a:ext uri="{FF2B5EF4-FFF2-40B4-BE49-F238E27FC236}">
                  <a16:creationId xmlns="" xmlns:a16="http://schemas.microsoft.com/office/drawing/2014/main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17">
              <a:extLst>
                <a:ext uri="{FF2B5EF4-FFF2-40B4-BE49-F238E27FC236}">
                  <a16:creationId xmlns="" xmlns:a16="http://schemas.microsoft.com/office/drawing/2014/main" id="{D112C979-5BB2-0043-9C6C-7C50483BCE9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99390" y="577124"/>
            <a:ext cx="1372001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  <a:t>Общая информация:</a:t>
            </a:r>
            <a:r>
              <a:rPr lang="ru-RU" sz="3600" b="1" i="1" u="sng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  <a:t/>
            </a:r>
            <a:br>
              <a:rPr lang="ru-RU" sz="3600" b="1" i="1" u="sng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</a:br>
            <a:endParaRPr sz="4000" b="1" i="1" u="sng" spc="-5" dirty="0">
              <a:solidFill>
                <a:schemeClr val="accent4">
                  <a:lumMod val="75000"/>
                </a:schemeClr>
              </a:solidFill>
              <a:latin typeface="Montserrat"/>
              <a:cs typeface="Arial Narrow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8001" y="1879329"/>
            <a:ext cx="15240000" cy="7940635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Заявление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направляется в электронном виде по форматам, установленным Фондом и подписывается УКЭП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работодателя</a:t>
            </a:r>
            <a:endParaRPr lang="ru-RU" sz="30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30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Информация о перечисленных субсидиях направляется работодателю в личный кабинет страхователя на официальном сайте СФР в информационно - телекоммуникационной сети «Интернет»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Основанием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для отказа в предоставлении субсидий является отсутствие свободных остатков лимитов бюджетных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обязательств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В случае установления факта выплаты трудоустроенным гражданам за счет СФР пособий по временной нетрудоспособности, период которой совпали полностью или частично с периодами, установленными для выплаты субсидий, денежные средства в размере, равном сумме пособий по временной нетрудоспособности, но не более суммы субсидии, подлежат </a:t>
            </a:r>
            <a:r>
              <a:rPr lang="ru-RU" sz="3000" smtClean="0">
                <a:solidFill>
                  <a:schemeClr val="accent2">
                    <a:lumMod val="75000"/>
                  </a:schemeClr>
                </a:solidFill>
              </a:rPr>
              <a:t>возврату работодателем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в бюджет СФР в полном объеме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80" name="object 18">
            <a:extLst>
              <a:ext uri="{FF2B5EF4-FFF2-40B4-BE49-F238E27FC236}">
                <a16:creationId xmlns="" xmlns:a16="http://schemas.microsoft.com/office/drawing/2014/main" id="{F6EDDF1D-F179-2248-BED4-77ECF60E816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22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79" y="206706"/>
            <a:ext cx="1294394" cy="16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2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>
            <a:extLst>
              <a:ext uri="{FF2B5EF4-FFF2-40B4-BE49-F238E27FC236}">
                <a16:creationId xmlns="" xmlns:a16="http://schemas.microsoft.com/office/drawing/2014/main" id="{15F52F0A-EB77-A447-95EC-4D62FD0E39A7}"/>
              </a:ext>
            </a:extLst>
          </p:cNvPr>
          <p:cNvSpPr/>
          <p:nvPr/>
        </p:nvSpPr>
        <p:spPr>
          <a:xfrm>
            <a:off x="9952990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="" xmlns:a16="http://schemas.microsoft.com/office/drawing/2014/main" id="{7132B31C-89BE-4F45-9A78-056DB5164EC0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848" y="710150"/>
            <a:ext cx="1469024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4000" b="1" spc="-35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Montserrat"/>
              </a:rPr>
              <a:t>НАШИ КОНТАКТЫ</a:t>
            </a:r>
            <a:endParaRPr sz="5000" b="1" dirty="0">
              <a:solidFill>
                <a:schemeClr val="accent4">
                  <a:lumMod val="75000"/>
                </a:schemeClr>
              </a:solidFill>
              <a:latin typeface="Montserrat"/>
              <a:cs typeface="Calibri-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8634" y="2588460"/>
            <a:ext cx="2057400" cy="17628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6605" y="2521847"/>
            <a:ext cx="2010198" cy="17628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1155" y="2588459"/>
            <a:ext cx="1990026" cy="17628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97E8EE2-4551-1D4D-B20F-9ECBC399827F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xmlns="" id="{41254BC0-D9C2-B142-AFE9-DFB4D9F9F98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xmlns="" id="{E507F1A5-4D52-5545-9CCE-E99AD6560D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:a16="http://schemas.microsoft.com/office/drawing/2014/main" xmlns="" id="{866507DF-04FC-B448-8224-AA95FFED5C0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xmlns="" id="{84152146-FE93-CD4C-B1C3-252710A289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xmlns="" id="{952C9DAA-6652-504B-8CCA-A0FBF52EF6A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xmlns="" id="{93B4D373-A57C-5147-AF7B-285DB10850A7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xmlns="" id="{113DCB0E-A553-AA4E-99CE-E160CB880C4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xmlns="" id="{41916624-BBB3-8A40-ABE0-7D4E32E689D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xmlns="" id="{93865CB1-3B31-DF48-8A1B-D44646006C7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xmlns="" id="{3F6AACBB-DD95-7447-9CA5-1A712FF0754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xmlns="" id="{674E59DD-21BC-9642-BE74-1E1E58C8037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9" name="object 14">
              <a:extLst>
                <a:ext uri="{FF2B5EF4-FFF2-40B4-BE49-F238E27FC236}">
                  <a16:creationId xmlns:a16="http://schemas.microsoft.com/office/drawing/2014/main" xmlns="" id="{5930CDB3-65C2-FE4C-AFB5-3809157D7E0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xmlns="" id="{361CEE12-CFC5-0848-B5FA-F9E783486BB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1" name="object 6"/>
          <p:cNvSpPr txBox="1"/>
          <p:nvPr/>
        </p:nvSpPr>
        <p:spPr>
          <a:xfrm>
            <a:off x="4171873" y="6074316"/>
            <a:ext cx="7467600" cy="2056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95"/>
              </a:spcBef>
            </a:pPr>
            <a:r>
              <a:rPr lang="ru-RU" sz="4400" b="1" spc="-35" dirty="0">
                <a:solidFill>
                  <a:schemeClr val="accent2">
                    <a:lumMod val="75000"/>
                  </a:schemeClr>
                </a:solidFill>
                <a:latin typeface="Montserrat"/>
                <a:cs typeface="Montserrat"/>
              </a:rPr>
              <a:t>т</a:t>
            </a:r>
            <a:r>
              <a:rPr lang="ru-RU" sz="4400" b="1" spc="-35" dirty="0" smtClean="0">
                <a:solidFill>
                  <a:schemeClr val="accent2">
                    <a:lumMod val="75000"/>
                  </a:schemeClr>
                </a:solidFill>
                <a:latin typeface="Montserrat"/>
                <a:cs typeface="Montserrat"/>
              </a:rPr>
              <a:t>елефон горячей линии </a:t>
            </a:r>
          </a:p>
          <a:p>
            <a:pPr algn="ctr">
              <a:lnSpc>
                <a:spcPct val="150000"/>
              </a:lnSpc>
              <a:spcBef>
                <a:spcPts val="95"/>
              </a:spcBef>
            </a:pPr>
            <a:r>
              <a:rPr lang="ru-RU" sz="4400" b="1" spc="-35" dirty="0" smtClean="0">
                <a:solidFill>
                  <a:schemeClr val="accent2">
                    <a:lumMod val="75000"/>
                  </a:schemeClr>
                </a:solidFill>
                <a:latin typeface="Montserrat"/>
                <a:cs typeface="Montserrat"/>
              </a:rPr>
              <a:t>56-25-00 </a:t>
            </a:r>
          </a:p>
        </p:txBody>
      </p:sp>
      <p:sp>
        <p:nvSpPr>
          <p:cNvPr id="22" name="AutoShape 2" descr="https://mail.fss.local/owa/service.svc/s/GetFileAttachment?id=AQMkADlmYmE5NjQ4LTM3ZjctNGQ0YS05ZDc4LTFjYjA2ZWYxNmE2OQBGAAADrk3u6rjhk0q8z%2F%2BVTgKrFQcAypDfc3Lgd0WbMU9N8mRTWQAAAgEMAAAAypDfc3Lgd0WbMU9N8mRTWQAD4u5RTgAAAAESABAAOLl6Ds1rhUqMtJvY7SPCrA%3D%3D&amp;isImagePreview=True&amp;X-OWA-CANARY=ANfEvR8sEEGcvBqhpcps0WiJK9f-1twI6swBwRK2UXMqbEk5HqO8aNCWJ8lUEIN4bIXGnLH__2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" t="-10898" r="679" b="10898"/>
          <a:stretch/>
        </p:blipFill>
        <p:spPr>
          <a:xfrm>
            <a:off x="3713690" y="2018628"/>
            <a:ext cx="2825673" cy="2514164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8540EBE-15E7-4D75-A6BC-6372368AFC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486" y="160338"/>
            <a:ext cx="1411111" cy="1531331"/>
          </a:xfrm>
          <a:prstGeom prst="rect">
            <a:avLst/>
          </a:prstGeom>
        </p:spPr>
      </p:pic>
      <p:sp>
        <p:nvSpPr>
          <p:cNvPr id="34" name="object 6"/>
          <p:cNvSpPr txBox="1"/>
          <p:nvPr/>
        </p:nvSpPr>
        <p:spPr>
          <a:xfrm>
            <a:off x="5270368" y="4652737"/>
            <a:ext cx="502920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95"/>
              </a:spcBef>
            </a:pPr>
            <a:r>
              <a:rPr lang="en-US" sz="4800" b="1" spc="-35" dirty="0">
                <a:solidFill>
                  <a:srgbClr val="FF0000"/>
                </a:solidFill>
                <a:latin typeface="Montserrat"/>
                <a:cs typeface="Montserrat"/>
              </a:rPr>
              <a:t>https://</a:t>
            </a:r>
            <a:r>
              <a:rPr lang="en-US" sz="4800" b="1" spc="-35" dirty="0" smtClean="0">
                <a:solidFill>
                  <a:srgbClr val="FF0000"/>
                </a:solidFill>
                <a:latin typeface="Montserrat"/>
                <a:cs typeface="Montserrat"/>
              </a:rPr>
              <a:t>sfr.gov.ru</a:t>
            </a:r>
            <a:endParaRPr lang="ru-RU" sz="4800" b="1" spc="-35" dirty="0" smtClean="0">
              <a:solidFill>
                <a:srgbClr val="FF0000"/>
              </a:solidFill>
              <a:latin typeface="Montserrat"/>
              <a:cs typeface="Montserra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511" y="2588459"/>
            <a:ext cx="2255795" cy="1762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>
            <a:extLst>
              <a:ext uri="{FF2B5EF4-FFF2-40B4-BE49-F238E27FC236}">
                <a16:creationId xmlns="" xmlns:a16="http://schemas.microsoft.com/office/drawing/2014/main" id="{7132B31C-89BE-4F45-9A78-056DB5164EC0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="" xmlns:a16="http://schemas.microsoft.com/office/drawing/2014/main" id="{15F52F0A-EB77-A447-95EC-4D62FD0E39A7}"/>
              </a:ext>
            </a:extLst>
          </p:cNvPr>
          <p:cNvSpPr/>
          <p:nvPr/>
        </p:nvSpPr>
        <p:spPr>
          <a:xfrm>
            <a:off x="9952990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3982F21-0859-9B44-855C-5B26EA6C1F62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67" name="object 5">
              <a:extLst>
                <a:ext uri="{FF2B5EF4-FFF2-40B4-BE49-F238E27FC236}">
                  <a16:creationId xmlns="" xmlns:a16="http://schemas.microsoft.com/office/drawing/2014/main" id="{EA677D68-D9AD-D241-89DC-AFC808C9DA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8" name="object 6">
              <a:extLst>
                <a:ext uri="{FF2B5EF4-FFF2-40B4-BE49-F238E27FC236}">
                  <a16:creationId xmlns="" xmlns:a16="http://schemas.microsoft.com/office/drawing/2014/main" id="{D0429967-809E-794B-8218-D9FC82CAFF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9" name="object 7">
              <a:extLst>
                <a:ext uri="{FF2B5EF4-FFF2-40B4-BE49-F238E27FC236}">
                  <a16:creationId xmlns="" xmlns:a16="http://schemas.microsoft.com/office/drawing/2014/main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8">
              <a:extLst>
                <a:ext uri="{FF2B5EF4-FFF2-40B4-BE49-F238E27FC236}">
                  <a16:creationId xmlns="" xmlns:a16="http://schemas.microsoft.com/office/drawing/2014/main" id="{B4C3945C-AB83-314D-A571-024552EF71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1" name="object 9">
              <a:extLst>
                <a:ext uri="{FF2B5EF4-FFF2-40B4-BE49-F238E27FC236}">
                  <a16:creationId xmlns="" xmlns:a16="http://schemas.microsoft.com/office/drawing/2014/main" id="{6F5775BB-9016-7A4F-AC9C-8B0D07ACBF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72" name="object 10">
              <a:extLst>
                <a:ext uri="{FF2B5EF4-FFF2-40B4-BE49-F238E27FC236}">
                  <a16:creationId xmlns="" xmlns:a16="http://schemas.microsoft.com/office/drawing/2014/main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1">
              <a:extLst>
                <a:ext uri="{FF2B5EF4-FFF2-40B4-BE49-F238E27FC236}">
                  <a16:creationId xmlns="" xmlns:a16="http://schemas.microsoft.com/office/drawing/2014/main" id="{D40A0BB1-D79F-D14F-AC7B-E04B61B07E5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74" name="object 12">
              <a:extLst>
                <a:ext uri="{FF2B5EF4-FFF2-40B4-BE49-F238E27FC236}">
                  <a16:creationId xmlns="" xmlns:a16="http://schemas.microsoft.com/office/drawing/2014/main" id="{545EBF59-71AF-3341-9903-D4AEA1C0E7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75" name="object 13">
              <a:extLst>
                <a:ext uri="{FF2B5EF4-FFF2-40B4-BE49-F238E27FC236}">
                  <a16:creationId xmlns="" xmlns:a16="http://schemas.microsoft.com/office/drawing/2014/main" id="{E0E632B1-FEAF-194A-BDE5-C269C1E38B7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76" name="object 14">
              <a:extLst>
                <a:ext uri="{FF2B5EF4-FFF2-40B4-BE49-F238E27FC236}">
                  <a16:creationId xmlns="" xmlns:a16="http://schemas.microsoft.com/office/drawing/2014/main" id="{C65DA6CA-C5EE-8D48-8AE5-4978D6D2408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77" name="object 15">
              <a:extLst>
                <a:ext uri="{FF2B5EF4-FFF2-40B4-BE49-F238E27FC236}">
                  <a16:creationId xmlns="" xmlns:a16="http://schemas.microsoft.com/office/drawing/2014/main" id="{E2342524-AA5E-A740-B94E-A91251CE66D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8" name="object 16">
              <a:extLst>
                <a:ext uri="{FF2B5EF4-FFF2-40B4-BE49-F238E27FC236}">
                  <a16:creationId xmlns="" xmlns:a16="http://schemas.microsoft.com/office/drawing/2014/main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17">
              <a:extLst>
                <a:ext uri="{FF2B5EF4-FFF2-40B4-BE49-F238E27FC236}">
                  <a16:creationId xmlns="" xmlns:a16="http://schemas.microsoft.com/office/drawing/2014/main" id="{D112C979-5BB2-0043-9C6C-7C50483BCE9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99390" y="577124"/>
            <a:ext cx="1372001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  <a:t>В целях реализации мероприятий, направленных на повышение трудовой активности граждан, утверждены: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ontserrat"/>
                <a:cs typeface="Arial Narrow"/>
              </a:rPr>
            </a:br>
            <a:endParaRPr sz="4000" b="1" spc="-5" dirty="0">
              <a:solidFill>
                <a:schemeClr val="accent4">
                  <a:lumMod val="75000"/>
                </a:schemeClr>
              </a:solidFill>
              <a:latin typeface="Montserrat"/>
              <a:cs typeface="Arial Narrow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8001" y="1879329"/>
            <a:ext cx="15240000" cy="655564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3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Приказ Фонда пенсионного и социального страхования РФ от 29.12.2024 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№ 2714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«Об утверждении Решения о порядке предоставления субсидии на государственную </a:t>
            </a:r>
            <a:r>
              <a:rPr lang="ru-RU" sz="3000" u="sng" dirty="0" smtClean="0">
                <a:solidFill>
                  <a:srgbClr val="FF0000"/>
                </a:solidFill>
              </a:rPr>
              <a:t>поддержку стимулирования найма отдельных категорий граждан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Приказ Фонда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пенсионного и социального страхования РФ от 29.12.2024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№ 2713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«Об утверждении Решения о порядке предоставления субсидии на государственную </a:t>
            </a:r>
            <a:r>
              <a:rPr lang="ru-RU" sz="3000" u="sng" dirty="0" smtClean="0">
                <a:solidFill>
                  <a:srgbClr val="FF0000"/>
                </a:solidFill>
              </a:rPr>
              <a:t>поддержку трудоустройства работников из другой местности или других территорий</a:t>
            </a:r>
            <a:r>
              <a:rPr lang="ru-RU" sz="3000" dirty="0" smtClean="0">
                <a:solidFill>
                  <a:srgbClr val="FF0000"/>
                </a:solidFill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Приказ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Фонда пенсионного и социального страхования РФ от 29.12.2024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№ 2712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«Об утверждении Решения о порядке предоставления субсидии </a:t>
            </a:r>
            <a:r>
              <a:rPr lang="ru-RU" sz="3000" u="sng" dirty="0" smtClean="0">
                <a:solidFill>
                  <a:srgbClr val="FF0000"/>
                </a:solidFill>
              </a:rPr>
              <a:t>в целях создания (оборудования) рабочих мест для трудоустройства инвалидов</a:t>
            </a:r>
            <a:r>
              <a:rPr lang="ru-RU" sz="3000" dirty="0" smtClean="0">
                <a:solidFill>
                  <a:srgbClr val="FF000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752" y="7564432"/>
            <a:ext cx="1711960" cy="131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>
            <a:extLst>
              <a:ext uri="{FF2B5EF4-FFF2-40B4-BE49-F238E27FC236}">
                <a16:creationId xmlns="" xmlns:a16="http://schemas.microsoft.com/office/drawing/2014/main" id="{15F52F0A-EB77-A447-95EC-4D62FD0E39A7}"/>
              </a:ext>
            </a:extLst>
          </p:cNvPr>
          <p:cNvSpPr/>
          <p:nvPr/>
        </p:nvSpPr>
        <p:spPr>
          <a:xfrm>
            <a:off x="9936987" y="17035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C3D3C9-4463-3A4E-B73E-EFDA83B7F0DF}"/>
              </a:ext>
            </a:extLst>
          </p:cNvPr>
          <p:cNvSpPr txBox="1"/>
          <p:nvPr/>
        </p:nvSpPr>
        <p:spPr>
          <a:xfrm>
            <a:off x="452188" y="128154"/>
            <a:ext cx="15004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5">
                    <a:lumMod val="50000"/>
                  </a:schemeClr>
                </a:solidFill>
              </a:rPr>
              <a:t>3 МРОТ / 6 МРОТ</a:t>
            </a:r>
            <a:endParaRPr lang="ru-RU" sz="4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610" y="1478932"/>
            <a:ext cx="5490341" cy="6892908"/>
          </a:xfrm>
          <a:prstGeom prst="rect">
            <a:avLst/>
          </a:prstGeom>
          <a:noFill/>
          <a:ln w="25400">
            <a:solidFill>
              <a:srgbClr val="2A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9111" y="1483360"/>
            <a:ext cx="125984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89111" y="1483360"/>
            <a:ext cx="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89111" y="2722880"/>
            <a:ext cx="1259840" cy="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89111" y="1483360"/>
            <a:ext cx="125984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48951" y="1483360"/>
            <a:ext cx="0" cy="12395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58610" y="3352800"/>
            <a:ext cx="5490341" cy="314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№ </a:t>
            </a:r>
            <a:r>
              <a:rPr lang="ru-RU" sz="36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2714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 от 29.12.2024 </a:t>
            </a:r>
            <a:endParaRPr lang="ru-RU" sz="2400" b="1" dirty="0" smtClean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Об утверждении Решения о порядке предоставления субсидии на государственную поддержку </a:t>
            </a:r>
            <a:r>
              <a:rPr lang="ru-RU" sz="2400" u="sng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стимулированию найма отдельных категорий граждан</a:t>
            </a:r>
            <a:r>
              <a:rPr lang="ru-RU" sz="2400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6" y="1814111"/>
            <a:ext cx="113664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право 39"/>
          <p:cNvSpPr/>
          <p:nvPr/>
        </p:nvSpPr>
        <p:spPr>
          <a:xfrm>
            <a:off x="6656649" y="4620391"/>
            <a:ext cx="877459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Прямоугольник 42"/>
          <p:cNvSpPr/>
          <p:nvPr/>
        </p:nvSpPr>
        <p:spPr>
          <a:xfrm>
            <a:off x="7863840" y="1483360"/>
            <a:ext cx="7449251" cy="71932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ru-RU" sz="2200" b="1" kern="0" dirty="0" smtClean="0">
              <a:solidFill>
                <a:srgbClr val="FF0000"/>
              </a:solidFill>
            </a:endParaRPr>
          </a:p>
          <a:p>
            <a:endParaRPr lang="ru-RU" sz="2200" b="1" kern="0" dirty="0">
              <a:solidFill>
                <a:srgbClr val="FF0000"/>
              </a:solidFill>
            </a:endParaRPr>
          </a:p>
          <a:p>
            <a:r>
              <a:rPr lang="ru-RU" sz="2200" b="1" kern="0" dirty="0" smtClean="0">
                <a:solidFill>
                  <a:srgbClr val="FF0000"/>
                </a:solidFill>
              </a:rPr>
              <a:t>ЦЕЛЬ </a:t>
            </a:r>
            <a:r>
              <a:rPr lang="ru-RU" sz="2200" b="1" kern="0" dirty="0">
                <a:solidFill>
                  <a:srgbClr val="FF0000"/>
                </a:solidFill>
              </a:rPr>
              <a:t>ПРЕДОСТАВЛЕНИЯ СУБСИДИЙ</a:t>
            </a:r>
            <a:r>
              <a:rPr lang="ru-RU" sz="2200" b="1" kern="0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</a:t>
            </a:r>
            <a:r>
              <a:rPr lang="ru-RU" sz="20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затрат работодателя на </a:t>
            </a:r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труда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трудоустроенных граждан, относящихся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определенным категориям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компенсация затрат на уплату налогов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сборов и страховых взносов в бюджеты бюджетной системы РФ</a:t>
            </a:r>
          </a:p>
          <a:p>
            <a:pPr algn="just"/>
            <a:endParaRPr lang="ru-RU" sz="2000" u="sng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kern="0" dirty="0" smtClean="0">
                <a:solidFill>
                  <a:srgbClr val="FF0000"/>
                </a:solidFill>
              </a:rPr>
              <a:t>КАТЕГОРИИ ПОЛУЧАТЕЛЕЙ СУБСИДИИ:</a:t>
            </a:r>
            <a:endParaRPr lang="ru-RU" sz="2200" b="1" kern="0" dirty="0">
              <a:solidFill>
                <a:srgbClr val="FF0000"/>
              </a:solidFill>
            </a:endParaRP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</a:p>
          <a:p>
            <a:pPr algn="just" defTabSz="1038977">
              <a:defRPr/>
            </a:pPr>
            <a:endParaRPr lang="ru-RU" sz="2200" b="1" kern="0" dirty="0" smtClean="0">
              <a:solidFill>
                <a:srgbClr val="FF0000"/>
              </a:solidFill>
            </a:endParaRPr>
          </a:p>
          <a:p>
            <a:pPr algn="just" defTabSz="1038977">
              <a:defRPr/>
            </a:pPr>
            <a:r>
              <a:rPr lang="ru-RU" sz="2200" b="1" kern="0" dirty="0" smtClean="0">
                <a:solidFill>
                  <a:srgbClr val="FF0000"/>
                </a:solidFill>
              </a:rPr>
              <a:t>УСЛОВИЯ </a:t>
            </a:r>
            <a:r>
              <a:rPr lang="ru-RU" sz="2200" b="1" kern="0" dirty="0">
                <a:solidFill>
                  <a:srgbClr val="FF0000"/>
                </a:solidFill>
              </a:rPr>
              <a:t>ВКЛЮЧЕНИЯ В </a:t>
            </a:r>
            <a:r>
              <a:rPr lang="ru-RU" sz="2200" b="1" kern="0" dirty="0" smtClean="0">
                <a:solidFill>
                  <a:srgbClr val="FF0000"/>
                </a:solidFill>
              </a:rPr>
              <a:t>РЕЕСТР:</a:t>
            </a:r>
            <a:endParaRPr lang="ru-RU" sz="2200" b="1" kern="0" dirty="0">
              <a:solidFill>
                <a:srgbClr val="FF0000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государственной регистрации, осуществленной до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01.01.2026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неисполненной обязанности по уплате налогов, сборов, страховых взносов, пеней, штрафов и процентов, превышающей 10 тыс.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получателем в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субсидии согласно </a:t>
            </a:r>
            <a:b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постановлению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27.12.2010  №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1135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согласно Приказа № 2714</a:t>
            </a:r>
          </a:p>
          <a:p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8977">
              <a:spcAft>
                <a:spcPts val="1333"/>
              </a:spcAft>
              <a:defRPr/>
            </a:pPr>
            <a:endParaRPr lang="ru-RU" sz="2133" kern="0" dirty="0">
              <a:solidFill>
                <a:srgbClr val="00B050"/>
              </a:solidFill>
            </a:endParaRPr>
          </a:p>
          <a:p>
            <a:pPr marL="380990" indent="-380990">
              <a:spcAft>
                <a:spcPts val="1333"/>
              </a:spcAft>
              <a:buFont typeface="Wingdings" panose="05000000000000000000" pitchFamily="2" charset="2"/>
              <a:buChar char="ü"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grpSp>
        <p:nvGrpSpPr>
          <p:cNvPr id="15" name="Group 65">
            <a:extLst>
              <a:ext uri="{FF2B5EF4-FFF2-40B4-BE49-F238E27FC236}">
                <a16:creationId xmlns="" xmlns:a16="http://schemas.microsoft.com/office/drawing/2014/main" id="{33982F21-0859-9B44-855C-5B26EA6C1F62}"/>
              </a:ext>
            </a:extLst>
          </p:cNvPr>
          <p:cNvGrpSpPr/>
          <p:nvPr/>
        </p:nvGrpSpPr>
        <p:grpSpPr>
          <a:xfrm>
            <a:off x="431800" y="300812"/>
            <a:ext cx="914452" cy="1075526"/>
            <a:chOff x="634994" y="480009"/>
            <a:chExt cx="914452" cy="1075526"/>
          </a:xfrm>
        </p:grpSpPr>
        <p:pic>
          <p:nvPicPr>
            <p:cNvPr id="16" name="object 5">
              <a:extLst>
                <a:ext uri="{FF2B5EF4-FFF2-40B4-BE49-F238E27FC236}">
                  <a16:creationId xmlns="" xmlns:a16="http://schemas.microsoft.com/office/drawing/2014/main" id="{EA677D68-D9AD-D241-89DC-AFC808C9DA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="" xmlns:a16="http://schemas.microsoft.com/office/drawing/2014/main" id="{D0429967-809E-794B-8218-D9FC82CAFF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="" xmlns:a16="http://schemas.microsoft.com/office/drawing/2014/main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="" xmlns:a16="http://schemas.microsoft.com/office/drawing/2014/main" id="{B4C3945C-AB83-314D-A571-024552EF71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="" xmlns:a16="http://schemas.microsoft.com/office/drawing/2014/main" id="{6F5775BB-9016-7A4F-AC9C-8B0D07ACBF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="" xmlns:a16="http://schemas.microsoft.com/office/drawing/2014/main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1">
              <a:extLst>
                <a:ext uri="{FF2B5EF4-FFF2-40B4-BE49-F238E27FC236}">
                  <a16:creationId xmlns="" xmlns:a16="http://schemas.microsoft.com/office/drawing/2014/main" id="{D40A0BB1-D79F-D14F-AC7B-E04B61B07E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="" xmlns:a16="http://schemas.microsoft.com/office/drawing/2014/main" id="{545EBF59-71AF-3341-9903-D4AEA1C0E7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="" xmlns:a16="http://schemas.microsoft.com/office/drawing/2014/main" id="{E0E632B1-FEAF-194A-BDE5-C269C1E38B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7" name="object 14">
              <a:extLst>
                <a:ext uri="{FF2B5EF4-FFF2-40B4-BE49-F238E27FC236}">
                  <a16:creationId xmlns="" xmlns:a16="http://schemas.microsoft.com/office/drawing/2014/main" id="{C65DA6CA-C5EE-8D48-8AE5-4978D6D240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8" name="object 15">
              <a:extLst>
                <a:ext uri="{FF2B5EF4-FFF2-40B4-BE49-F238E27FC236}">
                  <a16:creationId xmlns="" xmlns:a16="http://schemas.microsoft.com/office/drawing/2014/main" id="{E2342524-AA5E-A740-B94E-A91251CE66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9" name="object 16">
              <a:extLst>
                <a:ext uri="{FF2B5EF4-FFF2-40B4-BE49-F238E27FC236}">
                  <a16:creationId xmlns="" xmlns:a16="http://schemas.microsoft.com/office/drawing/2014/main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7">
              <a:extLst>
                <a:ext uri="{FF2B5EF4-FFF2-40B4-BE49-F238E27FC236}">
                  <a16:creationId xmlns="" xmlns:a16="http://schemas.microsoft.com/office/drawing/2014/main" id="{D112C979-5BB2-0043-9C6C-7C50483BCE9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1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>
            <a:extLst>
              <a:ext uri="{FF2B5EF4-FFF2-40B4-BE49-F238E27FC236}">
                <a16:creationId xmlns="" xmlns:a16="http://schemas.microsoft.com/office/drawing/2014/main" id="{15F52F0A-EB77-A447-95EC-4D62FD0E39A7}"/>
              </a:ext>
            </a:extLst>
          </p:cNvPr>
          <p:cNvSpPr/>
          <p:nvPr/>
        </p:nvSpPr>
        <p:spPr>
          <a:xfrm>
            <a:off x="9936987" y="17035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8467" y="4736894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0134" y="-13316"/>
            <a:ext cx="14407332" cy="17744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+mn-lt"/>
              </a:rPr>
              <a:t>  </a:t>
            </a:r>
            <a:endParaRPr lang="ru-RU" sz="2500" b="1" u="sng" dirty="0">
              <a:solidFill>
                <a:schemeClr val="accent4">
                  <a:lumMod val="75000"/>
                </a:schemeClr>
              </a:solidFill>
              <a:latin typeface="Montserra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4744" y="2523745"/>
            <a:ext cx="3440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боевых действий, принимавшие участие в СВО, уволенные с военной службы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7638" y="5500754"/>
            <a:ext cx="3530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семей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погибших (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умерших) при выполнении задач в ходе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2" y="2724579"/>
            <a:ext cx="615297" cy="5408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1" y="5881683"/>
            <a:ext cx="615297" cy="5851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71303" y="473443"/>
            <a:ext cx="14888036" cy="92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Категории,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должны соответствовать трудоустраиваемые граждане: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2469918"/>
            <a:ext cx="2405356" cy="123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5588044"/>
            <a:ext cx="2405356" cy="13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4018992"/>
            <a:ext cx="2405356" cy="1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046086" y="4113094"/>
            <a:ext cx="3243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lang="ru-RU" sz="20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принимавшие </a:t>
            </a:r>
            <a:r>
              <a:rPr lang="ru-RU" sz="20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боевых действиях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9" y="4377893"/>
            <a:ext cx="609600" cy="55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2" y="7251848"/>
            <a:ext cx="2405356" cy="133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84763" y="7370754"/>
            <a:ext cx="3483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признанные в установленном порядке инвалидами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2" y="7458285"/>
            <a:ext cx="609600" cy="5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2" y="2506163"/>
            <a:ext cx="2405359" cy="15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321975" y="2756046"/>
            <a:ext cx="4426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уволенные с военной службы, и члены их семей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95" y="4527949"/>
            <a:ext cx="2380033" cy="14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324796" y="4609192"/>
            <a:ext cx="4423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освобожденные из учреждений, исполняющих наказания в виде лишения свободы, и ищущие работу в течение одного года с даты освобождения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373" y="6981412"/>
            <a:ext cx="615297" cy="540872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94" y="6488409"/>
            <a:ext cx="2380033" cy="14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321975" y="6583618"/>
            <a:ext cx="4426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Одинокие и многодетные родители, усыновители, опекуны, воспитывающие несовершеннолетних детей, детей-инвалидов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099" y="4959567"/>
            <a:ext cx="615297" cy="5408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100" y="2833947"/>
            <a:ext cx="615297" cy="540872"/>
          </a:xfrm>
          <a:prstGeom prst="rect">
            <a:avLst/>
          </a:prstGeom>
        </p:spPr>
      </p:pic>
      <p:grpSp>
        <p:nvGrpSpPr>
          <p:cNvPr id="32" name="Group 65">
            <a:extLst>
              <a:ext uri="{FF2B5EF4-FFF2-40B4-BE49-F238E27FC236}">
                <a16:creationId xmlns="" xmlns:a16="http://schemas.microsoft.com/office/drawing/2014/main" id="{33982F21-0859-9B44-855C-5B26EA6C1F62}"/>
              </a:ext>
            </a:extLst>
          </p:cNvPr>
          <p:cNvGrpSpPr/>
          <p:nvPr/>
        </p:nvGrpSpPr>
        <p:grpSpPr>
          <a:xfrm>
            <a:off x="555138" y="491686"/>
            <a:ext cx="914452" cy="1075526"/>
            <a:chOff x="634994" y="480009"/>
            <a:chExt cx="914452" cy="1075526"/>
          </a:xfrm>
        </p:grpSpPr>
        <p:pic>
          <p:nvPicPr>
            <p:cNvPr id="33" name="object 5">
              <a:extLst>
                <a:ext uri="{FF2B5EF4-FFF2-40B4-BE49-F238E27FC236}">
                  <a16:creationId xmlns="" xmlns:a16="http://schemas.microsoft.com/office/drawing/2014/main" id="{EA677D68-D9AD-D241-89DC-AFC808C9DA7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34" name="object 6">
              <a:extLst>
                <a:ext uri="{FF2B5EF4-FFF2-40B4-BE49-F238E27FC236}">
                  <a16:creationId xmlns="" xmlns:a16="http://schemas.microsoft.com/office/drawing/2014/main" id="{D0429967-809E-794B-8218-D9FC82CAFF4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35" name="object 7">
              <a:extLst>
                <a:ext uri="{FF2B5EF4-FFF2-40B4-BE49-F238E27FC236}">
                  <a16:creationId xmlns="" xmlns:a16="http://schemas.microsoft.com/office/drawing/2014/main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8">
              <a:extLst>
                <a:ext uri="{FF2B5EF4-FFF2-40B4-BE49-F238E27FC236}">
                  <a16:creationId xmlns="" xmlns:a16="http://schemas.microsoft.com/office/drawing/2014/main" id="{B4C3945C-AB83-314D-A571-024552EF713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7" name="object 9">
              <a:extLst>
                <a:ext uri="{FF2B5EF4-FFF2-40B4-BE49-F238E27FC236}">
                  <a16:creationId xmlns="" xmlns:a16="http://schemas.microsoft.com/office/drawing/2014/main" id="{6F5775BB-9016-7A4F-AC9C-8B0D07ACBF4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8" name="object 10">
              <a:extLst>
                <a:ext uri="{FF2B5EF4-FFF2-40B4-BE49-F238E27FC236}">
                  <a16:creationId xmlns="" xmlns:a16="http://schemas.microsoft.com/office/drawing/2014/main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1">
              <a:extLst>
                <a:ext uri="{FF2B5EF4-FFF2-40B4-BE49-F238E27FC236}">
                  <a16:creationId xmlns="" xmlns:a16="http://schemas.microsoft.com/office/drawing/2014/main" id="{D40A0BB1-D79F-D14F-AC7B-E04B61B07E5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0" name="object 12">
              <a:extLst>
                <a:ext uri="{FF2B5EF4-FFF2-40B4-BE49-F238E27FC236}">
                  <a16:creationId xmlns="" xmlns:a16="http://schemas.microsoft.com/office/drawing/2014/main" id="{545EBF59-71AF-3341-9903-D4AEA1C0E7B1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1" name="object 13">
              <a:extLst>
                <a:ext uri="{FF2B5EF4-FFF2-40B4-BE49-F238E27FC236}">
                  <a16:creationId xmlns="" xmlns:a16="http://schemas.microsoft.com/office/drawing/2014/main" id="{E0E632B1-FEAF-194A-BDE5-C269C1E38B7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42" name="object 14">
              <a:extLst>
                <a:ext uri="{FF2B5EF4-FFF2-40B4-BE49-F238E27FC236}">
                  <a16:creationId xmlns="" xmlns:a16="http://schemas.microsoft.com/office/drawing/2014/main" id="{C65DA6CA-C5EE-8D48-8AE5-4978D6D2408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43" name="object 15">
              <a:extLst>
                <a:ext uri="{FF2B5EF4-FFF2-40B4-BE49-F238E27FC236}">
                  <a16:creationId xmlns="" xmlns:a16="http://schemas.microsoft.com/office/drawing/2014/main" id="{E2342524-AA5E-A740-B94E-A91251CE66D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44" name="object 16">
              <a:extLst>
                <a:ext uri="{FF2B5EF4-FFF2-40B4-BE49-F238E27FC236}">
                  <a16:creationId xmlns="" xmlns:a16="http://schemas.microsoft.com/office/drawing/2014/main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17">
              <a:extLst>
                <a:ext uri="{FF2B5EF4-FFF2-40B4-BE49-F238E27FC236}">
                  <a16:creationId xmlns="" xmlns:a16="http://schemas.microsoft.com/office/drawing/2014/main" id="{D112C979-5BB2-0043-9C6C-7C50483BCE9D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13136274" y="217268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2714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9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15837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:a16="http://schemas.microsoft.com/office/drawing/2014/main" xmlns="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523109"/>
            <a:ext cx="141660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которым должны соответствовать трудоустраиваемые граждане: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"/>
          <p:cNvSpPr>
            <a:spLocks noChangeAspect="1"/>
          </p:cNvSpPr>
          <p:nvPr/>
        </p:nvSpPr>
        <p:spPr bwMode="auto">
          <a:xfrm rot="1778661">
            <a:off x="1392597" y="1651212"/>
            <a:ext cx="1237241" cy="1085530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73" y="1826795"/>
            <a:ext cx="749944" cy="749944"/>
          </a:xfrm>
          <a:prstGeom prst="rect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2" name="AutoShape 3"/>
          <p:cNvSpPr>
            <a:spLocks noChangeAspect="1"/>
          </p:cNvSpPr>
          <p:nvPr/>
        </p:nvSpPr>
        <p:spPr bwMode="auto">
          <a:xfrm rot="1778661">
            <a:off x="1465240" y="3547425"/>
            <a:ext cx="1249237" cy="1100648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739747"/>
            <a:ext cx="759940" cy="627412"/>
          </a:xfrm>
          <a:prstGeom prst="rect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4" name="AutoShape 3"/>
          <p:cNvSpPr>
            <a:spLocks noChangeAspect="1"/>
          </p:cNvSpPr>
          <p:nvPr/>
        </p:nvSpPr>
        <p:spPr bwMode="auto">
          <a:xfrm rot="1778661">
            <a:off x="1370926" y="5677099"/>
            <a:ext cx="1240836" cy="1083789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F1FC635D-53D5-4E45-A433-68CC3A5C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877" y="5832222"/>
            <a:ext cx="660680" cy="731975"/>
          </a:xfrm>
          <a:prstGeom prst="rect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extLst/>
        </p:spPr>
      </p:pic>
      <p:sp>
        <p:nvSpPr>
          <p:cNvPr id="36" name="Прямоугольник 35"/>
          <p:cNvSpPr/>
          <p:nvPr/>
        </p:nvSpPr>
        <p:spPr>
          <a:xfrm>
            <a:off x="2945915" y="1754587"/>
            <a:ext cx="12040085" cy="92199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Заключение трудового договора на неопределенный срок, на условиях полного рабочего дня с учетом режима рабочего времени, установленного правилами внутреннего распорядка работодателя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45915" y="3594289"/>
            <a:ext cx="12040085" cy="106895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На дату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направления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органами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службы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занятости для трудоустройства к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работодателю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являются безработными 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или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ищущими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работу, зарегистрированными в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службе занятости и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не состоящими в трудовых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отношениях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5915" y="5853191"/>
            <a:ext cx="12041991" cy="746058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дату заключения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трудового договора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не имели работы, не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являлись ИП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, КФХ,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единоличным исполнительным органом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ЮЛ,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плательщиком налога на профессиональный доход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3926" y="1335237"/>
            <a:ext cx="4740674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Заключение трудового договора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64730" y="3078801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Зарегистрированы в ЦЗН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21440" y="5245182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Незанятые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1440" y="7916475"/>
            <a:ext cx="12040085" cy="73926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algn="just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Выплата работодателем заработной платы трудоустроенным гражданам в размере не ниже полутора МРОТ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AutoShape 3"/>
          <p:cNvSpPr>
            <a:spLocks noChangeAspect="1"/>
          </p:cNvSpPr>
          <p:nvPr/>
        </p:nvSpPr>
        <p:spPr bwMode="auto">
          <a:xfrm rot="1778661">
            <a:off x="1427014" y="7423388"/>
            <a:ext cx="1277416" cy="1111396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48468" y="7397249"/>
            <a:ext cx="3852300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Заработная плата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18" y="7552999"/>
            <a:ext cx="729665" cy="720000"/>
          </a:xfrm>
          <a:prstGeom prst="rect">
            <a:avLst/>
          </a:prstGeom>
          <a:pattFill prst="pct8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2714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kern="0" dirty="0">
              <a:solidFill>
                <a:srgbClr val="00B050"/>
              </a:solidFill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90038" y="0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6535956" y="2770599"/>
            <a:ext cx="3268191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СРОКИ </a:t>
            </a:r>
            <a:r>
              <a:rPr lang="ru-RU" sz="2400" b="1" u="sng" kern="0" dirty="0" smtClean="0">
                <a:solidFill>
                  <a:srgbClr val="FF4252"/>
                </a:solidFill>
              </a:rPr>
              <a:t>ВЫПЛАТЫ</a:t>
            </a:r>
            <a:endParaRPr lang="ru-RU" sz="2400" u="sng" kern="0" dirty="0">
              <a:solidFill>
                <a:srgbClr val="2A398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945" y="4510191"/>
            <a:ext cx="7733879" cy="297986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b="1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1</a:t>
            </a:r>
            <a:r>
              <a:rPr lang="ru-RU" sz="2133" b="1" kern="0" dirty="0" smtClean="0">
                <a:solidFill>
                  <a:srgbClr val="FF0000"/>
                </a:solidFill>
              </a:rPr>
              <a:t> МРОТ * </a:t>
            </a:r>
            <a:r>
              <a:rPr lang="ru-RU" sz="2133" b="1" kern="0" dirty="0">
                <a:solidFill>
                  <a:srgbClr val="FF0000"/>
                </a:solidFill>
              </a:rPr>
              <a:t>с</a:t>
            </a:r>
            <a:r>
              <a:rPr lang="ru-RU" sz="2133" b="1" kern="0" dirty="0" smtClean="0">
                <a:solidFill>
                  <a:srgbClr val="FF0000"/>
                </a:solidFill>
              </a:rPr>
              <a:t>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1-го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1</a:t>
            </a:r>
            <a:r>
              <a:rPr lang="ru-RU" sz="2133" b="1" kern="0" dirty="0" smtClean="0">
                <a:solidFill>
                  <a:srgbClr val="FF0000"/>
                </a:solidFill>
              </a:rPr>
              <a:t> МРОТ </a:t>
            </a:r>
            <a:r>
              <a:rPr lang="ru-RU" sz="2133" b="1" kern="0" dirty="0">
                <a:solidFill>
                  <a:srgbClr val="FF0000"/>
                </a:solidFill>
              </a:rPr>
              <a:t>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3-го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1</a:t>
            </a:r>
            <a:r>
              <a:rPr lang="ru-RU" sz="2133" b="1" kern="0" dirty="0" smtClean="0">
                <a:solidFill>
                  <a:srgbClr val="FF0000"/>
                </a:solidFill>
              </a:rPr>
              <a:t> </a:t>
            </a:r>
            <a:r>
              <a:rPr lang="ru-RU" sz="2133" b="1" kern="0" dirty="0">
                <a:solidFill>
                  <a:srgbClr val="FF0000"/>
                </a:solidFill>
              </a:rPr>
              <a:t>МРОТ 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6-го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гражданина</a:t>
            </a: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0919" y="1566506"/>
            <a:ext cx="3576221" cy="8751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r>
              <a:rPr lang="ru-RU" sz="2400" b="1" u="sng" kern="0" dirty="0">
                <a:solidFill>
                  <a:srgbClr val="FF4252"/>
                </a:solidFill>
              </a:rPr>
              <a:t>РАЗМЕР СУБСИДИИ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31195" y="1206724"/>
            <a:ext cx="9043938" cy="899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kern="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 МРОТ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(27093),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увеличенный на сумму страховых взносов в государственные внебюджетные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фонды (30,2)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и районный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коэффициент (15%/50%)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Wingdings" panose="05000000000000000000" pitchFamily="2" charset="2"/>
              <a:buChar char="ü"/>
              <a:defRPr/>
            </a:pP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фактическая численность трудоустроенных </a:t>
            </a:r>
            <a:endParaRPr lang="ru-RU" sz="2133" kern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051806" y="941299"/>
            <a:ext cx="3771025" cy="7808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038977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5100" y="1957045"/>
            <a:ext cx="7852835" cy="49955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264">
              <a:spcAft>
                <a:spcPts val="1333"/>
              </a:spcAft>
              <a:buClr>
                <a:srgbClr val="002060"/>
              </a:buClr>
            </a:pPr>
            <a:endParaRPr lang="ru-RU" sz="2133" kern="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200F46B-3926-D94C-8B57-9B1E10E0A9D9}"/>
              </a:ext>
            </a:extLst>
          </p:cNvPr>
          <p:cNvSpPr txBox="1"/>
          <p:nvPr/>
        </p:nvSpPr>
        <p:spPr>
          <a:xfrm>
            <a:off x="629697" y="170711"/>
            <a:ext cx="1500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предоставления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субсидии: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2802452"/>
            <a:ext cx="902049" cy="77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79" y="973626"/>
            <a:ext cx="744667" cy="73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615915" y="359735"/>
            <a:ext cx="914452" cy="1075526"/>
            <a:chOff x="634994" y="480009"/>
            <a:chExt cx="914452" cy="1075526"/>
          </a:xfrm>
        </p:grpSpPr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30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1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4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5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247663" y="4510191"/>
            <a:ext cx="7672111" cy="297986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42900" indent="-342900" defTabSz="1038977">
              <a:buFont typeface="Wingdings" panose="05000000000000000000" pitchFamily="2" charset="2"/>
              <a:buChar char="ü"/>
              <a:defRPr/>
            </a:pPr>
            <a:endParaRPr lang="ru-RU" sz="2800" b="1" kern="0" dirty="0" smtClean="0">
              <a:solidFill>
                <a:srgbClr val="FF0000"/>
              </a:solidFill>
            </a:endParaRPr>
          </a:p>
          <a:p>
            <a:pPr marL="342900" indent="-3429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1</a:t>
            </a:r>
            <a:r>
              <a:rPr lang="ru-RU" sz="2133" b="1" kern="0" dirty="0" smtClean="0">
                <a:solidFill>
                  <a:srgbClr val="FF0000"/>
                </a:solidFill>
              </a:rPr>
              <a:t> </a:t>
            </a:r>
            <a:r>
              <a:rPr lang="ru-RU" sz="2133" b="1" kern="0" dirty="0">
                <a:solidFill>
                  <a:srgbClr val="FF0000"/>
                </a:solidFill>
              </a:rPr>
              <a:t>МРОТ 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1-го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42900" indent="-3429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2</a:t>
            </a:r>
            <a:r>
              <a:rPr lang="ru-RU" sz="2133" b="1" kern="0" dirty="0" smtClean="0">
                <a:solidFill>
                  <a:srgbClr val="FF0000"/>
                </a:solidFill>
              </a:rPr>
              <a:t> </a:t>
            </a:r>
            <a:r>
              <a:rPr lang="ru-RU" sz="2133" b="1" kern="0" dirty="0">
                <a:solidFill>
                  <a:srgbClr val="FF0000"/>
                </a:solidFill>
              </a:rPr>
              <a:t>МРОТ 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3-го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трудоустроенного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гражданина</a:t>
            </a: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r>
              <a:rPr lang="ru-RU" sz="2800" b="1" kern="0" dirty="0" smtClean="0">
                <a:solidFill>
                  <a:srgbClr val="FF0000"/>
                </a:solidFill>
              </a:rPr>
              <a:t>3</a:t>
            </a:r>
            <a:r>
              <a:rPr lang="ru-RU" sz="2133" b="1" kern="0" dirty="0" smtClean="0">
                <a:solidFill>
                  <a:srgbClr val="FF0000"/>
                </a:solidFill>
              </a:rPr>
              <a:t> МРОТ </a:t>
            </a:r>
            <a:r>
              <a:rPr lang="ru-RU" sz="2133" b="1" kern="0" dirty="0">
                <a:solidFill>
                  <a:srgbClr val="FF0000"/>
                </a:solidFill>
              </a:rPr>
              <a:t>* страх. взносы * РК </a:t>
            </a:r>
            <a:r>
              <a:rPr lang="ru-RU" sz="2133" b="1" kern="0" dirty="0" smtClean="0">
                <a:solidFill>
                  <a:schemeClr val="accent4">
                    <a:lumMod val="75000"/>
                  </a:schemeClr>
                </a:solidFill>
              </a:rPr>
              <a:t>по </a:t>
            </a:r>
            <a:r>
              <a:rPr lang="ru-RU" sz="2133" b="1" kern="0" dirty="0">
                <a:solidFill>
                  <a:schemeClr val="accent4">
                    <a:lumMod val="75000"/>
                  </a:schemeClr>
                </a:solidFill>
              </a:rPr>
              <a:t>истечении 6-го месяца </a:t>
            </a:r>
            <a:r>
              <a:rPr lang="ru-RU" sz="2133" kern="0" dirty="0">
                <a:solidFill>
                  <a:schemeClr val="accent4">
                    <a:lumMod val="75000"/>
                  </a:schemeClr>
                </a:solidFill>
              </a:rPr>
              <a:t>работы </a:t>
            </a:r>
            <a:r>
              <a:rPr lang="ru-RU" sz="2133" kern="0" dirty="0" smtClean="0">
                <a:solidFill>
                  <a:schemeClr val="accent4">
                    <a:lumMod val="75000"/>
                  </a:schemeClr>
                </a:solidFill>
              </a:rPr>
              <a:t>трудоустроенного гражданина</a:t>
            </a: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68406" y="7241117"/>
            <a:ext cx="5107060" cy="19837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60000" indent="-360000" defTabSz="1038977">
              <a:buFont typeface="Wingdings" panose="05000000000000000000" pitchFamily="2" charset="2"/>
              <a:buChar char="ü"/>
              <a:defRPr/>
            </a:pPr>
            <a:endParaRPr lang="ru-RU" sz="2133" kern="0" dirty="0">
              <a:solidFill>
                <a:schemeClr val="accent4">
                  <a:lumMod val="75000"/>
                </a:schemeClr>
              </a:solidFill>
            </a:endParaRPr>
          </a:p>
          <a:p>
            <a:pPr marL="380990" indent="-380990" defTabSz="1038977">
              <a:spcAft>
                <a:spcPts val="1333"/>
              </a:spcAft>
              <a:buFont typeface="Arial" panose="020B0604020202020204" pitchFamily="34" charset="0"/>
              <a:buChar char="•"/>
              <a:defRPr/>
            </a:pPr>
            <a:endParaRPr lang="ru-RU" sz="2133" kern="0" dirty="0">
              <a:solidFill>
                <a:srgbClr val="2A398F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44680" y="3831502"/>
            <a:ext cx="4415369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3200" b="1" u="sng" kern="0" dirty="0" smtClean="0">
                <a:solidFill>
                  <a:srgbClr val="FF0000"/>
                </a:solidFill>
              </a:rPr>
              <a:t>3</a:t>
            </a:r>
            <a:r>
              <a:rPr lang="ru-RU" sz="2800" b="1" u="sng" kern="0" dirty="0" smtClean="0">
                <a:solidFill>
                  <a:srgbClr val="FF0000"/>
                </a:solidFill>
              </a:rPr>
              <a:t> МРОТ </a:t>
            </a:r>
            <a:r>
              <a:rPr lang="ru-RU" sz="2400" b="1" u="sng" kern="0" dirty="0">
                <a:solidFill>
                  <a:schemeClr val="accent1">
                    <a:lumMod val="75000"/>
                  </a:schemeClr>
                </a:solidFill>
              </a:rPr>
              <a:t>(субсидия на стимулирование найма)</a:t>
            </a:r>
          </a:p>
          <a:p>
            <a:pPr defTabSz="1038977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 </a:t>
            </a:r>
            <a:endParaRPr lang="ru-RU" sz="2400" kern="0" dirty="0">
              <a:solidFill>
                <a:srgbClr val="2A398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498955" y="3661785"/>
            <a:ext cx="5741642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3200" b="1" u="sng" kern="0" dirty="0">
                <a:solidFill>
                  <a:srgbClr val="FF0000"/>
                </a:solidFill>
              </a:rPr>
              <a:t>6 </a:t>
            </a:r>
            <a:r>
              <a:rPr lang="ru-RU" sz="2800" b="1" u="sng" kern="0" dirty="0">
                <a:solidFill>
                  <a:srgbClr val="FF0000"/>
                </a:solidFill>
              </a:rPr>
              <a:t>МРОТ </a:t>
            </a:r>
            <a:r>
              <a:rPr lang="ru-RU" sz="2400" b="1" u="sng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b="1" u="sng" kern="0" dirty="0" smtClean="0">
                <a:solidFill>
                  <a:schemeClr val="accent1">
                    <a:lumMod val="75000"/>
                  </a:schemeClr>
                </a:solidFill>
              </a:rPr>
              <a:t>субсидия за </a:t>
            </a:r>
            <a:r>
              <a:rPr lang="ru-RU" sz="2400" b="1" u="sng" kern="0" dirty="0">
                <a:solidFill>
                  <a:schemeClr val="accent1">
                    <a:lumMod val="75000"/>
                  </a:schemeClr>
                </a:solidFill>
              </a:rPr>
              <a:t>трудоустройство </a:t>
            </a:r>
            <a:r>
              <a:rPr lang="ru-RU" sz="2400" b="1" u="sng" kern="0" dirty="0" smtClean="0">
                <a:solidFill>
                  <a:schemeClr val="accent1">
                    <a:lumMod val="75000"/>
                  </a:schemeClr>
                </a:solidFill>
              </a:rPr>
              <a:t>инвалида)</a:t>
            </a:r>
            <a:endParaRPr lang="ru-RU" sz="2400" b="1" u="sng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-1397000" y="2584242"/>
            <a:ext cx="18364200" cy="1456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37232" y="7930727"/>
            <a:ext cx="10515600" cy="7726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r>
              <a:rPr lang="ru-RU" sz="2000" b="1" kern="0" dirty="0" smtClean="0">
                <a:solidFill>
                  <a:srgbClr val="FF4252"/>
                </a:solidFill>
              </a:rPr>
              <a:t>Работодатель может воспользоваться правом на получение субсидии за одного и того же трудоустроенного гражданина однократно</a:t>
            </a:r>
            <a:endParaRPr lang="ru-RU" sz="2000" kern="0" dirty="0">
              <a:solidFill>
                <a:srgbClr val="2A398F"/>
              </a:solidFill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2108200" y="7874188"/>
            <a:ext cx="721744" cy="703414"/>
          </a:xfrm>
          <a:prstGeom prst="actionButtonSound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745940" y="3606421"/>
            <a:ext cx="893105" cy="6610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462517" y="3577897"/>
            <a:ext cx="853369" cy="68961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3114373" y="107265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2714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24949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C3D3C9-4463-3A4E-B73E-EFDA83B7F0DF}"/>
              </a:ext>
            </a:extLst>
          </p:cNvPr>
          <p:cNvSpPr txBox="1"/>
          <p:nvPr/>
        </p:nvSpPr>
        <p:spPr>
          <a:xfrm>
            <a:off x="412677" y="128154"/>
            <a:ext cx="12515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7030A0"/>
                </a:solidFill>
              </a:rPr>
              <a:t>4 МРОТ</a:t>
            </a:r>
            <a:endParaRPr lang="ru-RU" sz="4400" b="1" u="sng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610" y="1478932"/>
            <a:ext cx="5490341" cy="6892908"/>
          </a:xfrm>
          <a:prstGeom prst="rect">
            <a:avLst/>
          </a:prstGeom>
          <a:noFill/>
          <a:ln w="25400">
            <a:solidFill>
              <a:srgbClr val="2A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9111" y="1483360"/>
            <a:ext cx="125984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89111" y="1483360"/>
            <a:ext cx="0" cy="123952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289111" y="2722880"/>
            <a:ext cx="1259840" cy="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89111" y="1483360"/>
            <a:ext cx="125984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48951" y="1483360"/>
            <a:ext cx="0" cy="12395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58610" y="3352800"/>
            <a:ext cx="5490341" cy="314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8977">
              <a:defRPr/>
            </a:pPr>
            <a:endParaRPr lang="ru-RU" sz="2400" b="1" dirty="0" smtClean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endParaRPr lang="ru-RU" sz="2400" b="1" dirty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№ </a:t>
            </a:r>
            <a:r>
              <a:rPr lang="ru-RU" sz="36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2713</a:t>
            </a:r>
            <a:r>
              <a:rPr lang="ru-RU" sz="2400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от 29.12.2024 </a:t>
            </a:r>
            <a:endParaRPr lang="ru-RU" sz="2400" b="1" dirty="0" smtClean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r>
              <a:rPr lang="ru-RU" sz="2400" dirty="0" smtClean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Montserrat"/>
              </a:rPr>
              <a:t>Об утверждении Решения о порядке предоставления субсидии на государственную </a:t>
            </a:r>
            <a:r>
              <a:rPr lang="ru-RU" sz="2400" u="sng" dirty="0">
                <a:solidFill>
                  <a:srgbClr val="FF0000"/>
                </a:solidFill>
                <a:latin typeface="Montserrat"/>
              </a:rPr>
              <a:t>поддержку трудоустройства работников из другой местности или других территорий</a:t>
            </a:r>
            <a:r>
              <a:rPr lang="ru-RU" sz="2400" dirty="0">
                <a:solidFill>
                  <a:srgbClr val="FF0000"/>
                </a:solidFill>
                <a:latin typeface="Montserrat"/>
              </a:rPr>
              <a:t>»</a:t>
            </a:r>
          </a:p>
          <a:p>
            <a:pPr algn="ctr" defTabSz="1038977">
              <a:defRPr/>
            </a:pPr>
            <a:endParaRPr lang="ru-RU" sz="2400" b="1" dirty="0">
              <a:solidFill>
                <a:srgbClr val="FF0000"/>
              </a:solidFill>
              <a:latin typeface="Montserrat"/>
              <a:cs typeface="Times New Roman" panose="02020603050405020304" pitchFamily="18" charset="0"/>
            </a:endParaRPr>
          </a:p>
          <a:p>
            <a:pPr algn="ctr" defTabSz="1038977">
              <a:defRPr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6" y="1814111"/>
            <a:ext cx="1136649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право 39"/>
          <p:cNvSpPr/>
          <p:nvPr/>
        </p:nvSpPr>
        <p:spPr>
          <a:xfrm>
            <a:off x="6656649" y="4620391"/>
            <a:ext cx="877459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Прямоугольник 42"/>
          <p:cNvSpPr/>
          <p:nvPr/>
        </p:nvSpPr>
        <p:spPr>
          <a:xfrm>
            <a:off x="7863840" y="1483360"/>
            <a:ext cx="7449251" cy="71272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ru-RU" sz="2200" b="1" kern="0" dirty="0" smtClean="0">
              <a:solidFill>
                <a:srgbClr val="FF0000"/>
              </a:solidFill>
            </a:endParaRPr>
          </a:p>
          <a:p>
            <a:endParaRPr lang="ru-RU" sz="2200" b="1" kern="0" dirty="0">
              <a:solidFill>
                <a:srgbClr val="FF0000"/>
              </a:solidFill>
            </a:endParaRPr>
          </a:p>
          <a:p>
            <a:r>
              <a:rPr lang="ru-RU" sz="2000" b="1" kern="0" dirty="0" smtClean="0">
                <a:solidFill>
                  <a:srgbClr val="FF0000"/>
                </a:solidFill>
              </a:rPr>
              <a:t>ЦЕЛЬ </a:t>
            </a:r>
            <a:r>
              <a:rPr lang="ru-RU" sz="2000" b="1" kern="0" dirty="0">
                <a:solidFill>
                  <a:srgbClr val="FF0000"/>
                </a:solidFill>
              </a:rPr>
              <a:t>ПРЕДОСТАВЛЕНИЯ СУБСИДИЙ</a:t>
            </a:r>
            <a:r>
              <a:rPr lang="ru-RU" sz="2000" b="1" kern="0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омпенсация затрат на оплату труда работников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трудоустроенных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РФ, переехавших для трудоустройства у работодателя, включенного в перечни организаций, испытывающих потребность в привлечении по востребованным профессиям, из других субъектов РФ или в пределах одного субъекта РФ, но  при расстоянии не менее 50 км. в пределах одного муниципалитета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астичная компенсация затрат на уплату налогов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сборов и страховых взносов в бюджеты бюджетной системы РФ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kern="0" dirty="0" smtClean="0">
                <a:solidFill>
                  <a:srgbClr val="FF0000"/>
                </a:solidFill>
              </a:rPr>
              <a:t>КАТЕГОРИИ ПОЛУЧАТЕЛЕЙ СУБСИДИИ:</a:t>
            </a:r>
            <a:endParaRPr lang="ru-RU" sz="2000" b="1" kern="0" dirty="0">
              <a:solidFill>
                <a:srgbClr val="FF0000"/>
              </a:solidFill>
            </a:endParaRP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(коммерческие и некоммерческие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организации)</a:t>
            </a:r>
          </a:p>
          <a:p>
            <a:pPr marL="380990" indent="-380990" algn="just" defTabSz="1038977">
              <a:buFont typeface="Wingdings" panose="05000000000000000000" pitchFamily="2" charset="2"/>
              <a:buChar char="ü"/>
              <a:defRPr/>
            </a:pPr>
            <a:endParaRPr lang="ru-RU" sz="2200" b="1" kern="0" dirty="0" smtClean="0">
              <a:solidFill>
                <a:srgbClr val="FF0000"/>
              </a:solidFill>
            </a:endParaRPr>
          </a:p>
          <a:p>
            <a:pPr algn="just" defTabSz="1038977">
              <a:defRPr/>
            </a:pPr>
            <a:r>
              <a:rPr lang="ru-RU" sz="2000" b="1" kern="0" dirty="0" smtClean="0">
                <a:solidFill>
                  <a:srgbClr val="FF0000"/>
                </a:solidFill>
              </a:rPr>
              <a:t>УСЛОВИЯ </a:t>
            </a:r>
            <a:r>
              <a:rPr lang="ru-RU" sz="2000" b="1" kern="0" dirty="0">
                <a:solidFill>
                  <a:srgbClr val="FF0000"/>
                </a:solidFill>
              </a:rPr>
              <a:t>ВКЛЮЧЕНИЯ В </a:t>
            </a:r>
            <a:r>
              <a:rPr lang="ru-RU" sz="2000" b="1" kern="0" dirty="0" smtClean="0">
                <a:solidFill>
                  <a:srgbClr val="FF0000"/>
                </a:solidFill>
              </a:rPr>
              <a:t>РЕЕСТР:</a:t>
            </a:r>
            <a:endParaRPr lang="ru-RU" sz="2000" b="1" kern="0" dirty="0">
              <a:solidFill>
                <a:srgbClr val="FF0000"/>
              </a:solidFill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относится к оборонно-промышленному комплексу и включена в сводный реестр (ПП № 96 от 20.02.2004)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осуществляет деятельность в отрасли, которая включена в перечни приоритетных отраслей экономики РФ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осуществляет деятельность на территории субъекта РФ не менее одного года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не является получателем иных мер поддержки за счет ассигнований из федерального бюджета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согласно Приказа №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2713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33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8977">
              <a:spcAft>
                <a:spcPts val="1333"/>
              </a:spcAft>
              <a:defRPr/>
            </a:pPr>
            <a:endParaRPr lang="ru-RU" sz="2133" kern="0" dirty="0">
              <a:solidFill>
                <a:srgbClr val="00B050"/>
              </a:solidFill>
            </a:endParaRPr>
          </a:p>
          <a:p>
            <a:pPr marL="380990" indent="-380990">
              <a:spcAft>
                <a:spcPts val="1333"/>
              </a:spcAft>
              <a:buFont typeface="Wingdings" panose="05000000000000000000" pitchFamily="2" charset="2"/>
              <a:buChar char="ü"/>
            </a:pPr>
            <a:endParaRPr lang="ru-RU" sz="2133" b="1" kern="0" dirty="0">
              <a:solidFill>
                <a:srgbClr val="2A398F"/>
              </a:solidFill>
            </a:endParaRPr>
          </a:p>
        </p:txBody>
      </p:sp>
      <p:grpSp>
        <p:nvGrpSpPr>
          <p:cNvPr id="15" name="Group 65">
            <a:extLst>
              <a:ext uri="{FF2B5EF4-FFF2-40B4-BE49-F238E27FC236}">
                <a16:creationId xmlns="" xmlns:a16="http://schemas.microsoft.com/office/drawing/2014/main" id="{33982F21-0859-9B44-855C-5B26EA6C1F62}"/>
              </a:ext>
            </a:extLst>
          </p:cNvPr>
          <p:cNvGrpSpPr/>
          <p:nvPr/>
        </p:nvGrpSpPr>
        <p:grpSpPr>
          <a:xfrm>
            <a:off x="431800" y="300812"/>
            <a:ext cx="914452" cy="1075526"/>
            <a:chOff x="634994" y="480009"/>
            <a:chExt cx="914452" cy="1075526"/>
          </a:xfrm>
        </p:grpSpPr>
        <p:pic>
          <p:nvPicPr>
            <p:cNvPr id="16" name="object 5">
              <a:extLst>
                <a:ext uri="{FF2B5EF4-FFF2-40B4-BE49-F238E27FC236}">
                  <a16:creationId xmlns="" xmlns:a16="http://schemas.microsoft.com/office/drawing/2014/main" id="{EA677D68-D9AD-D241-89DC-AFC808C9DA7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="" xmlns:a16="http://schemas.microsoft.com/office/drawing/2014/main" id="{D0429967-809E-794B-8218-D9FC82CAFF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="" xmlns:a16="http://schemas.microsoft.com/office/drawing/2014/main" id="{3A3C9FCB-3070-444D-AF50-07C9633B4340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8">
              <a:extLst>
                <a:ext uri="{FF2B5EF4-FFF2-40B4-BE49-F238E27FC236}">
                  <a16:creationId xmlns="" xmlns:a16="http://schemas.microsoft.com/office/drawing/2014/main" id="{B4C3945C-AB83-314D-A571-024552EF71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="" xmlns:a16="http://schemas.microsoft.com/office/drawing/2014/main" id="{6F5775BB-9016-7A4F-AC9C-8B0D07ACBF4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="" xmlns:a16="http://schemas.microsoft.com/office/drawing/2014/main" id="{CCA0C706-F58C-CA4A-AEB1-2D69A0ABABEF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1">
              <a:extLst>
                <a:ext uri="{FF2B5EF4-FFF2-40B4-BE49-F238E27FC236}">
                  <a16:creationId xmlns="" xmlns:a16="http://schemas.microsoft.com/office/drawing/2014/main" id="{D40A0BB1-D79F-D14F-AC7B-E04B61B07E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23" name="object 12">
              <a:extLst>
                <a:ext uri="{FF2B5EF4-FFF2-40B4-BE49-F238E27FC236}">
                  <a16:creationId xmlns="" xmlns:a16="http://schemas.microsoft.com/office/drawing/2014/main" id="{545EBF59-71AF-3341-9903-D4AEA1C0E7B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4" name="object 13">
              <a:extLst>
                <a:ext uri="{FF2B5EF4-FFF2-40B4-BE49-F238E27FC236}">
                  <a16:creationId xmlns="" xmlns:a16="http://schemas.microsoft.com/office/drawing/2014/main" id="{E0E632B1-FEAF-194A-BDE5-C269C1E38B7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7" name="object 14">
              <a:extLst>
                <a:ext uri="{FF2B5EF4-FFF2-40B4-BE49-F238E27FC236}">
                  <a16:creationId xmlns="" xmlns:a16="http://schemas.microsoft.com/office/drawing/2014/main" id="{C65DA6CA-C5EE-8D48-8AE5-4978D6D2408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8" name="object 15">
              <a:extLst>
                <a:ext uri="{FF2B5EF4-FFF2-40B4-BE49-F238E27FC236}">
                  <a16:creationId xmlns="" xmlns:a16="http://schemas.microsoft.com/office/drawing/2014/main" id="{E2342524-AA5E-A740-B94E-A91251CE66D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9" name="object 16">
              <a:extLst>
                <a:ext uri="{FF2B5EF4-FFF2-40B4-BE49-F238E27FC236}">
                  <a16:creationId xmlns="" xmlns:a16="http://schemas.microsoft.com/office/drawing/2014/main" id="{C15298E1-3B6F-1D43-A284-DF87826A0D58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7">
              <a:extLst>
                <a:ext uri="{FF2B5EF4-FFF2-40B4-BE49-F238E27FC236}">
                  <a16:creationId xmlns="" xmlns:a16="http://schemas.microsoft.com/office/drawing/2014/main" id="{D112C979-5BB2-0043-9C6C-7C50483BCE9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7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24949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:a16="http://schemas.microsoft.com/office/drawing/2014/main" xmlns="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523109"/>
            <a:ext cx="141660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которым должны соответствовать трудоустраиваемые граждане:</a:t>
            </a:r>
            <a:endParaRPr 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"/>
          <p:cNvSpPr>
            <a:spLocks noChangeAspect="1"/>
          </p:cNvSpPr>
          <p:nvPr/>
        </p:nvSpPr>
        <p:spPr bwMode="auto">
          <a:xfrm rot="1778661">
            <a:off x="1418208" y="1898908"/>
            <a:ext cx="1100488" cy="965546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18" y="2077620"/>
            <a:ext cx="690011" cy="690011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32" name="AutoShape 3"/>
          <p:cNvSpPr>
            <a:spLocks noChangeAspect="1"/>
          </p:cNvSpPr>
          <p:nvPr/>
        </p:nvSpPr>
        <p:spPr bwMode="auto">
          <a:xfrm rot="1778661">
            <a:off x="1417805" y="3674046"/>
            <a:ext cx="1171199" cy="1031892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33" y="3918037"/>
            <a:ext cx="710796" cy="586838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34" name="AutoShape 3"/>
          <p:cNvSpPr>
            <a:spLocks noChangeAspect="1"/>
          </p:cNvSpPr>
          <p:nvPr/>
        </p:nvSpPr>
        <p:spPr bwMode="auto">
          <a:xfrm rot="1778661">
            <a:off x="1425530" y="5339057"/>
            <a:ext cx="1191954" cy="1041094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F1FC635D-53D5-4E45-A433-68CC3A5C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889" y="5481357"/>
            <a:ext cx="633340" cy="701685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extLst/>
        </p:spPr>
      </p:pic>
      <p:sp>
        <p:nvSpPr>
          <p:cNvPr id="36" name="Прямоугольник 35"/>
          <p:cNvSpPr/>
          <p:nvPr/>
        </p:nvSpPr>
        <p:spPr>
          <a:xfrm>
            <a:off x="2945915" y="1754587"/>
            <a:ext cx="12573485" cy="124562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Работник переехал в целях трудоустройства в организацию, включенную в перечень организаций, по профессии (должности, специальности), включенной в перечень профессий, из другого субъекта РФ или в пределах одного субъекта РФ в случае, если расстояние от места, где гражданин до переезда для трудоустройства был зарегистрирован по месту жительства, до осуществления трудовой деятельности не менее 50 километров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45916" y="3769756"/>
            <a:ext cx="12573484" cy="106895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Работник заключит с организацией, включенной в перечень организаций, трудовой договор, в котором определена профессия (должность, специальность), включенная в перечень профессий, не позднее одного месяца со дня снятия с регистрационного учета в качестве ищущего работу или безработного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4008" y="5353634"/>
            <a:ext cx="12575392" cy="922696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Предоставление работодателем трудоустроенному гражданину на основе заключенного с ним соглашения мер финансовой поддержки за счет средств работодателя (компенсация затрат работника на проезд к новому месту проживания, аренда жилья и иные выплаты</a:t>
            </a:r>
          </a:p>
          <a:p>
            <a:pPr lvl="0" defTabSz="779252">
              <a:defRPr/>
            </a:pP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3926" y="1335237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Переезд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27555" y="3361440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Трудовой договор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35375" y="6565267"/>
            <a:ext cx="498782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Заключение трудового договора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49802" y="5000450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Поддержка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44008" y="8151016"/>
            <a:ext cx="12575392" cy="902615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Выплата работодателем заработной платы трудоустроенным гражданам в размере не ниже величины МРОТ (в организациях с приоритетной отраслью экономики – не ниже среднемесячной заработной платы по субъекту РФ)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AutoShape 3"/>
          <p:cNvSpPr>
            <a:spLocks noChangeAspect="1"/>
          </p:cNvSpPr>
          <p:nvPr/>
        </p:nvSpPr>
        <p:spPr bwMode="auto">
          <a:xfrm rot="1778661">
            <a:off x="1476072" y="6814160"/>
            <a:ext cx="1123407" cy="977403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29" y="6998672"/>
            <a:ext cx="606000" cy="608378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46" name="AutoShape 3"/>
          <p:cNvSpPr>
            <a:spLocks noChangeAspect="1"/>
          </p:cNvSpPr>
          <p:nvPr/>
        </p:nvSpPr>
        <p:spPr bwMode="auto">
          <a:xfrm rot="1778661">
            <a:off x="1481785" y="8055891"/>
            <a:ext cx="1113661" cy="968923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49802" y="7809449"/>
            <a:ext cx="3852300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Заработная плата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44009" y="6922986"/>
            <a:ext cx="12575391" cy="739260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algn="just" defTabSz="779252">
              <a:defRPr/>
            </a:pP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Заключение трудового договора </a:t>
            </a: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условиях полного рабочего дня с учетом режима рабочего времени, установленного правилами внутреннего распорядка работодателя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1" y="8195823"/>
            <a:ext cx="640154" cy="631675"/>
          </a:xfrm>
          <a:prstGeom prst="rect">
            <a:avLst/>
          </a:prstGeom>
          <a:pattFill prst="pct4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2713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">
            <a:extLst>
              <a:ext uri="{FF2B5EF4-FFF2-40B4-BE49-F238E27FC236}">
                <a16:creationId xmlns:a16="http://schemas.microsoft.com/office/drawing/2014/main" xmlns="" id="{B8FB8272-F28B-9547-AA03-BAD6D5B42767}"/>
              </a:ext>
            </a:extLst>
          </p:cNvPr>
          <p:cNvSpPr/>
          <p:nvPr/>
        </p:nvSpPr>
        <p:spPr>
          <a:xfrm>
            <a:off x="0" y="4749800"/>
            <a:ext cx="6226810" cy="439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xmlns="" id="{113A44DE-E746-9A49-9709-95CDA76B7DFB}"/>
              </a:ext>
            </a:extLst>
          </p:cNvPr>
          <p:cNvSpPr/>
          <p:nvPr/>
        </p:nvSpPr>
        <p:spPr>
          <a:xfrm>
            <a:off x="9953032" y="7012"/>
            <a:ext cx="6303010" cy="510540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28AD3B2-AA2B-044C-BE81-E84938DEA450}"/>
              </a:ext>
            </a:extLst>
          </p:cNvPr>
          <p:cNvGrpSpPr/>
          <p:nvPr/>
        </p:nvGrpSpPr>
        <p:grpSpPr>
          <a:xfrm>
            <a:off x="496900" y="428355"/>
            <a:ext cx="914452" cy="1075526"/>
            <a:chOff x="634994" y="480009"/>
            <a:chExt cx="914452" cy="1075526"/>
          </a:xfrm>
        </p:grpSpPr>
        <p:pic>
          <p:nvPicPr>
            <p:cNvPr id="59" name="object 5">
              <a:extLst>
                <a:ext uri="{FF2B5EF4-FFF2-40B4-BE49-F238E27FC236}">
                  <a16:creationId xmlns:a16="http://schemas.microsoft.com/office/drawing/2014/main" xmlns="" id="{A267BA74-CF6E-8444-8748-661470FA8F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0" name="object 6">
              <a:extLst>
                <a:ext uri="{FF2B5EF4-FFF2-40B4-BE49-F238E27FC236}">
                  <a16:creationId xmlns:a16="http://schemas.microsoft.com/office/drawing/2014/main" xmlns="" id="{573E76A0-6E1D-5548-92E9-D5E74C2DED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1" name="object 7">
              <a:extLst>
                <a:ext uri="{FF2B5EF4-FFF2-40B4-BE49-F238E27FC236}">
                  <a16:creationId xmlns:a16="http://schemas.microsoft.com/office/drawing/2014/main" xmlns="" id="{D8ACC6AC-501C-5C47-8DB6-B5AA9A51F396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8">
              <a:extLst>
                <a:ext uri="{FF2B5EF4-FFF2-40B4-BE49-F238E27FC236}">
                  <a16:creationId xmlns:a16="http://schemas.microsoft.com/office/drawing/2014/main" xmlns="" id="{7B93CEC3-B4BB-0745-A182-01CFF7460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:a16="http://schemas.microsoft.com/office/drawing/2014/main" xmlns="" id="{F073B450-5A5D-044E-ADAC-5DED8FEC4A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4" name="object 10">
              <a:extLst>
                <a:ext uri="{FF2B5EF4-FFF2-40B4-BE49-F238E27FC236}">
                  <a16:creationId xmlns:a16="http://schemas.microsoft.com/office/drawing/2014/main" xmlns="" id="{4E4E1EA9-4DDD-CF4B-9315-C368B8FE54A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1">
              <a:extLst>
                <a:ext uri="{FF2B5EF4-FFF2-40B4-BE49-F238E27FC236}">
                  <a16:creationId xmlns:a16="http://schemas.microsoft.com/office/drawing/2014/main" xmlns="" id="{1CF935D6-7625-F24C-AC37-84C60246671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6" name="object 12">
              <a:extLst>
                <a:ext uri="{FF2B5EF4-FFF2-40B4-BE49-F238E27FC236}">
                  <a16:creationId xmlns:a16="http://schemas.microsoft.com/office/drawing/2014/main" xmlns="" id="{80D1809F-4E9B-7048-A496-AF8AAB712E5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7" name="object 13">
              <a:extLst>
                <a:ext uri="{FF2B5EF4-FFF2-40B4-BE49-F238E27FC236}">
                  <a16:creationId xmlns:a16="http://schemas.microsoft.com/office/drawing/2014/main" xmlns="" id="{FF8257AD-DF3C-8B47-BE06-FF229F3E814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:a16="http://schemas.microsoft.com/office/drawing/2014/main" xmlns="" id="{5F2A7640-0B9F-D943-84A2-CB648A3C2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9" name="object 15">
              <a:extLst>
                <a:ext uri="{FF2B5EF4-FFF2-40B4-BE49-F238E27FC236}">
                  <a16:creationId xmlns:a16="http://schemas.microsoft.com/office/drawing/2014/main" xmlns="" id="{D405252F-548F-4E42-A107-6113FD1EC6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70" name="object 16">
              <a:extLst>
                <a:ext uri="{FF2B5EF4-FFF2-40B4-BE49-F238E27FC236}">
                  <a16:creationId xmlns:a16="http://schemas.microsoft.com/office/drawing/2014/main" xmlns="" id="{C4EB2F21-33E1-4E48-9166-00F20ADE3FCD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7">
              <a:extLst>
                <a:ext uri="{FF2B5EF4-FFF2-40B4-BE49-F238E27FC236}">
                  <a16:creationId xmlns:a16="http://schemas.microsoft.com/office/drawing/2014/main" xmlns="" id="{BCFF1620-159D-CC4A-AAC0-F0B5484DFC9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2" name="object 18">
            <a:extLst>
              <a:ext uri="{FF2B5EF4-FFF2-40B4-BE49-F238E27FC236}">
                <a16:creationId xmlns:a16="http://schemas.microsoft.com/office/drawing/2014/main" xmlns="" id="{5A3C16EA-84A5-A644-AACF-31BA3A573D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868" y="523109"/>
            <a:ext cx="1461013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профессий, на которые трудоустраивают граждан:</a:t>
            </a:r>
            <a:endParaRPr lang="ru-RU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3124" y="2013680"/>
            <a:ext cx="12040085" cy="92199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Информация о вакантном рабочем месте по профессии (должности, специальности) размещается на единой цифровой платформе (ЕЦП)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62848" y="3842401"/>
            <a:ext cx="12040085" cy="106895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Количество вакантных рабочих мест по профессии (должности, специальности) на региональном рынке труда превышает численность граждан, зарегистрированных в органах службы занятости субъекта РФ в качестве безработных и имеющих походящую профессию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62848" y="5818751"/>
            <a:ext cx="12041991" cy="1613801"/>
          </a:xfrm>
          <a:prstGeom prst="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- Профессия (должность, специальность) не относится к профессиям административно - хозяйственного персонала (охранник, уборщик и другие работники, выполняющие функции по хозяйственному обеспечению деятельности организации). </a:t>
            </a:r>
          </a:p>
          <a:p>
            <a:pPr defTabSz="779252">
              <a:defRPr/>
            </a:pPr>
            <a:r>
              <a:rPr lang="ru-RU" sz="2000" kern="0" dirty="0" smtClean="0">
                <a:solidFill>
                  <a:schemeClr val="accent4">
                    <a:lumMod val="75000"/>
                  </a:schemeClr>
                </a:solidFill>
              </a:rPr>
              <a:t>- Работа</a:t>
            </a:r>
            <a:r>
              <a:rPr lang="ru-RU" sz="2000" kern="0" dirty="0">
                <a:solidFill>
                  <a:schemeClr val="accent4">
                    <a:lumMod val="75000"/>
                  </a:schemeClr>
                </a:solidFill>
              </a:rPr>
              <a:t>, выполняемая в соответствии с профессией (должностью, специальностью), не должна осуществляться в пути или иметь разъездной характер</a:t>
            </a:r>
          </a:p>
          <a:p>
            <a:pPr lvl="0" defTabSz="779252">
              <a:defRPr/>
            </a:pPr>
            <a:endParaRPr lang="ru-RU" sz="2000" kern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defTabSz="779252">
              <a:defRPr/>
            </a:pPr>
            <a:endParaRPr lang="ru-RU" sz="20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68051" y="1595034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Вакантное место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79979" y="3423372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Количество рабочих мест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3124" y="6401759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79979" y="5371587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2400" b="1" kern="0" dirty="0" smtClean="0">
                <a:solidFill>
                  <a:srgbClr val="FF4252"/>
                </a:solidFill>
              </a:rPr>
              <a:t>Исключены из профессий</a:t>
            </a:r>
            <a:endParaRPr lang="ru-RU" sz="2400" b="1" kern="0" dirty="0">
              <a:solidFill>
                <a:srgbClr val="FF425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979441" y="74510"/>
            <a:ext cx="3276601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2713 от 29.12.2024</a:t>
            </a:r>
          </a:p>
          <a:p>
            <a:pPr lvl="0"/>
            <a:endParaRPr lang="ru-RU" sz="1867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colorTemperature colorTemp="6507"/>
                    </a14:imgEffect>
                    <a14:imgEffect>
                      <a14:saturation sat="1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06" y="3842401"/>
            <a:ext cx="1507644" cy="1032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22449" r="22030" b="17410"/>
          <a:stretch/>
        </p:blipFill>
        <p:spPr>
          <a:xfrm>
            <a:off x="1151606" y="1893360"/>
            <a:ext cx="1507644" cy="1155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2" y="5950633"/>
            <a:ext cx="1543018" cy="1288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7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14797</TotalTime>
  <Words>1711</Words>
  <Application>Microsoft Office PowerPoint</Application>
  <PresentationFormat>Произвольный</PresentationFormat>
  <Paragraphs>194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Calibri-Light</vt:lpstr>
      <vt:lpstr>Montserrat</vt:lpstr>
      <vt:lpstr>Montserrat-Medium</vt:lpstr>
      <vt:lpstr>Montserrat-SemiBold</vt:lpstr>
      <vt:lpstr>MyriadPro-Cond</vt:lpstr>
      <vt:lpstr>Times New Roman</vt:lpstr>
      <vt:lpstr>Wingdings</vt:lpstr>
      <vt:lpstr>Office Theme</vt:lpstr>
      <vt:lpstr>Презентация PowerPoint</vt:lpstr>
      <vt:lpstr>В целях реализации мероприятий, направленных на повышение трудовой активности граждан, утверждены: </vt:lpstr>
      <vt:lpstr>Презентация PowerPoint</vt:lpstr>
      <vt:lpstr>Презентация PowerPoint</vt:lpstr>
      <vt:lpstr>Критерии, которым должны соответствовать трудоустраиваемые граждане:</vt:lpstr>
      <vt:lpstr>Презентация PowerPoint</vt:lpstr>
      <vt:lpstr>Презентация PowerPoint</vt:lpstr>
      <vt:lpstr>Критерии, которым должны соответствовать трудоустраиваемые граждане:</vt:lpstr>
      <vt:lpstr>Критерии профессий, на которые трудоустраивают граждан:</vt:lpstr>
      <vt:lpstr>Презентация PowerPoint</vt:lpstr>
      <vt:lpstr>Презентация PowerPoint</vt:lpstr>
      <vt:lpstr>Критерии, которым должна соответствовать организация:</vt:lpstr>
      <vt:lpstr>Наименование затрат (недополученных доходов), на возмещение  которых предоставляется субсидия:</vt:lpstr>
      <vt:lpstr>Презентация PowerPoint</vt:lpstr>
      <vt:lpstr>Общая информация: </vt:lpstr>
      <vt:lpstr>НАШИ 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Косорукова Алена Александровна</dc:creator>
  <cp:lastModifiedBy>Павлова Алла Федоровна</cp:lastModifiedBy>
  <cp:revision>486</cp:revision>
  <dcterms:created xsi:type="dcterms:W3CDTF">2023-05-03T09:25:15Z</dcterms:created>
  <dcterms:modified xsi:type="dcterms:W3CDTF">2026-06-02T10:59:28Z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