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0.jpg" ContentType="image/jpg"/>
  <Override PartName="/ppt/media/image4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316" r:id="rId2"/>
    <p:sldId id="293" r:id="rId3"/>
    <p:sldId id="319" r:id="rId4"/>
    <p:sldId id="317" r:id="rId5"/>
    <p:sldId id="287" r:id="rId6"/>
    <p:sldId id="318" r:id="rId7"/>
    <p:sldId id="320" r:id="rId8"/>
    <p:sldId id="323" r:id="rId9"/>
    <p:sldId id="321" r:id="rId10"/>
    <p:sldId id="322" r:id="rId11"/>
    <p:sldId id="324" r:id="rId12"/>
    <p:sldId id="325" r:id="rId13"/>
    <p:sldId id="327" r:id="rId14"/>
    <p:sldId id="326" r:id="rId15"/>
    <p:sldId id="328" r:id="rId16"/>
    <p:sldId id="284" r:id="rId17"/>
  </p:sldIdLst>
  <p:sldSz cx="16256000" cy="9144000"/>
  <p:notesSz cx="16256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CCE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3" autoAdjust="0"/>
    <p:restoredTop sz="96433" autoAdjust="0"/>
  </p:normalViewPr>
  <p:slideViewPr>
    <p:cSldViewPr>
      <p:cViewPr varScale="1">
        <p:scale>
          <a:sx n="85" d="100"/>
          <a:sy n="85" d="100"/>
        </p:scale>
        <p:origin x="78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D18F3-4FF7-402E-A0AC-90EB82A7240C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EDCD4-7DBC-4C24-B050-69A4AF3A6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61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1093CE-9CC7-4568-8229-BA688FA3CA0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67543" y="3387449"/>
            <a:ext cx="7120912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594F8C"/>
                </a:solidFill>
                <a:latin typeface="Calibri-Light"/>
                <a:cs typeface="Calibri-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9390" y="577124"/>
            <a:ext cx="12657218" cy="65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rgbClr val="594F8C"/>
                </a:solidFill>
                <a:latin typeface="MyriadPro-Cond"/>
                <a:cs typeface="MyriadPro-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2299" y="2256637"/>
            <a:ext cx="8739505" cy="4930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image" Target="../media/image17.png"/><Relationship Id="rId21" Type="http://schemas.openxmlformats.org/officeDocument/2006/relationships/image" Target="../media/image13.png"/><Relationship Id="rId7" Type="http://schemas.openxmlformats.org/officeDocument/2006/relationships/image" Target="../media/image21.png"/><Relationship Id="rId12" Type="http://schemas.openxmlformats.org/officeDocument/2006/relationships/image" Target="../media/image4.png"/><Relationship Id="rId17" Type="http://schemas.openxmlformats.org/officeDocument/2006/relationships/image" Target="../media/image9.png"/><Relationship Id="rId2" Type="http://schemas.openxmlformats.org/officeDocument/2006/relationships/image" Target="../media/image16.png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7.png"/><Relationship Id="rId10" Type="http://schemas.openxmlformats.org/officeDocument/2006/relationships/image" Target="../media/image24.png"/><Relationship Id="rId19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29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31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34.jp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31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6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1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4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1" y="358898"/>
            <a:ext cx="15968015" cy="840410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1956201" y="7318679"/>
            <a:ext cx="570865" cy="275591"/>
          </a:xfrm>
          <a:custGeom>
            <a:avLst/>
            <a:gdLst/>
            <a:ahLst/>
            <a:cxn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604343" y="7322248"/>
            <a:ext cx="267971" cy="313691"/>
          </a:xfrm>
          <a:custGeom>
            <a:avLst/>
            <a:gdLst/>
            <a:ahLst/>
            <a:cxn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38041" y="7321775"/>
            <a:ext cx="232411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232193" y="7321779"/>
            <a:ext cx="564515" cy="272415"/>
          </a:xfrm>
          <a:custGeom>
            <a:avLst/>
            <a:gdLst/>
            <a:ahLst/>
            <a:cxn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895728" y="7321779"/>
            <a:ext cx="217171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84801" y="7470364"/>
            <a:ext cx="38735" cy="120651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184798" y="7321779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515033" y="7321779"/>
            <a:ext cx="297815" cy="269240"/>
          </a:xfrm>
          <a:custGeom>
            <a:avLst/>
            <a:gdLst/>
            <a:ahLst/>
            <a:cxn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911759" y="7321775"/>
            <a:ext cx="232411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948469" y="7709380"/>
            <a:ext cx="321311" cy="288925"/>
          </a:xfrm>
          <a:custGeom>
            <a:avLst/>
            <a:gdLst/>
            <a:ahLst/>
            <a:cxn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321722" y="7716273"/>
            <a:ext cx="286385" cy="275591"/>
          </a:xfrm>
          <a:custGeom>
            <a:avLst/>
            <a:gdLst/>
            <a:ahLst/>
            <a:cxn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684994" y="7867905"/>
            <a:ext cx="38735" cy="120651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2684990" y="7719327"/>
            <a:ext cx="231775" cy="26924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966156" y="7719320"/>
            <a:ext cx="293371" cy="308611"/>
          </a:xfrm>
          <a:custGeom>
            <a:avLst/>
            <a:gdLst/>
            <a:ahLst/>
            <a:cxn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426161" y="7719311"/>
            <a:ext cx="217171" cy="26924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693387" y="7716273"/>
            <a:ext cx="285751" cy="275591"/>
          </a:xfrm>
          <a:custGeom>
            <a:avLst/>
            <a:gdLst/>
            <a:ahLst/>
            <a:cxn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027214" y="7716278"/>
            <a:ext cx="515620" cy="275591"/>
          </a:xfrm>
          <a:custGeom>
            <a:avLst/>
            <a:gdLst/>
            <a:ahLst/>
            <a:cxn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610571" y="7719316"/>
            <a:ext cx="232411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911759" y="7719316"/>
            <a:ext cx="232411" cy="26924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935037" y="7245834"/>
            <a:ext cx="191135" cy="28575"/>
          </a:xfrm>
          <a:custGeom>
            <a:avLst/>
            <a:gdLst/>
            <a:ahLst/>
            <a:cxn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2400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-22578" y="7716273"/>
            <a:ext cx="4323057" cy="42774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2667" b="1" spc="-15" dirty="0" smtClean="0">
                <a:solidFill>
                  <a:schemeClr val="accent4"/>
                </a:solidFill>
                <a:latin typeface="Montserrat"/>
                <a:cs typeface="Montserrat"/>
              </a:rPr>
              <a:t>август 2026</a:t>
            </a:r>
            <a:endParaRPr sz="2667" dirty="0">
              <a:solidFill>
                <a:schemeClr val="accent4"/>
              </a:solidFill>
              <a:latin typeface="Montserrat-SemiBold"/>
              <a:cs typeface="Montserrat-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5300" y="391425"/>
            <a:ext cx="15405100" cy="63863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5080">
              <a:lnSpc>
                <a:spcPts val="4400"/>
              </a:lnSpc>
              <a:spcBef>
                <a:spcPts val="580"/>
              </a:spcBef>
              <a:tabLst>
                <a:tab pos="1066139" algn="l"/>
                <a:tab pos="2926641" algn="l"/>
                <a:tab pos="3101897" algn="l"/>
                <a:tab pos="4457589" algn="l"/>
              </a:tabLst>
            </a:pPr>
            <a:r>
              <a:rPr lang="ru-RU" sz="4000" b="1" dirty="0">
                <a:solidFill>
                  <a:schemeClr val="accent4">
                    <a:lumMod val="75000"/>
                  </a:schemeClr>
                </a:solidFill>
                <a:latin typeface="Montserrat-Medium"/>
                <a:cs typeface="Montserrat-Medium"/>
              </a:rPr>
              <a:t>Предоставление субсидий работодателям за найм граждан</a:t>
            </a:r>
            <a:endParaRPr sz="4000" b="1" dirty="0">
              <a:solidFill>
                <a:schemeClr val="accent4">
                  <a:lumMod val="75000"/>
                </a:schemeClr>
              </a:solidFill>
              <a:latin typeface="Montserrat-Medium"/>
              <a:cs typeface="Montserrat-Medium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3833757"/>
            <a:ext cx="5873169" cy="4187001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99" y="1671540"/>
            <a:ext cx="5038296" cy="3107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0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2990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67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8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9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71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72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74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75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76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77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8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99390" y="577124"/>
            <a:ext cx="1372001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Arial Narrow"/>
              </a:rPr>
              <a:t>В целях реализации мероприятий, направленных на повышение трудовой активности граждан, утверждены: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Arial Narrow"/>
              </a:rPr>
            </a:br>
            <a:endParaRPr sz="4000" b="1" spc="-5" dirty="0">
              <a:solidFill>
                <a:schemeClr val="accent4">
                  <a:lumMod val="75000"/>
                </a:schemeClr>
              </a:solidFill>
              <a:latin typeface="Montserrat"/>
              <a:cs typeface="Arial Narrow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8001" y="1879329"/>
            <a:ext cx="15240000" cy="6555641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sz="3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Приказ Фонда пенсионного и социального страхования РФ от 29.12.2024                              </a:t>
            </a:r>
            <a:r>
              <a:rPr lang="ru-RU" sz="3000" b="1" dirty="0" smtClean="0">
                <a:solidFill>
                  <a:srgbClr val="FF0000"/>
                </a:solidFill>
              </a:rPr>
              <a:t>№ 2714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«Об утверждении Решения о порядке предоставления субсидии на государственную </a:t>
            </a:r>
            <a:r>
              <a:rPr lang="ru-RU" sz="3000" u="sng" dirty="0" smtClean="0">
                <a:solidFill>
                  <a:srgbClr val="FF0000"/>
                </a:solidFill>
              </a:rPr>
              <a:t>поддержку стимулирования найма отдельных категорий граждан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Приказ Фонда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пенсионного и социального страхования РФ от 29.12.2024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</a:t>
            </a:r>
            <a:r>
              <a:rPr lang="ru-RU" sz="3000" b="1" dirty="0" smtClean="0">
                <a:solidFill>
                  <a:srgbClr val="FF0000"/>
                </a:solidFill>
              </a:rPr>
              <a:t>№ 2713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«Об утверждении Решения о порядке предоставления субсидии на государственную </a:t>
            </a:r>
            <a:r>
              <a:rPr lang="ru-RU" sz="3000" u="sng" dirty="0" smtClean="0">
                <a:solidFill>
                  <a:srgbClr val="FF0000"/>
                </a:solidFill>
              </a:rPr>
              <a:t>поддержку трудоустройства работников из другой местности или других территорий</a:t>
            </a:r>
            <a:r>
              <a:rPr lang="ru-RU" sz="3000" dirty="0" smtClean="0">
                <a:solidFill>
                  <a:srgbClr val="FF0000"/>
                </a:solidFill>
              </a:rPr>
              <a:t>»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Приказ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Фонда пенсионного и социального страхования РФ от 29.12.2024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</a:t>
            </a:r>
            <a:r>
              <a:rPr lang="ru-RU" sz="3000" b="1" dirty="0" smtClean="0">
                <a:solidFill>
                  <a:srgbClr val="FF0000"/>
                </a:solidFill>
              </a:rPr>
              <a:t>№ 2712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«Об утверждении Решения о порядке предоставления субсидии </a:t>
            </a:r>
            <a:r>
              <a:rPr lang="ru-RU" sz="3000" u="sng" dirty="0" smtClean="0">
                <a:solidFill>
                  <a:srgbClr val="FF0000"/>
                </a:solidFill>
              </a:rPr>
              <a:t>в целях создания (оборудования) рабочих мест для трудоустройства инвалидов</a:t>
            </a:r>
            <a:r>
              <a:rPr lang="ru-RU" sz="3000" dirty="0" smtClean="0">
                <a:solidFill>
                  <a:srgbClr val="FF0000"/>
                </a:solidFill>
              </a:rPr>
              <a:t>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752" y="7564432"/>
            <a:ext cx="1711960" cy="131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0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36987" y="17035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C3D3C9-4463-3A4E-B73E-EFDA83B7F0DF}"/>
              </a:ext>
            </a:extLst>
          </p:cNvPr>
          <p:cNvSpPr txBox="1"/>
          <p:nvPr/>
        </p:nvSpPr>
        <p:spPr>
          <a:xfrm>
            <a:off x="452188" y="128154"/>
            <a:ext cx="15004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 smtClean="0">
                <a:solidFill>
                  <a:schemeClr val="accent5">
                    <a:lumMod val="50000"/>
                  </a:schemeClr>
                </a:solidFill>
              </a:rPr>
              <a:t>3 МРОТ / 6 МРОТ</a:t>
            </a:r>
            <a:endParaRPr lang="ru-RU" sz="44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8610" y="1478932"/>
            <a:ext cx="5490341" cy="6892908"/>
          </a:xfrm>
          <a:prstGeom prst="rect">
            <a:avLst/>
          </a:prstGeom>
          <a:noFill/>
          <a:ln w="25400">
            <a:solidFill>
              <a:srgbClr val="2A3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289111" y="1483360"/>
            <a:ext cx="125984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289111" y="1483360"/>
            <a:ext cx="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5289111" y="2722880"/>
            <a:ext cx="1259840" cy="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289111" y="1483360"/>
            <a:ext cx="1259840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548951" y="1483360"/>
            <a:ext cx="0" cy="123952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058610" y="3352800"/>
            <a:ext cx="5490341" cy="31496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№ </a:t>
            </a:r>
            <a:r>
              <a:rPr lang="ru-RU" sz="36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2714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 от 29.12.2024 </a:t>
            </a:r>
            <a:endParaRPr lang="ru-RU" sz="2400" b="1" dirty="0" smtClean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r>
              <a:rPr lang="ru-RU" sz="2400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Об утверждении Решения о порядке предоставления субсидии на государственную поддержку </a:t>
            </a:r>
            <a:r>
              <a:rPr lang="ru-RU" sz="2400" u="sng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стимулированию найма отдельных категорий граждан</a:t>
            </a:r>
            <a:r>
              <a:rPr lang="ru-RU" sz="2400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56" y="1814111"/>
            <a:ext cx="1136649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трелка вправо 39"/>
          <p:cNvSpPr/>
          <p:nvPr/>
        </p:nvSpPr>
        <p:spPr>
          <a:xfrm>
            <a:off x="6656649" y="4620391"/>
            <a:ext cx="877459" cy="579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3" name="Прямоугольник 42"/>
          <p:cNvSpPr/>
          <p:nvPr/>
        </p:nvSpPr>
        <p:spPr>
          <a:xfrm>
            <a:off x="7691990" y="1478932"/>
            <a:ext cx="7987143" cy="706794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endParaRPr lang="ru-RU" sz="2200" b="1" kern="0" dirty="0" smtClean="0">
              <a:solidFill>
                <a:srgbClr val="FF0000"/>
              </a:solidFill>
            </a:endParaRPr>
          </a:p>
          <a:p>
            <a:endParaRPr lang="ru-RU" sz="2200" b="1" kern="0" dirty="0">
              <a:solidFill>
                <a:srgbClr val="FF0000"/>
              </a:solidFill>
            </a:endParaRPr>
          </a:p>
          <a:p>
            <a:r>
              <a:rPr lang="ru-RU" sz="2200" b="1" kern="0" dirty="0" smtClean="0">
                <a:solidFill>
                  <a:srgbClr val="FF0000"/>
                </a:solidFill>
              </a:rPr>
              <a:t>ЦЕЛЬ </a:t>
            </a:r>
            <a:r>
              <a:rPr lang="ru-RU" sz="2200" b="1" kern="0" dirty="0">
                <a:solidFill>
                  <a:srgbClr val="FF0000"/>
                </a:solidFill>
              </a:rPr>
              <a:t>ПРЕДОСТАВЛЕНИЯ СУБСИДИЙ</a:t>
            </a:r>
            <a:r>
              <a:rPr lang="ru-RU" sz="2200" b="1" kern="0" dirty="0" smtClean="0">
                <a:solidFill>
                  <a:srgbClr val="FF0000"/>
                </a:solidFill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</a:t>
            </a:r>
            <a:r>
              <a:rPr lang="ru-RU" sz="2000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затрат работодателя на </a:t>
            </a:r>
            <a:r>
              <a:rPr lang="ru-RU" sz="2000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труда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трудоустроенных граждан, относящихся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определенным категориям: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частичная </a:t>
            </a:r>
            <a:r>
              <a:rPr lang="ru-RU" sz="2000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затрат на уплату налогов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сборов и страховых взносов в бюджеты бюджетной системы РФ</a:t>
            </a:r>
          </a:p>
          <a:p>
            <a:pPr algn="just"/>
            <a:endParaRPr lang="ru-RU" sz="2000" u="sng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kern="0" dirty="0" smtClean="0">
                <a:solidFill>
                  <a:srgbClr val="FF0000"/>
                </a:solidFill>
              </a:rPr>
              <a:t>КАТЕГОРИИ ПОЛУЧАТЕЛЕЙ СУБСИДИИ:</a:t>
            </a:r>
            <a:endParaRPr lang="ru-RU" sz="2200" b="1" kern="0" dirty="0">
              <a:solidFill>
                <a:srgbClr val="FF0000"/>
              </a:solidFill>
            </a:endParaRP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</a:t>
            </a: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</a:t>
            </a:r>
          </a:p>
          <a:p>
            <a:pPr algn="just" defTabSz="1038977">
              <a:defRPr/>
            </a:pPr>
            <a:endParaRPr lang="ru-RU" sz="2200" b="1" kern="0" dirty="0" smtClean="0">
              <a:solidFill>
                <a:srgbClr val="FF0000"/>
              </a:solidFill>
            </a:endParaRPr>
          </a:p>
          <a:p>
            <a:pPr algn="just" defTabSz="1038977">
              <a:defRPr/>
            </a:pPr>
            <a:r>
              <a:rPr lang="ru-RU" sz="2200" b="1" kern="0" dirty="0" smtClean="0">
                <a:solidFill>
                  <a:srgbClr val="FF0000"/>
                </a:solidFill>
              </a:rPr>
              <a:t>УСЛОВИЯ </a:t>
            </a:r>
            <a:r>
              <a:rPr lang="ru-RU" sz="2200" b="1" kern="0" dirty="0">
                <a:solidFill>
                  <a:srgbClr val="FF0000"/>
                </a:solidFill>
              </a:rPr>
              <a:t>ВКЛЮЧЕНИЯ В </a:t>
            </a:r>
            <a:r>
              <a:rPr lang="ru-RU" sz="2200" b="1" kern="0" dirty="0" smtClean="0">
                <a:solidFill>
                  <a:srgbClr val="FF0000"/>
                </a:solidFill>
              </a:rPr>
              <a:t>РЕЕСТР:</a:t>
            </a:r>
            <a:endParaRPr lang="ru-RU" sz="2200" b="1" kern="0" dirty="0">
              <a:solidFill>
                <a:srgbClr val="FF0000"/>
              </a:solidFill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государственной регистрации, осуществленной до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01.01.2026;</a:t>
            </a:r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неисполненной обязанности по уплате налогов, сборов, страховых взносов, пеней, штрафов и процентов, превышающей 10 тыс.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получателем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текущем году субсидии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b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постановлению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27.12.2010 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1135;</a:t>
            </a: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согласно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2714</a:t>
            </a:r>
          </a:p>
          <a:p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38977">
              <a:spcAft>
                <a:spcPts val="1333"/>
              </a:spcAft>
              <a:defRPr/>
            </a:pPr>
            <a:endParaRPr lang="ru-RU" sz="2133" kern="0" dirty="0">
              <a:solidFill>
                <a:srgbClr val="00B050"/>
              </a:solidFill>
            </a:endParaRPr>
          </a:p>
          <a:p>
            <a:pPr marL="380990" indent="-380990">
              <a:spcAft>
                <a:spcPts val="1333"/>
              </a:spcAft>
              <a:buFont typeface="Wingdings" panose="05000000000000000000" pitchFamily="2" charset="2"/>
              <a:buChar char="ü"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grpSp>
        <p:nvGrpSpPr>
          <p:cNvPr id="15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431800" y="300812"/>
            <a:ext cx="914452" cy="1075526"/>
            <a:chOff x="634994" y="480009"/>
            <a:chExt cx="914452" cy="1075526"/>
          </a:xfrm>
        </p:grpSpPr>
        <p:pic>
          <p:nvPicPr>
            <p:cNvPr id="16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18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20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21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23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24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27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28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29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34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15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36987" y="17035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8467" y="4736894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970134" y="-13316"/>
            <a:ext cx="14407332" cy="1774479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latin typeface="+mn-lt"/>
              </a:rPr>
              <a:t>  </a:t>
            </a:r>
            <a:endParaRPr lang="ru-RU" sz="2500" b="1" u="sng" dirty="0">
              <a:solidFill>
                <a:schemeClr val="accent4">
                  <a:lumMod val="75000"/>
                </a:schemeClr>
              </a:solidFill>
              <a:latin typeface="Montserra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34744" y="2523745"/>
            <a:ext cx="34403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боевых действий, принимавшие участие в СВО, уволенные с военной службы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27638" y="5500754"/>
            <a:ext cx="35300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семей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лиц, погибших (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умерших) при выполнении задач в ходе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252" y="2724579"/>
            <a:ext cx="615297" cy="54087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52" y="5700370"/>
            <a:ext cx="615297" cy="5851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71303" y="473443"/>
            <a:ext cx="14888036" cy="9294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Категории, </a:t>
            </a:r>
            <a:r>
              <a:rPr lang="ru-RU" sz="32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должны соответствовать трудоустраиваемые граждане:</a:t>
            </a:r>
            <a:r>
              <a:rPr lang="ru-RU" sz="32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u="sn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55" y="2361826"/>
            <a:ext cx="2405356" cy="1239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9" y="5424821"/>
            <a:ext cx="2405356" cy="135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43" y="3983575"/>
            <a:ext cx="2405356" cy="121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046086" y="4113094"/>
            <a:ext cx="32437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lang="ru-RU" sz="200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принимавшие </a:t>
            </a:r>
            <a:r>
              <a:rPr lang="ru-RU" sz="200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боевых действиях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48" y="4219271"/>
            <a:ext cx="609600" cy="55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345" y="7043734"/>
            <a:ext cx="2405356" cy="133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084763" y="7370754"/>
            <a:ext cx="34834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признанные в установленном порядке инвалидами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0" y="7251848"/>
            <a:ext cx="609600" cy="5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372" y="2506163"/>
            <a:ext cx="2405359" cy="156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1321975" y="2756046"/>
            <a:ext cx="4426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Граждане, уволенные с военной службы, и члены их семей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795" y="4527949"/>
            <a:ext cx="2380033" cy="143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1324796" y="4609192"/>
            <a:ext cx="44232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освобожденные из учреждений, исполняющих наказания в виде лишения свободы, и ищущие работу в течение одного года с даты освобождения</a:t>
            </a:r>
            <a:endParaRPr lang="ru-RU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373" y="6981412"/>
            <a:ext cx="615297" cy="540872"/>
          </a:xfrm>
          <a:prstGeom prst="rect">
            <a:avLst/>
          </a:prstGeom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794" y="6488409"/>
            <a:ext cx="2380033" cy="143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1321975" y="6583618"/>
            <a:ext cx="4426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Одинокие и многодетные родители, усыновители, опекуны, воспитывающие несовершеннолетних детей, детей-инвалидов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099" y="4959567"/>
            <a:ext cx="615297" cy="54087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100" y="2833947"/>
            <a:ext cx="615297" cy="540872"/>
          </a:xfrm>
          <a:prstGeom prst="rect">
            <a:avLst/>
          </a:prstGeom>
        </p:spPr>
      </p:pic>
      <p:grpSp>
        <p:nvGrpSpPr>
          <p:cNvPr id="32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555138" y="491686"/>
            <a:ext cx="914452" cy="1075526"/>
            <a:chOff x="634994" y="480009"/>
            <a:chExt cx="914452" cy="1075526"/>
          </a:xfrm>
        </p:grpSpPr>
        <p:pic>
          <p:nvPicPr>
            <p:cNvPr id="33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4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5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7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8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40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41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42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43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4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6" name="Прямоугольник 45"/>
          <p:cNvSpPr/>
          <p:nvPr/>
        </p:nvSpPr>
        <p:spPr>
          <a:xfrm>
            <a:off x="13136274" y="217268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2714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6699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15837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59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0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1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63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64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66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67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68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9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0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7200" y="523109"/>
            <a:ext cx="141660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Критерии, которым должны соответствовать трудоустраиваемые граждане:</a:t>
            </a:r>
            <a:endParaRPr lang="ru-RU" sz="3200" b="1" u="sn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AutoShape 3"/>
          <p:cNvSpPr>
            <a:spLocks noChangeAspect="1"/>
          </p:cNvSpPr>
          <p:nvPr/>
        </p:nvSpPr>
        <p:spPr bwMode="auto">
          <a:xfrm rot="1778661">
            <a:off x="1392597" y="1651212"/>
            <a:ext cx="1237241" cy="1085530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873" y="1826795"/>
            <a:ext cx="749944" cy="749944"/>
          </a:xfrm>
          <a:prstGeom prst="rect">
            <a:avLst/>
          </a:prstGeom>
          <a:pattFill prst="pct25">
            <a:fgClr>
              <a:schemeClr val="accent5">
                <a:lumMod val="75000"/>
              </a:schemeClr>
            </a:fgClr>
            <a:bgClr>
              <a:schemeClr val="bg1"/>
            </a:bgClr>
          </a:pattFill>
        </p:spPr>
      </p:pic>
      <p:sp>
        <p:nvSpPr>
          <p:cNvPr id="32" name="AutoShape 3"/>
          <p:cNvSpPr>
            <a:spLocks noChangeAspect="1"/>
          </p:cNvSpPr>
          <p:nvPr/>
        </p:nvSpPr>
        <p:spPr bwMode="auto">
          <a:xfrm rot="1778661">
            <a:off x="1421769" y="3530809"/>
            <a:ext cx="1249237" cy="1100648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3739747"/>
            <a:ext cx="759940" cy="627412"/>
          </a:xfrm>
          <a:prstGeom prst="rect">
            <a:avLst/>
          </a:prstGeom>
          <a:pattFill prst="pct25">
            <a:fgClr>
              <a:schemeClr val="accent5">
                <a:lumMod val="75000"/>
              </a:schemeClr>
            </a:fgClr>
            <a:bgClr>
              <a:schemeClr val="bg1"/>
            </a:bgClr>
          </a:pattFill>
        </p:spPr>
      </p:pic>
      <p:sp>
        <p:nvSpPr>
          <p:cNvPr id="34" name="AutoShape 3"/>
          <p:cNvSpPr>
            <a:spLocks noChangeAspect="1"/>
          </p:cNvSpPr>
          <p:nvPr/>
        </p:nvSpPr>
        <p:spPr bwMode="auto">
          <a:xfrm rot="1778661">
            <a:off x="1396520" y="5370032"/>
            <a:ext cx="1240836" cy="1083789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F1FC635D-53D5-4E45-A433-68CC3A5CD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0877" y="5559172"/>
            <a:ext cx="660680" cy="731975"/>
          </a:xfrm>
          <a:prstGeom prst="rect">
            <a:avLst/>
          </a:prstGeom>
          <a:pattFill prst="pct25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extLst/>
        </p:spPr>
      </p:pic>
      <p:sp>
        <p:nvSpPr>
          <p:cNvPr id="36" name="Прямоугольник 35"/>
          <p:cNvSpPr/>
          <p:nvPr/>
        </p:nvSpPr>
        <p:spPr>
          <a:xfrm>
            <a:off x="2945915" y="1754587"/>
            <a:ext cx="12040085" cy="92199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Заключение трудового договора на неопределенный срок, на условиях полного рабочего дня с учетом режима рабочего времени, установленного правилами внутреннего распорядка работодателя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62264" y="3621137"/>
            <a:ext cx="12040085" cy="106895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На дату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направления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органами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службы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занятости для трудоустройства к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работодателю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являются безработными или ищущими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работу, зарегистрированными в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службе занятости и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не состоящими в трудовых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отношениях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63765" y="5552117"/>
            <a:ext cx="12041991" cy="746058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На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дату заключения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трудового договора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не имели работы, не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являлись ИП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главой КФХ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единоличным исполнительным органом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ЮЛ,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плательщиком «Налога на профессиональный доход»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53926" y="1335237"/>
            <a:ext cx="4740674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Заключение трудового договора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64730" y="3078801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Зарегистрированы в ЦЗН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21440" y="5052896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Незанятые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904921" y="7230243"/>
            <a:ext cx="12040085" cy="73926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Выплата работодателем заработной платы трудоустроенным гражданам в размере не ниже полутора величин МРОТ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6" name="AutoShape 3"/>
          <p:cNvSpPr>
            <a:spLocks noChangeAspect="1"/>
          </p:cNvSpPr>
          <p:nvPr/>
        </p:nvSpPr>
        <p:spPr bwMode="auto">
          <a:xfrm rot="1778661">
            <a:off x="1381224" y="6972265"/>
            <a:ext cx="1277416" cy="1111396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876504" y="6744976"/>
            <a:ext cx="3852300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Заработная плата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44" y="7136927"/>
            <a:ext cx="729665" cy="720000"/>
          </a:xfrm>
          <a:prstGeom prst="rect">
            <a:avLst/>
          </a:prstGeom>
          <a:pattFill prst="pct80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noFill/>
          </a:ln>
          <a:extLst/>
        </p:spPr>
      </p:pic>
      <p:sp>
        <p:nvSpPr>
          <p:cNvPr id="50" name="Прямоугольник 49"/>
          <p:cNvSpPr/>
          <p:nvPr/>
        </p:nvSpPr>
        <p:spPr>
          <a:xfrm>
            <a:off x="12979441" y="74510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2714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kern="0" dirty="0">
              <a:solidFill>
                <a:srgbClr val="00B050"/>
              </a:solidFill>
            </a:endParaRPr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90038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6535956" y="2770599"/>
            <a:ext cx="3268191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СРОКИ </a:t>
            </a:r>
            <a:r>
              <a:rPr lang="ru-RU" sz="2400" b="1" u="sng" kern="0" dirty="0" smtClean="0">
                <a:solidFill>
                  <a:srgbClr val="FF4252"/>
                </a:solidFill>
              </a:rPr>
              <a:t>ВЫПЛАТЫ</a:t>
            </a:r>
            <a:endParaRPr lang="ru-RU" sz="2400" u="sng" kern="0" dirty="0">
              <a:solidFill>
                <a:srgbClr val="2A398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1945" y="4510191"/>
            <a:ext cx="7733879" cy="2979866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b="1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1</a:t>
            </a:r>
            <a:r>
              <a:rPr lang="ru-RU" sz="2133" b="1" kern="0" dirty="0" smtClean="0">
                <a:solidFill>
                  <a:srgbClr val="FF0000"/>
                </a:solidFill>
              </a:rPr>
              <a:t> МРОТ * </a:t>
            </a:r>
            <a:r>
              <a:rPr lang="ru-RU" sz="2133" b="1" kern="0" dirty="0">
                <a:solidFill>
                  <a:srgbClr val="FF0000"/>
                </a:solidFill>
              </a:rPr>
              <a:t>с</a:t>
            </a:r>
            <a:r>
              <a:rPr lang="ru-RU" sz="2133" b="1" kern="0" dirty="0" smtClean="0">
                <a:solidFill>
                  <a:srgbClr val="FF0000"/>
                </a:solidFill>
              </a:rPr>
              <a:t>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1-го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1</a:t>
            </a:r>
            <a:r>
              <a:rPr lang="ru-RU" sz="2133" b="1" kern="0" dirty="0" smtClean="0">
                <a:solidFill>
                  <a:srgbClr val="FF0000"/>
                </a:solidFill>
              </a:rPr>
              <a:t> МРОТ </a:t>
            </a:r>
            <a:r>
              <a:rPr lang="ru-RU" sz="2133" b="1" kern="0" dirty="0">
                <a:solidFill>
                  <a:srgbClr val="FF0000"/>
                </a:solidFill>
              </a:rPr>
              <a:t>* страх.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3-го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1</a:t>
            </a:r>
            <a:r>
              <a:rPr lang="ru-RU" sz="2133" b="1" kern="0" dirty="0" smtClean="0">
                <a:solidFill>
                  <a:srgbClr val="FF0000"/>
                </a:solidFill>
              </a:rPr>
              <a:t> </a:t>
            </a:r>
            <a:r>
              <a:rPr lang="ru-RU" sz="2133" b="1" kern="0" dirty="0">
                <a:solidFill>
                  <a:srgbClr val="FF0000"/>
                </a:solidFill>
              </a:rPr>
              <a:t>МРОТ * страх.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6-го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гражданина</a:t>
            </a: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90919" y="1566506"/>
            <a:ext cx="3576221" cy="87517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РАЗМЕР СУБСИДИИ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560048" y="906477"/>
            <a:ext cx="9989192" cy="16371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1038977">
              <a:buFont typeface="Wingdings" panose="05000000000000000000" pitchFamily="2" charset="2"/>
              <a:buChar char="ü"/>
              <a:defRPr/>
            </a:pPr>
            <a:r>
              <a:rPr lang="ru-RU" sz="2130" kern="0" dirty="0" smtClean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 МРОТ (27093),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увеличенный на сумму страховых взносов в государственные внебюджетные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фонды (30,2)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и районный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коэффициент (15%/50%)</a:t>
            </a:r>
          </a:p>
          <a:p>
            <a:pPr defTabSz="1038977">
              <a:defRPr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                               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х</a:t>
            </a:r>
          </a:p>
          <a:p>
            <a:pPr marL="380990" indent="-380990" defTabSz="1038977">
              <a:buFont typeface="Wingdings" panose="05000000000000000000" pitchFamily="2" charset="2"/>
              <a:buChar char="ü"/>
              <a:defRPr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фактическая численность трудоустроенных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по истечении 1-го, 3-го и 6-го месяцев с даты их трудоустройства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051806" y="941299"/>
            <a:ext cx="3771025" cy="7808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85100" y="1957045"/>
            <a:ext cx="7852835" cy="499557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sz="2133" kern="0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200F46B-3926-D94C-8B57-9B1E10E0A9D9}"/>
              </a:ext>
            </a:extLst>
          </p:cNvPr>
          <p:cNvSpPr txBox="1"/>
          <p:nvPr/>
        </p:nvSpPr>
        <p:spPr>
          <a:xfrm>
            <a:off x="629697" y="170711"/>
            <a:ext cx="15004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предоставления </a:t>
            </a:r>
            <a:r>
              <a:rPr lang="ru-RU" sz="32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субсидии:</a:t>
            </a:r>
            <a:endParaRPr lang="ru-RU" sz="3200" b="1" u="sng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525" y="2802452"/>
            <a:ext cx="902049" cy="77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879" y="973626"/>
            <a:ext cx="744667" cy="73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15915" y="359735"/>
            <a:ext cx="914452" cy="1075526"/>
            <a:chOff x="634994" y="480009"/>
            <a:chExt cx="914452" cy="1075526"/>
          </a:xfrm>
        </p:grpSpPr>
        <p:pic>
          <p:nvPicPr>
            <p:cNvPr id="26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27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28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0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1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3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4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5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6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37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1" name="Прямоугольник 40"/>
          <p:cNvSpPr/>
          <p:nvPr/>
        </p:nvSpPr>
        <p:spPr>
          <a:xfrm>
            <a:off x="8247663" y="4510191"/>
            <a:ext cx="7672111" cy="2979866"/>
          </a:xfrm>
          <a:prstGeom prst="rect">
            <a:avLst/>
          </a:prstGeom>
          <a:noFill/>
          <a:ln w="254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342900" indent="-342900" defTabSz="1038977">
              <a:buFont typeface="Wingdings" panose="05000000000000000000" pitchFamily="2" charset="2"/>
              <a:buChar char="ü"/>
              <a:defRPr/>
            </a:pPr>
            <a:endParaRPr lang="ru-RU" sz="2800" b="1" kern="0" dirty="0" smtClean="0">
              <a:solidFill>
                <a:srgbClr val="FF0000"/>
              </a:solidFill>
            </a:endParaRPr>
          </a:p>
          <a:p>
            <a:pPr marL="342900" indent="-3429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1</a:t>
            </a:r>
            <a:r>
              <a:rPr lang="ru-RU" sz="2133" b="1" kern="0" dirty="0" smtClean="0">
                <a:solidFill>
                  <a:srgbClr val="FF0000"/>
                </a:solidFill>
              </a:rPr>
              <a:t> </a:t>
            </a:r>
            <a:r>
              <a:rPr lang="ru-RU" sz="2133" b="1" kern="0" dirty="0">
                <a:solidFill>
                  <a:srgbClr val="FF0000"/>
                </a:solidFill>
              </a:rPr>
              <a:t>МРОТ * страх.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1-го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42900" indent="-3429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2</a:t>
            </a:r>
            <a:r>
              <a:rPr lang="ru-RU" sz="2133" b="1" kern="0" dirty="0" smtClean="0">
                <a:solidFill>
                  <a:srgbClr val="FF0000"/>
                </a:solidFill>
              </a:rPr>
              <a:t> </a:t>
            </a:r>
            <a:r>
              <a:rPr lang="ru-RU" sz="2133" b="1" kern="0" dirty="0">
                <a:solidFill>
                  <a:srgbClr val="FF0000"/>
                </a:solidFill>
              </a:rPr>
              <a:t>МРОТ * страх.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3-го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800" b="1" kern="0" dirty="0" smtClean="0">
                <a:solidFill>
                  <a:srgbClr val="FF0000"/>
                </a:solidFill>
              </a:rPr>
              <a:t>3</a:t>
            </a:r>
            <a:r>
              <a:rPr lang="ru-RU" sz="2133" b="1" kern="0" dirty="0" smtClean="0">
                <a:solidFill>
                  <a:srgbClr val="FF0000"/>
                </a:solidFill>
              </a:rPr>
              <a:t> МРОТ </a:t>
            </a:r>
            <a:r>
              <a:rPr lang="ru-RU" sz="2133" b="1" kern="0" dirty="0">
                <a:solidFill>
                  <a:srgbClr val="FF0000"/>
                </a:solidFill>
              </a:rPr>
              <a:t>* страх. взносы * РК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6-го 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трудоустроенного гражданина</a:t>
            </a: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468406" y="7241117"/>
            <a:ext cx="5107060" cy="198376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44680" y="3831502"/>
            <a:ext cx="4415369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3200" b="1" u="sng" kern="0" dirty="0" smtClean="0">
                <a:solidFill>
                  <a:srgbClr val="FF0000"/>
                </a:solidFill>
              </a:rPr>
              <a:t>3</a:t>
            </a:r>
            <a:r>
              <a:rPr lang="ru-RU" sz="2800" b="1" u="sng" kern="0" dirty="0" smtClean="0">
                <a:solidFill>
                  <a:srgbClr val="FF0000"/>
                </a:solidFill>
              </a:rPr>
              <a:t> МРОТ </a:t>
            </a:r>
            <a:r>
              <a:rPr lang="ru-RU" sz="2400" b="1" u="sng" kern="0" dirty="0">
                <a:solidFill>
                  <a:schemeClr val="accent1">
                    <a:lumMod val="75000"/>
                  </a:schemeClr>
                </a:solidFill>
              </a:rPr>
              <a:t>(субсидия на стимулирование найма)</a:t>
            </a:r>
          </a:p>
          <a:p>
            <a:pPr defTabSz="1038977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 </a:t>
            </a:r>
            <a:endParaRPr lang="ru-RU" sz="2400" kern="0" dirty="0">
              <a:solidFill>
                <a:srgbClr val="2A398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9498955" y="3661785"/>
            <a:ext cx="5741642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3200" b="1" u="sng" kern="0" dirty="0">
                <a:solidFill>
                  <a:srgbClr val="FF0000"/>
                </a:solidFill>
              </a:rPr>
              <a:t>6 </a:t>
            </a:r>
            <a:r>
              <a:rPr lang="ru-RU" sz="2800" b="1" u="sng" kern="0" dirty="0">
                <a:solidFill>
                  <a:srgbClr val="FF0000"/>
                </a:solidFill>
              </a:rPr>
              <a:t>МРОТ </a:t>
            </a:r>
            <a:r>
              <a:rPr lang="ru-RU" sz="2400" b="1" u="sng" kern="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2400" b="1" u="sng" kern="0" dirty="0" smtClean="0">
                <a:solidFill>
                  <a:schemeClr val="accent1">
                    <a:lumMod val="75000"/>
                  </a:schemeClr>
                </a:solidFill>
              </a:rPr>
              <a:t>субсидия за </a:t>
            </a:r>
            <a:r>
              <a:rPr lang="ru-RU" sz="2400" b="1" u="sng" kern="0" dirty="0">
                <a:solidFill>
                  <a:schemeClr val="accent1">
                    <a:lumMod val="75000"/>
                  </a:schemeClr>
                </a:solidFill>
              </a:rPr>
              <a:t>трудоустройство </a:t>
            </a:r>
            <a:r>
              <a:rPr lang="ru-RU" sz="2400" b="1" u="sng" kern="0" dirty="0" smtClean="0">
                <a:solidFill>
                  <a:schemeClr val="accent1">
                    <a:lumMod val="75000"/>
                  </a:schemeClr>
                </a:solidFill>
              </a:rPr>
              <a:t>инвалида)</a:t>
            </a:r>
            <a:endParaRPr lang="ru-RU" sz="2400" b="1" u="sng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Минус 2"/>
          <p:cNvSpPr/>
          <p:nvPr/>
        </p:nvSpPr>
        <p:spPr>
          <a:xfrm>
            <a:off x="-1397000" y="2584242"/>
            <a:ext cx="18364200" cy="14569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637232" y="7930727"/>
            <a:ext cx="10515600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Работодатель может воспользоваться правом на получение субсидии за одного и того же трудоустроенного гражданина однократно</a:t>
            </a:r>
            <a:endParaRPr lang="ru-RU" sz="2000" kern="0" dirty="0">
              <a:solidFill>
                <a:srgbClr val="2A398F"/>
              </a:solidFill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14" name="applause.wav"/>
            </a:hlinkClick>
          </p:cNvPr>
          <p:cNvSpPr/>
          <p:nvPr/>
        </p:nvSpPr>
        <p:spPr>
          <a:xfrm>
            <a:off x="2108200" y="7874188"/>
            <a:ext cx="721744" cy="703414"/>
          </a:xfrm>
          <a:prstGeom prst="actionButtonSound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5745940" y="3606421"/>
            <a:ext cx="893105" cy="661087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8462517" y="3577897"/>
            <a:ext cx="853369" cy="689611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3114373" y="107265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2714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/>
              <a:t>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074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24949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C3D3C9-4463-3A4E-B73E-EFDA83B7F0DF}"/>
              </a:ext>
            </a:extLst>
          </p:cNvPr>
          <p:cNvSpPr txBox="1"/>
          <p:nvPr/>
        </p:nvSpPr>
        <p:spPr>
          <a:xfrm>
            <a:off x="412677" y="128154"/>
            <a:ext cx="125159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 smtClean="0">
                <a:solidFill>
                  <a:srgbClr val="7030A0"/>
                </a:solidFill>
              </a:rPr>
              <a:t>4 МРОТ</a:t>
            </a:r>
            <a:endParaRPr lang="ru-RU" sz="4400" b="1" u="sng" dirty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8610" y="1478932"/>
            <a:ext cx="5490341" cy="6892908"/>
          </a:xfrm>
          <a:prstGeom prst="rect">
            <a:avLst/>
          </a:prstGeom>
          <a:noFill/>
          <a:ln w="25400">
            <a:solidFill>
              <a:srgbClr val="2A3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289111" y="1483360"/>
            <a:ext cx="125984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289111" y="1483360"/>
            <a:ext cx="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5289111" y="2722880"/>
            <a:ext cx="1259840" cy="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289111" y="1483360"/>
            <a:ext cx="1259840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548951" y="1483360"/>
            <a:ext cx="0" cy="123952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058610" y="3352800"/>
            <a:ext cx="5490341" cy="31496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endParaRPr lang="ru-RU" sz="2400" b="1" dirty="0" smtClean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endParaRPr lang="ru-RU" sz="2400" b="1" dirty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№ </a:t>
            </a:r>
            <a:r>
              <a:rPr lang="ru-RU" sz="36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2713</a:t>
            </a:r>
            <a:r>
              <a:rPr lang="ru-RU" sz="24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от 29.12.2024 </a:t>
            </a:r>
            <a:endParaRPr lang="ru-RU" sz="2400" b="1" dirty="0" smtClean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r>
              <a:rPr lang="ru-RU" sz="2400" dirty="0" smtClean="0">
                <a:solidFill>
                  <a:srgbClr val="FF0000"/>
                </a:solidFill>
                <a:latin typeface="Montserrat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Montserrat"/>
              </a:rPr>
              <a:t>Об утверждении Решения о порядке предоставления субсидии на государственную </a:t>
            </a:r>
            <a:r>
              <a:rPr lang="ru-RU" sz="2400" u="sng" dirty="0">
                <a:solidFill>
                  <a:srgbClr val="FF0000"/>
                </a:solidFill>
                <a:latin typeface="Montserrat"/>
              </a:rPr>
              <a:t>поддержку трудоустройства работников из другой местности или других территорий</a:t>
            </a:r>
            <a:r>
              <a:rPr lang="ru-RU" sz="2400" dirty="0">
                <a:solidFill>
                  <a:srgbClr val="FF0000"/>
                </a:solidFill>
                <a:latin typeface="Montserrat"/>
              </a:rPr>
              <a:t>»</a:t>
            </a:r>
          </a:p>
          <a:p>
            <a:pPr algn="ctr" defTabSz="1038977">
              <a:defRPr/>
            </a:pPr>
            <a:endParaRPr lang="ru-RU" sz="2400" b="1" dirty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456" y="1814111"/>
            <a:ext cx="1136649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трелка вправо 39"/>
          <p:cNvSpPr/>
          <p:nvPr/>
        </p:nvSpPr>
        <p:spPr>
          <a:xfrm>
            <a:off x="6656649" y="4620391"/>
            <a:ext cx="877459" cy="579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3" name="Прямоугольник 42"/>
          <p:cNvSpPr/>
          <p:nvPr/>
        </p:nvSpPr>
        <p:spPr>
          <a:xfrm>
            <a:off x="7863840" y="1483360"/>
            <a:ext cx="7449251" cy="712724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endParaRPr lang="ru-RU" sz="2200" b="1" kern="0" dirty="0" smtClean="0">
              <a:solidFill>
                <a:srgbClr val="FF0000"/>
              </a:solidFill>
            </a:endParaRPr>
          </a:p>
          <a:p>
            <a:endParaRPr lang="ru-RU" sz="2200" b="1" kern="0" dirty="0">
              <a:solidFill>
                <a:srgbClr val="FF0000"/>
              </a:solidFill>
            </a:endParaRPr>
          </a:p>
          <a:p>
            <a:r>
              <a:rPr lang="ru-RU" sz="2000" b="1" kern="0" dirty="0" smtClean="0">
                <a:solidFill>
                  <a:srgbClr val="FF0000"/>
                </a:solidFill>
              </a:rPr>
              <a:t>ЦЕЛЬ </a:t>
            </a:r>
            <a:r>
              <a:rPr lang="ru-RU" sz="2000" b="1" kern="0" dirty="0">
                <a:solidFill>
                  <a:srgbClr val="FF0000"/>
                </a:solidFill>
              </a:rPr>
              <a:t>ПРЕДОСТАВЛЕНИЯ СУБСИДИЙ</a:t>
            </a:r>
            <a:r>
              <a:rPr lang="ru-RU" sz="2000" b="1" kern="0" dirty="0" smtClean="0">
                <a:solidFill>
                  <a:srgbClr val="FF0000"/>
                </a:solidFill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омпенсация затрат на оплату труда работников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трудоустроенных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РФ, переехавших для трудоустройства у работодателя, включенного в перечни организаций, испытывающих потребность в привлечении по востребованным профессиям, из других субъектов РФ или в пределах одного субъекта РФ, но  при расстоянии не менее 50 км. в пределах одного муниципалитета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астичная компенсация затрат на уплату налогов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сборов и страховых взносов в бюджеты бюджетной системы РФ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b="1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kern="0" dirty="0" smtClean="0">
                <a:solidFill>
                  <a:srgbClr val="FF0000"/>
                </a:solidFill>
              </a:rPr>
              <a:t>КАТЕГОРИИ ПОЛУЧАТЕЛЕЙ СУБСИДИИ:</a:t>
            </a:r>
            <a:endParaRPr lang="ru-RU" sz="2000" b="1" kern="0" dirty="0">
              <a:solidFill>
                <a:srgbClr val="FF0000"/>
              </a:solidFill>
            </a:endParaRP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 (коммерческие и некоммерческие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организации)</a:t>
            </a: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endParaRPr lang="ru-RU" sz="2200" b="1" kern="0" dirty="0" smtClean="0">
              <a:solidFill>
                <a:srgbClr val="FF0000"/>
              </a:solidFill>
            </a:endParaRPr>
          </a:p>
          <a:p>
            <a:pPr algn="just" defTabSz="1038977">
              <a:defRPr/>
            </a:pPr>
            <a:r>
              <a:rPr lang="ru-RU" sz="2000" b="1" kern="0" dirty="0" smtClean="0">
                <a:solidFill>
                  <a:srgbClr val="FF0000"/>
                </a:solidFill>
              </a:rPr>
              <a:t>УСЛОВИЯ </a:t>
            </a:r>
            <a:r>
              <a:rPr lang="ru-RU" sz="2000" b="1" kern="0" dirty="0">
                <a:solidFill>
                  <a:srgbClr val="FF0000"/>
                </a:solidFill>
              </a:rPr>
              <a:t>ВКЛЮЧЕНИЯ В </a:t>
            </a:r>
            <a:r>
              <a:rPr lang="ru-RU" sz="2000" b="1" kern="0" dirty="0" smtClean="0">
                <a:solidFill>
                  <a:srgbClr val="FF0000"/>
                </a:solidFill>
              </a:rPr>
              <a:t>РЕЕСТР:</a:t>
            </a:r>
            <a:endParaRPr lang="ru-RU" sz="2000" b="1" kern="0" dirty="0">
              <a:solidFill>
                <a:srgbClr val="FF0000"/>
              </a:solidFill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относится к оборонно-промышленному комплексу и включена в сводный реестр (ПП № 96 от 20.02.2004);</a:t>
            </a: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осуществляет деятельность в отрасли, которая включена в перечни приоритетных отраслей экономики РФ;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осуществляет деятельность на территории субъекта РФ не менее одного года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случаев, если организация участвует в выполнении государственного оборонного 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заказа);</a:t>
            </a:r>
            <a:endParaRPr lang="ru-RU" sz="1600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не является получателем иных мер поддержки за счет ассигнований из федерального бюджета;</a:t>
            </a: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0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согласно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2713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38977">
              <a:spcAft>
                <a:spcPts val="1333"/>
              </a:spcAft>
              <a:defRPr/>
            </a:pPr>
            <a:endParaRPr lang="ru-RU" sz="2133" kern="0" dirty="0">
              <a:solidFill>
                <a:srgbClr val="00B050"/>
              </a:solidFill>
            </a:endParaRPr>
          </a:p>
          <a:p>
            <a:pPr marL="380990" indent="-380990">
              <a:spcAft>
                <a:spcPts val="1333"/>
              </a:spcAft>
              <a:buFont typeface="Wingdings" panose="05000000000000000000" pitchFamily="2" charset="2"/>
              <a:buChar char="ü"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grpSp>
        <p:nvGrpSpPr>
          <p:cNvPr id="15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431800" y="300812"/>
            <a:ext cx="914452" cy="1075526"/>
            <a:chOff x="634994" y="480009"/>
            <a:chExt cx="914452" cy="1075526"/>
          </a:xfrm>
        </p:grpSpPr>
        <p:pic>
          <p:nvPicPr>
            <p:cNvPr id="16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18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20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21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23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24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27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28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29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34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172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24949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59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0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1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63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64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66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67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68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9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0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7200" y="523109"/>
            <a:ext cx="141660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Критерии, которым должны соответствовать трудоустраиваемые граждане:</a:t>
            </a:r>
            <a:endParaRPr lang="ru-RU" sz="32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AutoShape 3"/>
          <p:cNvSpPr>
            <a:spLocks noChangeAspect="1"/>
          </p:cNvSpPr>
          <p:nvPr/>
        </p:nvSpPr>
        <p:spPr bwMode="auto">
          <a:xfrm rot="1778661">
            <a:off x="1418208" y="1898908"/>
            <a:ext cx="1100488" cy="965546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218" y="2077620"/>
            <a:ext cx="690011" cy="690011"/>
          </a:xfrm>
          <a:prstGeom prst="rect">
            <a:avLst/>
          </a:prstGeom>
          <a:pattFill prst="pct4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32" name="AutoShape 3"/>
          <p:cNvSpPr>
            <a:spLocks noChangeAspect="1"/>
          </p:cNvSpPr>
          <p:nvPr/>
        </p:nvSpPr>
        <p:spPr bwMode="auto">
          <a:xfrm rot="1778661">
            <a:off x="1417805" y="3674046"/>
            <a:ext cx="1171199" cy="1031892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33" y="3918037"/>
            <a:ext cx="710796" cy="586838"/>
          </a:xfrm>
          <a:prstGeom prst="rect">
            <a:avLst/>
          </a:prstGeom>
          <a:pattFill prst="pct4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34" name="AutoShape 3"/>
          <p:cNvSpPr>
            <a:spLocks noChangeAspect="1"/>
          </p:cNvSpPr>
          <p:nvPr/>
        </p:nvSpPr>
        <p:spPr bwMode="auto">
          <a:xfrm rot="1778661">
            <a:off x="1425530" y="5339057"/>
            <a:ext cx="1191954" cy="1041094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F1FC635D-53D5-4E45-A433-68CC3A5CD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3889" y="5481357"/>
            <a:ext cx="633340" cy="701685"/>
          </a:xfrm>
          <a:prstGeom prst="rect">
            <a:avLst/>
          </a:prstGeom>
          <a:pattFill prst="pct4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extLst/>
        </p:spPr>
      </p:pic>
      <p:sp>
        <p:nvSpPr>
          <p:cNvPr id="36" name="Прямоугольник 35"/>
          <p:cNvSpPr/>
          <p:nvPr/>
        </p:nvSpPr>
        <p:spPr>
          <a:xfrm>
            <a:off x="2945915" y="1754587"/>
            <a:ext cx="12573485" cy="124562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Работник переехал в целях трудоустройства в организацию, включенную в перечень организаций, по профессии (должности, специальности), включенной в перечень профессий, из другого субъекта РФ или в пределах одного субъекта РФ в случае, если расстояние от места, где гражданин до переезда для трудоустройства был зарегистрирован по месту жительства, до осуществления трудовой деятельности не менее 50 километров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45916" y="3769756"/>
            <a:ext cx="12573484" cy="106895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Работник заключит с организацией, включенной в перечень организаций, трудовой договор, в котором определена профессия (должность, специальность), включенная в перечень профессий, не позднее одного месяца со дня снятия с регистрационного учета в качестве ищущего работу или безработного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44008" y="5353634"/>
            <a:ext cx="12575392" cy="922696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Предоставление работодателем трудоустроенному гражданину на основе заключенного с ним соглашения мер финансовой поддержки за счет средств работодателя (компенсация затрат работника на проезд к новому месту проживания, аренда жилья и иные выплаты)</a:t>
            </a:r>
          </a:p>
          <a:p>
            <a:pPr lvl="0" defTabSz="779252">
              <a:defRPr/>
            </a:pP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53926" y="1335237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Переезд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27555" y="3361440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Трудовой договор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835375" y="6565267"/>
            <a:ext cx="498782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Заключение трудового договора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49802" y="5000450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Поддержка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944008" y="8151016"/>
            <a:ext cx="12575392" cy="902615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Выплата работодателем заработной платы трудоустроенным гражданам в размере не ниже величины МРОТ (в организациях с приоритетной отраслью экономики – не ниже среднемесячной заработной платы по субъекту РФ)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4" name="AutoShape 3"/>
          <p:cNvSpPr>
            <a:spLocks noChangeAspect="1"/>
          </p:cNvSpPr>
          <p:nvPr/>
        </p:nvSpPr>
        <p:spPr bwMode="auto">
          <a:xfrm rot="1778661">
            <a:off x="1476072" y="6814160"/>
            <a:ext cx="1123407" cy="977403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29" y="6998672"/>
            <a:ext cx="606000" cy="608378"/>
          </a:xfrm>
          <a:prstGeom prst="rect">
            <a:avLst/>
          </a:prstGeom>
          <a:pattFill prst="pct4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46" name="AutoShape 3"/>
          <p:cNvSpPr>
            <a:spLocks noChangeAspect="1"/>
          </p:cNvSpPr>
          <p:nvPr/>
        </p:nvSpPr>
        <p:spPr bwMode="auto">
          <a:xfrm rot="1778661">
            <a:off x="1481785" y="8055891"/>
            <a:ext cx="1113661" cy="968923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849802" y="7809449"/>
            <a:ext cx="3852300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Заработная плата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944009" y="6922986"/>
            <a:ext cx="12575391" cy="73926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Заключение трудового договора 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на 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условиях полного рабочего дня с учетом режима рабочего времени, установленного правилами внутреннего распорядка работодателя</a:t>
            </a: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11" y="8195823"/>
            <a:ext cx="640154" cy="631675"/>
          </a:xfrm>
          <a:prstGeom prst="rect">
            <a:avLst/>
          </a:prstGeom>
          <a:pattFill prst="pct40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  <a:extLst/>
        </p:spPr>
      </p:pic>
      <p:sp>
        <p:nvSpPr>
          <p:cNvPr id="50" name="Прямоугольник 49"/>
          <p:cNvSpPr/>
          <p:nvPr/>
        </p:nvSpPr>
        <p:spPr>
          <a:xfrm>
            <a:off x="12979441" y="74510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2713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9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496900" y="428355"/>
            <a:ext cx="914452" cy="1075526"/>
            <a:chOff x="634994" y="480009"/>
            <a:chExt cx="914452" cy="1075526"/>
          </a:xfrm>
        </p:grpSpPr>
        <p:pic>
          <p:nvPicPr>
            <p:cNvPr id="59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0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1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63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64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66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67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68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9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0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893299" y="8777964"/>
            <a:ext cx="160655" cy="18034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868" y="523109"/>
            <a:ext cx="1461013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профессий, на которые трудоустраивают граждан:</a:t>
            </a:r>
            <a:endParaRPr lang="ru-RU" sz="3200" b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923124" y="2013680"/>
            <a:ext cx="12040085" cy="92199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Информация о вакантном рабочем месте по профессии (должности, специальности) размещается на единой цифровой платформе (ЕЦП)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62848" y="3842401"/>
            <a:ext cx="12040085" cy="106895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Количество вакантных рабочих мест по профессии (должности, специальности) на региональном рынке труда превышает численность граждан, зарегистрированных в органах службы занятости субъекта РФ в качестве безработных и имеющих походящую профессию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62848" y="5818751"/>
            <a:ext cx="12041991" cy="161380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- Профессия (должность, специальность) не относится к профессиям административно - хозяйственного персонала (охранник, уборщик и другие работники, выполняющие функции по хозяйственному обеспечению деятельности организации). </a:t>
            </a:r>
          </a:p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- Работа</a:t>
            </a: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</a:rPr>
              <a:t>, выполняемая в соответствии с профессией (должностью, специальностью), не должна осуществляться в пути или иметь разъездной характер</a:t>
            </a:r>
          </a:p>
          <a:p>
            <a:pPr lvl="0"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 defTabSz="779252">
              <a:defRPr/>
            </a:pP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68051" y="1595034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Вакантное место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79979" y="3423372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Количество рабочих мест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23124" y="6401759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79979" y="5371587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400" b="1" kern="0" dirty="0" smtClean="0">
                <a:solidFill>
                  <a:srgbClr val="FF4252"/>
                </a:solidFill>
              </a:rPr>
              <a:t>Исключены из профессий</a:t>
            </a: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2979441" y="74510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2713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100000"/>
                    </a14:imgEffect>
                    <a14:imgEffect>
                      <a14:colorTemperature colorTemp="6507"/>
                    </a14:imgEffect>
                    <a14:imgEffect>
                      <a14:saturation sat="1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06" y="3842401"/>
            <a:ext cx="1507644" cy="1032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0" t="22449" r="22030" b="17410"/>
          <a:stretch/>
        </p:blipFill>
        <p:spPr>
          <a:xfrm>
            <a:off x="1151606" y="1893360"/>
            <a:ext cx="1507644" cy="11558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32" y="5950633"/>
            <a:ext cx="1543018" cy="1288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79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kern="0" dirty="0">
              <a:solidFill>
                <a:srgbClr val="00B050"/>
              </a:solidFill>
            </a:endParaRPr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90038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2874033" y="4372556"/>
            <a:ext cx="3268191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СРОКИ </a:t>
            </a:r>
            <a:r>
              <a:rPr lang="ru-RU" sz="2400" b="1" u="sng" kern="0" dirty="0" smtClean="0">
                <a:solidFill>
                  <a:srgbClr val="FF4252"/>
                </a:solidFill>
              </a:rPr>
              <a:t>ВЫПЛАТЫ</a:t>
            </a:r>
            <a:endParaRPr lang="ru-RU" sz="2400" u="sng" kern="0" dirty="0">
              <a:solidFill>
                <a:srgbClr val="2A398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63323" y="3890973"/>
            <a:ext cx="8931610" cy="397651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b="1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3-го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6-го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истечении 9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-го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по истечении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12-го </a:t>
            </a:r>
            <a:r>
              <a:rPr lang="ru-RU" sz="2133" b="1" kern="0" dirty="0">
                <a:solidFill>
                  <a:schemeClr val="accent4">
                    <a:lumMod val="75000"/>
                  </a:schemeClr>
                </a:solidFill>
              </a:rPr>
              <a:t>месяца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работы трудоустроенного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гражданина</a:t>
            </a: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algn="ctr" defTabSz="1038977"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проверки факта, что гражданин продолжает трудовую деятельность у работодателя, включенного в перечень организаций.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038977"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3844" y="1709063"/>
            <a:ext cx="3576221" cy="87517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РАЗМЕР СУБСИДИИ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537201" y="755486"/>
            <a:ext cx="9282040" cy="22941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defTabSz="1038977">
              <a:spcAft>
                <a:spcPts val="1333"/>
              </a:spcAft>
              <a:buFont typeface="Wingdings" panose="05000000000000000000" pitchFamily="2" charset="2"/>
              <a:buChar char="ü"/>
              <a:defRPr/>
            </a:pPr>
            <a:endParaRPr lang="ru-RU" sz="2130" b="1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indent="-342900" defTabSz="1038977">
              <a:buFont typeface="Wingdings" panose="05000000000000000000" pitchFamily="2" charset="2"/>
              <a:buChar char="ü"/>
              <a:defRPr/>
            </a:pPr>
            <a:r>
              <a:rPr lang="ru-RU" sz="2130" b="1" kern="0" dirty="0" smtClean="0">
                <a:solidFill>
                  <a:schemeClr val="accent4">
                    <a:lumMod val="75000"/>
                  </a:schemeClr>
                </a:solidFill>
              </a:rPr>
              <a:t>3 </a:t>
            </a: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</a:rPr>
              <a:t>МРОТ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увеличенного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на сумму страховых взносов в государственные внебюджетные фонды и районный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коэффициент</a:t>
            </a:r>
          </a:p>
          <a:p>
            <a:pPr defTabSz="1038977">
              <a:defRPr/>
            </a:pP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                                                                    х</a:t>
            </a: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indent="-380990" defTabSz="1038977">
              <a:buFont typeface="Wingdings" panose="05000000000000000000" pitchFamily="2" charset="2"/>
              <a:buChar char="ü"/>
              <a:defRPr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</a:rPr>
              <a:t>фактическая численность трудоустроенных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</a:rPr>
              <a:t>по профессии (должности, специальности), включенной в перечень профессий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051806" y="941299"/>
            <a:ext cx="3771025" cy="7808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85100" y="1957045"/>
            <a:ext cx="7852835" cy="499557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sz="2133" kern="0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200F46B-3926-D94C-8B57-9B1E10E0A9D9}"/>
              </a:ext>
            </a:extLst>
          </p:cNvPr>
          <p:cNvSpPr txBox="1"/>
          <p:nvPr/>
        </p:nvSpPr>
        <p:spPr>
          <a:xfrm>
            <a:off x="629697" y="170711"/>
            <a:ext cx="15004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предоставления субсидии</a:t>
            </a:r>
            <a:endParaRPr lang="ru-RU" sz="3200" b="1" u="sng" dirty="0">
              <a:solidFill>
                <a:srgbClr val="7030A0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587" y="3593582"/>
            <a:ext cx="902049" cy="77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193" y="1184335"/>
            <a:ext cx="744667" cy="73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15915" y="359735"/>
            <a:ext cx="914452" cy="1075526"/>
            <a:chOff x="634994" y="480009"/>
            <a:chExt cx="914452" cy="1075526"/>
          </a:xfrm>
        </p:grpSpPr>
        <p:pic>
          <p:nvPicPr>
            <p:cNvPr id="26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27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28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0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1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3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4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5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6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37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Прямоугольник 41"/>
          <p:cNvSpPr/>
          <p:nvPr/>
        </p:nvSpPr>
        <p:spPr>
          <a:xfrm>
            <a:off x="7468406" y="7241117"/>
            <a:ext cx="5107060" cy="198376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3" name="Минус 2"/>
          <p:cNvSpPr/>
          <p:nvPr/>
        </p:nvSpPr>
        <p:spPr>
          <a:xfrm>
            <a:off x="-1397000" y="3058057"/>
            <a:ext cx="18364200" cy="14569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182690" y="7682941"/>
            <a:ext cx="10515600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Работодатель может воспользоваться правом на получение субсидии за одного и того же трудоустроенного гражданина однократно</a:t>
            </a:r>
            <a:endParaRPr lang="ru-RU" sz="2000" kern="0" dirty="0">
              <a:solidFill>
                <a:srgbClr val="2A398F"/>
              </a:solidFill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14" name="applause.wav"/>
            </a:hlinkClick>
          </p:cNvPr>
          <p:cNvSpPr/>
          <p:nvPr/>
        </p:nvSpPr>
        <p:spPr>
          <a:xfrm>
            <a:off x="2460946" y="7696200"/>
            <a:ext cx="721744" cy="703414"/>
          </a:xfrm>
          <a:prstGeom prst="actionButtonSound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3114373" y="107265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2713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33701" y="8777964"/>
            <a:ext cx="4202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10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790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36987" y="17035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C3D3C9-4463-3A4E-B73E-EFDA83B7F0DF}"/>
              </a:ext>
            </a:extLst>
          </p:cNvPr>
          <p:cNvSpPr txBox="1"/>
          <p:nvPr/>
        </p:nvSpPr>
        <p:spPr>
          <a:xfrm>
            <a:off x="452188" y="128154"/>
            <a:ext cx="15004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</a:rPr>
              <a:t>Создание (оборудование) рабочего места</a:t>
            </a:r>
            <a:endParaRPr lang="ru-RU" sz="4400" b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8610" y="1478932"/>
            <a:ext cx="5490341" cy="6892908"/>
          </a:xfrm>
          <a:prstGeom prst="rect">
            <a:avLst/>
          </a:prstGeom>
          <a:noFill/>
          <a:ln w="25400">
            <a:solidFill>
              <a:srgbClr val="2A39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5289111" y="1483360"/>
            <a:ext cx="125984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289111" y="1483360"/>
            <a:ext cx="0" cy="123952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5289111" y="2722880"/>
            <a:ext cx="1259840" cy="0"/>
          </a:xfrm>
          <a:prstGeom prst="line">
            <a:avLst/>
          </a:prstGeom>
          <a:ln w="25400">
            <a:solidFill>
              <a:srgbClr val="2A39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289111" y="1483360"/>
            <a:ext cx="1259840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548951" y="1483360"/>
            <a:ext cx="0" cy="123952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058610" y="3352800"/>
            <a:ext cx="5490341" cy="31496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038977"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Приказ 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№ </a:t>
            </a:r>
            <a:r>
              <a:rPr lang="ru-RU" sz="3600" b="1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2712 </a:t>
            </a:r>
            <a:r>
              <a:rPr lang="ru-RU" sz="2400" b="1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от 29.12.2024 </a:t>
            </a:r>
            <a:endParaRPr lang="ru-RU" sz="2400" b="1" dirty="0" smtClean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r>
              <a:rPr lang="ru-RU" sz="2400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Об утверждении Решения о порядке предоставления субсидии </a:t>
            </a:r>
            <a:r>
              <a:rPr lang="ru-RU" sz="2400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в </a:t>
            </a:r>
            <a:r>
              <a:rPr lang="ru-RU" sz="2400" u="sng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целях создания (оборудования) рабочих мест для трудоустройства инвалидов</a:t>
            </a:r>
            <a:r>
              <a:rPr lang="ru-RU" sz="2400" dirty="0" smtClean="0">
                <a:solidFill>
                  <a:srgbClr val="FF0000"/>
                </a:solidFill>
                <a:latin typeface="Montserrat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FF0000"/>
              </a:solidFill>
              <a:latin typeface="Montserrat"/>
              <a:cs typeface="Times New Roman" panose="02020603050405020304" pitchFamily="18" charset="0"/>
            </a:endParaRPr>
          </a:p>
          <a:p>
            <a:pPr algn="ctr" defTabSz="1038977">
              <a:defRPr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556" y="1814834"/>
            <a:ext cx="1136649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Стрелка вправо 39"/>
          <p:cNvSpPr/>
          <p:nvPr/>
        </p:nvSpPr>
        <p:spPr>
          <a:xfrm>
            <a:off x="6656649" y="4620391"/>
            <a:ext cx="877459" cy="579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3" name="Прямоугольник 42"/>
          <p:cNvSpPr/>
          <p:nvPr/>
        </p:nvSpPr>
        <p:spPr>
          <a:xfrm>
            <a:off x="7863840" y="1483360"/>
            <a:ext cx="7449251" cy="688848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r>
              <a:rPr lang="ru-RU" sz="2200" b="1" kern="0" dirty="0" smtClean="0">
                <a:solidFill>
                  <a:srgbClr val="FF0000"/>
                </a:solidFill>
              </a:rPr>
              <a:t>ЦЕЛЬ </a:t>
            </a:r>
            <a:r>
              <a:rPr lang="ru-RU" sz="2200" b="1" kern="0" dirty="0">
                <a:solidFill>
                  <a:srgbClr val="FF0000"/>
                </a:solidFill>
              </a:rPr>
              <a:t>ПРЕДОСТАВЛЕНИЯ СУБСИДИЙ</a:t>
            </a:r>
            <a:r>
              <a:rPr lang="ru-RU" sz="2200" b="1" kern="0" dirty="0" smtClean="0">
                <a:solidFill>
                  <a:srgbClr val="FF0000"/>
                </a:solidFill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на оборудование (создание) рабочих мест для трудоустройства инвалидов, в целях частичного возмещения расходов</a:t>
            </a:r>
            <a:endParaRPr lang="ru-RU" sz="2000" u="sng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u="sng" kern="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u="sng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1" kern="0" dirty="0" smtClean="0">
                <a:solidFill>
                  <a:srgbClr val="FF0000"/>
                </a:solidFill>
              </a:rPr>
              <a:t>КАТЕГОРИИ ПОЛУЧАТЕЛЕЙ СУБСИДИИ:</a:t>
            </a:r>
            <a:endParaRPr lang="ru-RU" sz="2200" b="1" kern="0" dirty="0">
              <a:solidFill>
                <a:srgbClr val="FF0000"/>
              </a:solidFill>
            </a:endParaRP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</a:t>
            </a:r>
          </a:p>
          <a:p>
            <a:pPr marL="380990" indent="-38099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0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</a:t>
            </a:r>
          </a:p>
          <a:p>
            <a:pPr algn="just" defTabSz="1038977">
              <a:defRPr/>
            </a:pPr>
            <a:endParaRPr lang="ru-RU" sz="2200" b="1" kern="0" dirty="0" smtClean="0">
              <a:solidFill>
                <a:srgbClr val="FF0000"/>
              </a:solidFill>
            </a:endParaRPr>
          </a:p>
          <a:p>
            <a:pPr algn="just" defTabSz="1038977">
              <a:defRPr/>
            </a:pPr>
            <a:endParaRPr lang="ru-RU" sz="2200" b="1" kern="0" dirty="0" smtClean="0">
              <a:solidFill>
                <a:srgbClr val="FF0000"/>
              </a:solidFill>
            </a:endParaRPr>
          </a:p>
          <a:p>
            <a:pPr algn="just" defTabSz="1038977">
              <a:defRPr/>
            </a:pPr>
            <a:r>
              <a:rPr lang="ru-RU" sz="2200" b="1" kern="0" dirty="0" smtClean="0">
                <a:solidFill>
                  <a:srgbClr val="FF0000"/>
                </a:solidFill>
              </a:rPr>
              <a:t>УСЛОВИЯ </a:t>
            </a:r>
            <a:r>
              <a:rPr lang="ru-RU" sz="2200" b="1" kern="0" dirty="0">
                <a:solidFill>
                  <a:srgbClr val="FF0000"/>
                </a:solidFill>
              </a:rPr>
              <a:t>ВКЛЮЧЕНИЯ В </a:t>
            </a:r>
            <a:r>
              <a:rPr lang="ru-RU" sz="2200" b="1" kern="0" dirty="0" smtClean="0">
                <a:solidFill>
                  <a:srgbClr val="FF0000"/>
                </a:solidFill>
              </a:rPr>
              <a:t>РЕЕСТР:</a:t>
            </a:r>
            <a:endParaRPr lang="ru-RU" sz="2200" b="1" kern="0" dirty="0">
              <a:solidFill>
                <a:srgbClr val="FF0000"/>
              </a:solidFill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государственной регистрации, осуществленной до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01.01.2025;</a:t>
            </a:r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неисполненной обязанности по уплате налогов, сборов, страховых взносов, пеней, штрафов и процентов, превышающей 10 тыс.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</a:p>
          <a:p>
            <a:pPr marL="380990" indent="-380990" algn="just">
              <a:buFont typeface="Wingdings" panose="05000000000000000000" pitchFamily="2" charset="2"/>
              <a:buChar char="ü"/>
            </a:pPr>
            <a:r>
              <a:rPr lang="ru-RU" sz="2133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2133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согласно Приказа № </a:t>
            </a:r>
            <a:r>
              <a:rPr lang="ru-RU" sz="2133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2712</a:t>
            </a:r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33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38977">
              <a:spcAft>
                <a:spcPts val="1333"/>
              </a:spcAft>
              <a:defRPr/>
            </a:pPr>
            <a:endParaRPr lang="ru-RU" sz="2133" kern="0" dirty="0">
              <a:solidFill>
                <a:srgbClr val="00B050"/>
              </a:solidFill>
            </a:endParaRPr>
          </a:p>
          <a:p>
            <a:pPr marL="380990" indent="-380990">
              <a:spcAft>
                <a:spcPts val="1333"/>
              </a:spcAft>
              <a:buFont typeface="Wingdings" panose="05000000000000000000" pitchFamily="2" charset="2"/>
              <a:buChar char="ü"/>
            </a:pPr>
            <a:endParaRPr lang="ru-RU" sz="2133" b="1" kern="0" dirty="0">
              <a:solidFill>
                <a:srgbClr val="2A398F"/>
              </a:solidFill>
            </a:endParaRPr>
          </a:p>
        </p:txBody>
      </p:sp>
      <p:grpSp>
        <p:nvGrpSpPr>
          <p:cNvPr id="15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431800" y="300812"/>
            <a:ext cx="914452" cy="1075526"/>
            <a:chOff x="634994" y="480009"/>
            <a:chExt cx="914452" cy="1075526"/>
          </a:xfrm>
        </p:grpSpPr>
        <p:pic>
          <p:nvPicPr>
            <p:cNvPr id="16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18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20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21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23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24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27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28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29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34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77964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11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377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-12472" y="4725886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59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0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1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63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64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66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67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68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9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0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748001" y="8777964"/>
            <a:ext cx="3059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7200" y="523109"/>
            <a:ext cx="141660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Критерии, которым должна соответствовать организация:</a:t>
            </a:r>
            <a:endParaRPr lang="ru-RU" sz="3200" b="1" u="sng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AutoShape 3"/>
          <p:cNvSpPr>
            <a:spLocks noChangeAspect="1"/>
          </p:cNvSpPr>
          <p:nvPr/>
        </p:nvSpPr>
        <p:spPr bwMode="auto">
          <a:xfrm rot="1778661">
            <a:off x="1615232" y="1573819"/>
            <a:ext cx="1100488" cy="965546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56" y="1711586"/>
            <a:ext cx="659701" cy="659701"/>
          </a:xfrm>
          <a:prstGeom prst="rect">
            <a:avLst/>
          </a:prstGeom>
          <a:pattFill prst="pct30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32" name="AutoShape 3"/>
          <p:cNvSpPr>
            <a:spLocks noChangeAspect="1"/>
          </p:cNvSpPr>
          <p:nvPr/>
        </p:nvSpPr>
        <p:spPr bwMode="auto">
          <a:xfrm rot="1778661">
            <a:off x="1556373" y="3219216"/>
            <a:ext cx="1171199" cy="1031892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574" y="3394168"/>
            <a:ext cx="710796" cy="586838"/>
          </a:xfrm>
          <a:prstGeom prst="rect">
            <a:avLst/>
          </a:prstGeom>
          <a:pattFill prst="pct40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34" name="AutoShape 3"/>
          <p:cNvSpPr>
            <a:spLocks noChangeAspect="1"/>
          </p:cNvSpPr>
          <p:nvPr/>
        </p:nvSpPr>
        <p:spPr bwMode="auto">
          <a:xfrm rot="1778661">
            <a:off x="1546131" y="4882840"/>
            <a:ext cx="1191954" cy="1041094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F1FC635D-53D5-4E45-A433-68CC3A5CD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477" y="5046027"/>
            <a:ext cx="633340" cy="701685"/>
          </a:xfrm>
          <a:prstGeom prst="rect">
            <a:avLst/>
          </a:prstGeom>
          <a:pattFill prst="pct40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  <a:extLst/>
        </p:spPr>
      </p:pic>
      <p:sp>
        <p:nvSpPr>
          <p:cNvPr id="36" name="Прямоугольник 35"/>
          <p:cNvSpPr/>
          <p:nvPr/>
        </p:nvSpPr>
        <p:spPr>
          <a:xfrm>
            <a:off x="2882487" y="1597219"/>
            <a:ext cx="12636913" cy="119718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Заключение трудового договора с инвалидом или его возобновление с ветеранами боевых действий, получившими инвалидность в ходе участия в СВО, трудовой договор с которыми был возобновлен в соответствии со ст. 351.7 ТК РФ на срок не менее 9 месяцев, и на условиях полного рабочего дня с учетом продолжительности, установленной для данной категории работников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81176" y="3465382"/>
            <a:ext cx="12573484" cy="859427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Обеспечение оплаты труда инвалида в размере не менее МРОТ и установленных законодательством выплат компенсационного характера</a:t>
            </a: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92079" y="5008783"/>
            <a:ext cx="12575392" cy="922696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Контролирующими лицами для организации не являются иностранные граждане или юридические лица, созданные и расположенные на территориях иностранных государств</a:t>
            </a:r>
          </a:p>
          <a:p>
            <a:pPr lvl="0" defTabSz="779252">
              <a:defRPr/>
            </a:pP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53926" y="1205268"/>
            <a:ext cx="4588274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Заключение трудового договора</a:t>
            </a:r>
            <a:endParaRPr lang="ru-RU" sz="2000" b="1" kern="0" dirty="0">
              <a:solidFill>
                <a:srgbClr val="FF425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31594" y="3046784"/>
            <a:ext cx="460790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Установление заработной платы</a:t>
            </a:r>
            <a:endParaRPr lang="ru-RU" sz="2000" b="1" kern="0" dirty="0">
              <a:solidFill>
                <a:srgbClr val="FF425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839815" y="6235225"/>
            <a:ext cx="498782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Срок действия трудового договора</a:t>
            </a:r>
            <a:endParaRPr lang="ru-RU" sz="2000" b="1" kern="0" dirty="0">
              <a:solidFill>
                <a:srgbClr val="FF425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34295" y="4608533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r>
              <a:rPr lang="ru-RU" sz="2000" b="1" kern="0" dirty="0" smtClean="0">
                <a:solidFill>
                  <a:srgbClr val="FF4252"/>
                </a:solidFill>
              </a:rPr>
              <a:t>Офшорные зоны</a:t>
            </a:r>
            <a:endParaRPr lang="ru-RU" sz="2000" b="1" kern="0" dirty="0">
              <a:solidFill>
                <a:srgbClr val="FF4252"/>
              </a:solidFill>
            </a:endParaRPr>
          </a:p>
        </p:txBody>
      </p:sp>
      <p:sp>
        <p:nvSpPr>
          <p:cNvPr id="44" name="AutoShape 3"/>
          <p:cNvSpPr>
            <a:spLocks noChangeAspect="1"/>
          </p:cNvSpPr>
          <p:nvPr/>
        </p:nvSpPr>
        <p:spPr bwMode="auto">
          <a:xfrm rot="1778661">
            <a:off x="1533009" y="6274627"/>
            <a:ext cx="1186088" cy="1031938"/>
          </a:xfrm>
          <a:prstGeom prst="hexagon">
            <a:avLst>
              <a:gd name="adj" fmla="val 28616"/>
              <a:gd name="vf" fmla="val 115470"/>
            </a:avLst>
          </a:prstGeom>
          <a:solidFill>
            <a:srgbClr val="FFFFFF"/>
          </a:solidFill>
          <a:ln w="12700">
            <a:gradFill>
              <a:gsLst>
                <a:gs pos="0">
                  <a:srgbClr val="7F3EB2"/>
                </a:gs>
                <a:gs pos="100000">
                  <a:srgbClr val="FF5988"/>
                </a:gs>
              </a:gsLst>
              <a:lin ang="2700000" scaled="0"/>
            </a:gradFill>
          </a:ln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52" y="6862166"/>
            <a:ext cx="606000" cy="608378"/>
          </a:xfrm>
          <a:prstGeom prst="rect">
            <a:avLst/>
          </a:prstGeom>
          <a:pattFill prst="pct40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</p:spPr>
      </p:pic>
      <p:sp>
        <p:nvSpPr>
          <p:cNvPr id="48" name="Прямоугольник 47"/>
          <p:cNvSpPr/>
          <p:nvPr/>
        </p:nvSpPr>
        <p:spPr>
          <a:xfrm>
            <a:off x="2898063" y="6603948"/>
            <a:ext cx="12563424" cy="1265296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Обеспечение </a:t>
            </a:r>
            <a:r>
              <a:rPr lang="ru-RU" sz="2000" kern="0" dirty="0" err="1" smtClean="0">
                <a:solidFill>
                  <a:schemeClr val="accent4">
                    <a:lumMod val="75000"/>
                  </a:schemeClr>
                </a:solidFill>
              </a:rPr>
              <a:t>закрепляемости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 трудоустроенных инвалидов </a:t>
            </a:r>
            <a:r>
              <a:rPr lang="en-US" sz="2000" kern="0" dirty="0" smtClean="0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 и</a:t>
            </a:r>
            <a:r>
              <a:rPr lang="en-US" sz="2000" kern="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kern="0" dirty="0" smtClean="0">
                <a:solidFill>
                  <a:schemeClr val="accent4">
                    <a:lumMod val="75000"/>
                  </a:schemeClr>
                </a:solidFill>
              </a:rPr>
              <a:t>II</a:t>
            </a:r>
            <a:r>
              <a:rPr lang="ru-RU" sz="2000" kern="0" dirty="0" smtClean="0">
                <a:solidFill>
                  <a:schemeClr val="accent4">
                    <a:lumMod val="75000"/>
                  </a:schemeClr>
                </a:solidFill>
              </a:rPr>
              <a:t> групп, ветеранов боевых действий, имеющих инвалидность, получивших инвалидность в ходе участия в СВО, трудовой договор с которыми был возобновлен в соответствии со ст.351.7 ТК РФ, на созданных рабочих местах не менее 9 месяцев из 12. </a:t>
            </a:r>
          </a:p>
          <a:p>
            <a:pPr algn="just" defTabSz="779252">
              <a:defRPr/>
            </a:pP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2979441" y="74510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2712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48282" y="7997301"/>
            <a:ext cx="12537110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В </a:t>
            </a:r>
            <a:r>
              <a:rPr lang="ru-RU" sz="1400" dirty="0">
                <a:solidFill>
                  <a:srgbClr val="FF0000"/>
                </a:solidFill>
              </a:rPr>
              <a:t>случае расторжения трудового договора с инвалидом, трудоустроенным на созданное (оборудованное) рабочее место, за которое ранее было получено частичное возмещение </a:t>
            </a:r>
            <a:r>
              <a:rPr lang="ru-RU" sz="1400" dirty="0" smtClean="0">
                <a:solidFill>
                  <a:srgbClr val="FF0000"/>
                </a:solidFill>
              </a:rPr>
              <a:t>затрат, работодатель </a:t>
            </a:r>
            <a:r>
              <a:rPr lang="ru-RU" sz="1400" dirty="0">
                <a:solidFill>
                  <a:srgbClr val="FF0000"/>
                </a:solidFill>
              </a:rPr>
              <a:t>вправе заключить трудовой договор с иным инвалидом, для его трудоустройства на созданное (оборудованное) рабочее место с </a:t>
            </a:r>
            <a:r>
              <a:rPr lang="ru-RU" sz="1400" dirty="0" smtClean="0">
                <a:solidFill>
                  <a:srgbClr val="FF0000"/>
                </a:solidFill>
              </a:rPr>
              <a:t>соблюдением условий</a:t>
            </a:r>
            <a:r>
              <a:rPr lang="ru-RU" sz="1200" dirty="0" smtClean="0">
                <a:solidFill>
                  <a:srgbClr val="FF0000"/>
                </a:solidFill>
              </a:rPr>
              <a:t>, </a:t>
            </a:r>
            <a:r>
              <a:rPr lang="ru-RU" sz="1200" dirty="0">
                <a:solidFill>
                  <a:srgbClr val="FF0000"/>
                </a:solidFill>
              </a:rPr>
              <a:t>установленных п. 9.1  Решения 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530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53032" y="7012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496900" y="428355"/>
            <a:ext cx="914452" cy="1075526"/>
            <a:chOff x="634994" y="480009"/>
            <a:chExt cx="914452" cy="1075526"/>
          </a:xfrm>
        </p:grpSpPr>
        <p:pic>
          <p:nvPicPr>
            <p:cNvPr id="59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0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1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63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64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66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67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68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69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0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72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595601" y="8777964"/>
            <a:ext cx="458354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868" y="523109"/>
            <a:ext cx="14610132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затрат (недополученных доходов), на возмещение </a:t>
            </a:r>
            <a:br>
              <a:rPr lang="ru-RU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предоставляется субсидия:</a:t>
            </a:r>
            <a:endParaRPr lang="ru-RU" sz="3200" b="1" u="sng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937244" y="2181566"/>
            <a:ext cx="12040085" cy="1628330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200" kern="0" dirty="0" smtClean="0">
                <a:solidFill>
                  <a:schemeClr val="accent4">
                    <a:lumMod val="75000"/>
                  </a:schemeClr>
                </a:solidFill>
              </a:rPr>
              <a:t>На приобретение оборудования для оснащения рабочих мест для трудоустройства инвалидов, в том числе основное и вспомогательное оборудование, технические приспособления, рабочая и специальная мебель, средства для создания благоприятных условий для работы инвалида</a:t>
            </a:r>
            <a:endParaRPr lang="ru-RU" sz="22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37243" y="4392904"/>
            <a:ext cx="12040085" cy="1068951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 defTabSz="779252">
              <a:defRPr/>
            </a:pPr>
            <a:r>
              <a:rPr lang="ru-RU" sz="2200" kern="0" dirty="0" smtClean="0">
                <a:solidFill>
                  <a:schemeClr val="accent4">
                    <a:lumMod val="75000"/>
                  </a:schemeClr>
                </a:solidFill>
              </a:rPr>
              <a:t>На монтаж и установку приобретенного оборудования для оснащения рабочих мест для трудоустройства инвалидов</a:t>
            </a:r>
            <a:endParaRPr lang="ru-RU" sz="22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937243" y="6092978"/>
            <a:ext cx="12041991" cy="1267849"/>
          </a:xfrm>
          <a:prstGeom prst="rect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0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 defTabSz="779252">
              <a:defRPr/>
            </a:pPr>
            <a:r>
              <a:rPr lang="ru-RU" sz="2200" kern="0" dirty="0" smtClean="0">
                <a:solidFill>
                  <a:schemeClr val="accent4">
                    <a:lumMod val="75000"/>
                  </a:schemeClr>
                </a:solidFill>
              </a:rPr>
              <a:t>На оборудование рабочих мест для трудоустройства инвалидов по месту проживания (надомный труд) при условии оформления надомного труда в соответствии с ТК РФ</a:t>
            </a:r>
          </a:p>
          <a:p>
            <a:pPr lvl="0" defTabSz="779252">
              <a:defRPr/>
            </a:pPr>
            <a:endParaRPr lang="ru-RU" sz="2000" kern="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83128" y="1897441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23124" y="6401759"/>
            <a:ext cx="3770455" cy="39195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defTabSz="779252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2979441" y="74510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2712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02" y="6060669"/>
            <a:ext cx="1366465" cy="13324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47" y="4278854"/>
            <a:ext cx="1224092" cy="12240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74" y="2298227"/>
            <a:ext cx="1313213" cy="131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6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">
            <a:extLst>
              <a:ext uri="{FF2B5EF4-FFF2-40B4-BE49-F238E27FC236}">
                <a16:creationId xmlns:a16="http://schemas.microsoft.com/office/drawing/2014/main" xmlns="" id="{B8FB8272-F28B-9547-AA03-BAD6D5B42767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kern="0" dirty="0">
              <a:solidFill>
                <a:srgbClr val="00B050"/>
              </a:solidFill>
            </a:endParaRPr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xmlns="" id="{113A44DE-E746-9A49-9709-95CDA76B7DFB}"/>
              </a:ext>
            </a:extLst>
          </p:cNvPr>
          <p:cNvSpPr/>
          <p:nvPr/>
        </p:nvSpPr>
        <p:spPr>
          <a:xfrm>
            <a:off x="9990038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833343" y="4334795"/>
            <a:ext cx="5174186" cy="77260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СРОКИ </a:t>
            </a:r>
            <a:r>
              <a:rPr lang="ru-RU" sz="2400" b="1" u="sng" kern="0" dirty="0" smtClean="0">
                <a:solidFill>
                  <a:srgbClr val="FF4252"/>
                </a:solidFill>
              </a:rPr>
              <a:t>НАПРАВЛЕНИЯ ЗАЯВЛЕНИЯ:</a:t>
            </a:r>
            <a:endParaRPr lang="ru-RU" sz="2400" u="sng" kern="0" dirty="0">
              <a:solidFill>
                <a:srgbClr val="2A398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54736" y="4072536"/>
            <a:ext cx="8902602" cy="106035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algn="just" defTabSz="1038977">
              <a:buFont typeface="Wingdings" panose="05000000000000000000" pitchFamily="2" charset="2"/>
              <a:buChar char="ü"/>
              <a:defRPr/>
            </a:pPr>
            <a:endParaRPr lang="ru-RU" sz="2133" b="1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400" kern="0" dirty="0" smtClean="0">
                <a:solidFill>
                  <a:schemeClr val="accent4">
                    <a:lumMod val="75000"/>
                  </a:schemeClr>
                </a:solidFill>
              </a:rPr>
              <a:t>В течение 3 месяцев с даты подписания трудового договора с инвалидом</a:t>
            </a:r>
            <a:endParaRPr lang="ru-RU" sz="2400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algn="just" defTabSz="1038977">
              <a:buFont typeface="Wingdings" panose="05000000000000000000" pitchFamily="2" charset="2"/>
              <a:buChar char="ü"/>
              <a:defRPr/>
            </a:pPr>
            <a:endParaRPr lang="ru-RU" sz="2133" b="1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algn="just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92006" y="6618030"/>
            <a:ext cx="3576221" cy="605427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 smtClean="0">
                <a:solidFill>
                  <a:srgbClr val="FF4252"/>
                </a:solidFill>
              </a:rPr>
              <a:t>СРОКИ ВЫПЛАТЫ</a:t>
            </a:r>
            <a:endParaRPr lang="ru-RU" sz="2400" b="1" u="sng" kern="0" dirty="0">
              <a:solidFill>
                <a:srgbClr val="FF425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92391" y="1214998"/>
            <a:ext cx="9209431" cy="178714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algn="just" defTabSz="1038977">
              <a:spcAft>
                <a:spcPts val="1333"/>
              </a:spcAft>
              <a:buFont typeface="Wingdings" panose="05000000000000000000" pitchFamily="2" charset="2"/>
              <a:buChar char="ü"/>
              <a:defRPr/>
            </a:pPr>
            <a:endParaRPr lang="ru-RU" sz="2400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 algn="just" defTabSz="1038977">
              <a:spcAft>
                <a:spcPts val="1333"/>
              </a:spcAft>
              <a:buFont typeface="Wingdings" panose="05000000000000000000" pitchFamily="2" charset="2"/>
              <a:buChar char="ü"/>
              <a:defRPr/>
            </a:pPr>
            <a:endParaRPr lang="ru-RU" sz="2400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 algn="just" defTabSz="1038977">
              <a:spcAft>
                <a:spcPts val="1333"/>
              </a:spcAft>
              <a:buFont typeface="Wingdings" panose="05000000000000000000" pitchFamily="2" charset="2"/>
              <a:buChar char="ü"/>
              <a:defRPr/>
            </a:pPr>
            <a:r>
              <a:rPr lang="ru-RU" sz="2400" kern="0" dirty="0" smtClean="0">
                <a:solidFill>
                  <a:schemeClr val="accent4">
                    <a:lumMod val="75000"/>
                  </a:schemeClr>
                </a:solidFill>
              </a:rPr>
              <a:t>В размере части понесенных затрат, но не более </a:t>
            </a:r>
            <a:r>
              <a:rPr lang="ru-RU" sz="2400" b="1" kern="0" dirty="0" smtClean="0">
                <a:solidFill>
                  <a:schemeClr val="accent4">
                    <a:lumMod val="75000"/>
                  </a:schemeClr>
                </a:solidFill>
              </a:rPr>
              <a:t>200 000 рублей </a:t>
            </a:r>
            <a:r>
              <a:rPr lang="ru-RU" sz="2400" kern="0" dirty="0" smtClean="0">
                <a:solidFill>
                  <a:schemeClr val="accent4">
                    <a:lumMod val="75000"/>
                  </a:schemeClr>
                </a:solidFill>
              </a:rPr>
              <a:t>за одно оборудованное рабочее место</a:t>
            </a:r>
          </a:p>
          <a:p>
            <a:pPr algn="ctr" defTabSz="1038977">
              <a:spcAft>
                <a:spcPts val="1333"/>
              </a:spcAft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случае приобретения оборудования или осуществления работ, необходимых для создания </a:t>
            </a:r>
            <a:r>
              <a:rPr lang="ru-RU" sz="1600" u="sng" dirty="0">
                <a:solidFill>
                  <a:schemeClr val="accent4">
                    <a:lumMod val="50000"/>
                  </a:schemeClr>
                </a:solidFill>
              </a:rPr>
              <a:t>нескольких рабочих мест для трудоустройства нескольких инвалидов одновременно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, работодатель вправе обратиться за возмещением части расходов при условии расчета предоставляемой субсидии в размере, не превышающем 200,00 тыс. рублей на одно рабочее место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  <a:p>
            <a:pPr marL="342900" indent="-342900" algn="just" defTabSz="1038977">
              <a:spcAft>
                <a:spcPts val="1333"/>
              </a:spcAft>
              <a:buFont typeface="Wingdings" panose="05000000000000000000" pitchFamily="2" charset="2"/>
              <a:buChar char="ü"/>
              <a:defRPr/>
            </a:pPr>
            <a:endParaRPr lang="ru-RU" sz="2400" kern="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051806" y="941299"/>
            <a:ext cx="3771025" cy="7808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endParaRPr lang="ru-RU" sz="2400" b="1" kern="0" dirty="0">
              <a:solidFill>
                <a:srgbClr val="FF425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785100" y="1957045"/>
            <a:ext cx="7852835" cy="499557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264">
              <a:spcAft>
                <a:spcPts val="1333"/>
              </a:spcAft>
              <a:buClr>
                <a:srgbClr val="002060"/>
              </a:buClr>
            </a:pPr>
            <a:endParaRPr lang="ru-RU" sz="2133" kern="0" dirty="0">
              <a:solidFill>
                <a:srgbClr val="00B05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200F46B-3926-D94C-8B57-9B1E10E0A9D9}"/>
              </a:ext>
            </a:extLst>
          </p:cNvPr>
          <p:cNvSpPr txBox="1"/>
          <p:nvPr/>
        </p:nvSpPr>
        <p:spPr>
          <a:xfrm>
            <a:off x="629697" y="170711"/>
            <a:ext cx="15004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предоставления </a:t>
            </a:r>
            <a:r>
              <a:rPr lang="ru-RU" sz="3200" b="1" u="sn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субсидии:</a:t>
            </a:r>
            <a:endParaRPr lang="ru-RU" sz="3200" b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577" y="3524701"/>
            <a:ext cx="902049" cy="77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459" y="1206173"/>
            <a:ext cx="744667" cy="73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57">
            <a:extLst>
              <a:ext uri="{FF2B5EF4-FFF2-40B4-BE49-F238E27FC236}">
                <a16:creationId xmlns:a16="http://schemas.microsoft.com/office/drawing/2014/main" xmlns="" id="{128AD3B2-AA2B-044C-BE81-E84938DEA450}"/>
              </a:ext>
            </a:extLst>
          </p:cNvPr>
          <p:cNvGrpSpPr/>
          <p:nvPr/>
        </p:nvGrpSpPr>
        <p:grpSpPr>
          <a:xfrm>
            <a:off x="615915" y="359735"/>
            <a:ext cx="914452" cy="1075526"/>
            <a:chOff x="634994" y="480009"/>
            <a:chExt cx="914452" cy="1075526"/>
          </a:xfrm>
        </p:grpSpPr>
        <p:pic>
          <p:nvPicPr>
            <p:cNvPr id="26" name="object 5">
              <a:extLst>
                <a:ext uri="{FF2B5EF4-FFF2-40B4-BE49-F238E27FC236}">
                  <a16:creationId xmlns:a16="http://schemas.microsoft.com/office/drawing/2014/main" xmlns="" id="{A267BA74-CF6E-8444-8748-661470FA8F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27" name="object 6">
              <a:extLst>
                <a:ext uri="{FF2B5EF4-FFF2-40B4-BE49-F238E27FC236}">
                  <a16:creationId xmlns:a16="http://schemas.microsoft.com/office/drawing/2014/main" xmlns="" id="{573E76A0-6E1D-5548-92E9-D5E74C2DED4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28" name="object 7">
              <a:extLst>
                <a:ext uri="{FF2B5EF4-FFF2-40B4-BE49-F238E27FC236}">
                  <a16:creationId xmlns:a16="http://schemas.microsoft.com/office/drawing/2014/main" xmlns="" id="{D8ACC6AC-501C-5C47-8DB6-B5AA9A51F396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8">
              <a:extLst>
                <a:ext uri="{FF2B5EF4-FFF2-40B4-BE49-F238E27FC236}">
                  <a16:creationId xmlns:a16="http://schemas.microsoft.com/office/drawing/2014/main" xmlns="" id="{7B93CEC3-B4BB-0745-A182-01CFF746097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0" name="object 9">
              <a:extLst>
                <a:ext uri="{FF2B5EF4-FFF2-40B4-BE49-F238E27FC236}">
                  <a16:creationId xmlns:a16="http://schemas.microsoft.com/office/drawing/2014/main" xmlns="" id="{F073B450-5A5D-044E-ADAC-5DED8FEC4A7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1" name="object 10">
              <a:extLst>
                <a:ext uri="{FF2B5EF4-FFF2-40B4-BE49-F238E27FC236}">
                  <a16:creationId xmlns:a16="http://schemas.microsoft.com/office/drawing/2014/main" xmlns="" id="{4E4E1EA9-4DDD-CF4B-9315-C368B8FE54AC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11">
              <a:extLst>
                <a:ext uri="{FF2B5EF4-FFF2-40B4-BE49-F238E27FC236}">
                  <a16:creationId xmlns:a16="http://schemas.microsoft.com/office/drawing/2014/main" xmlns="" id="{1CF935D6-7625-F24C-AC37-84C60246671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3" name="object 12">
              <a:extLst>
                <a:ext uri="{FF2B5EF4-FFF2-40B4-BE49-F238E27FC236}">
                  <a16:creationId xmlns:a16="http://schemas.microsoft.com/office/drawing/2014/main" xmlns="" id="{80D1809F-4E9B-7048-A496-AF8AAB712E5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34" name="object 13">
              <a:extLst>
                <a:ext uri="{FF2B5EF4-FFF2-40B4-BE49-F238E27FC236}">
                  <a16:creationId xmlns:a16="http://schemas.microsoft.com/office/drawing/2014/main" xmlns="" id="{FF8257AD-DF3C-8B47-BE06-FF229F3E814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35" name="object 14">
              <a:extLst>
                <a:ext uri="{FF2B5EF4-FFF2-40B4-BE49-F238E27FC236}">
                  <a16:creationId xmlns:a16="http://schemas.microsoft.com/office/drawing/2014/main" xmlns="" id="{5F2A7640-0B9F-D943-84A2-CB648A3C260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36" name="object 15">
              <a:extLst>
                <a:ext uri="{FF2B5EF4-FFF2-40B4-BE49-F238E27FC236}">
                  <a16:creationId xmlns:a16="http://schemas.microsoft.com/office/drawing/2014/main" xmlns="" id="{D405252F-548F-4E42-A107-6113FD1EC67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37" name="object 16">
              <a:extLst>
                <a:ext uri="{FF2B5EF4-FFF2-40B4-BE49-F238E27FC236}">
                  <a16:creationId xmlns:a16="http://schemas.microsoft.com/office/drawing/2014/main" xmlns="" id="{C4EB2F21-33E1-4E48-9166-00F20ADE3FCD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17">
              <a:extLst>
                <a:ext uri="{FF2B5EF4-FFF2-40B4-BE49-F238E27FC236}">
                  <a16:creationId xmlns:a16="http://schemas.microsoft.com/office/drawing/2014/main" xmlns="" id="{BCFF1620-159D-CC4A-AAC0-F0B5484DFC9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42" name="Прямоугольник 41"/>
          <p:cNvSpPr/>
          <p:nvPr/>
        </p:nvSpPr>
        <p:spPr>
          <a:xfrm>
            <a:off x="7468406" y="7241117"/>
            <a:ext cx="5107060" cy="198376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defTabSz="1038977">
              <a:buFont typeface="Wingdings" panose="05000000000000000000" pitchFamily="2" charset="2"/>
              <a:buChar char="ü"/>
              <a:defRPr/>
            </a:pPr>
            <a:endParaRPr lang="ru-RU" sz="2133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3" name="Минус 2"/>
          <p:cNvSpPr/>
          <p:nvPr/>
        </p:nvSpPr>
        <p:spPr>
          <a:xfrm>
            <a:off x="-1050402" y="3306529"/>
            <a:ext cx="18364200" cy="14569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3114373" y="107265"/>
            <a:ext cx="3276601" cy="656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2712 от 29.12.2024</a:t>
            </a:r>
          </a:p>
          <a:p>
            <a:pPr lvl="0"/>
            <a:endParaRPr lang="ru-RU" sz="1867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Минус 40"/>
          <p:cNvSpPr/>
          <p:nvPr/>
        </p:nvSpPr>
        <p:spPr>
          <a:xfrm>
            <a:off x="-1050402" y="5480337"/>
            <a:ext cx="18364200" cy="14569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533016" y="1828999"/>
            <a:ext cx="3576221" cy="87517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038977">
              <a:defRPr/>
            </a:pPr>
            <a:r>
              <a:rPr lang="ru-RU" sz="2400" b="1" u="sng" kern="0" dirty="0">
                <a:solidFill>
                  <a:srgbClr val="FF4252"/>
                </a:solidFill>
              </a:rPr>
              <a:t>РАЗМЕР СУБСИДИИ</a:t>
            </a:r>
          </a:p>
        </p:txBody>
      </p:sp>
      <p:pic>
        <p:nvPicPr>
          <p:cNvPr id="45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697" y="5784662"/>
            <a:ext cx="975246" cy="86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Прямоугольник 46"/>
          <p:cNvSpPr/>
          <p:nvPr/>
        </p:nvSpPr>
        <p:spPr>
          <a:xfrm>
            <a:off x="5770483" y="5886550"/>
            <a:ext cx="8902602" cy="106035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60000" indent="-360000" algn="just" defTabSz="1038977">
              <a:buFont typeface="Wingdings" panose="05000000000000000000" pitchFamily="2" charset="2"/>
              <a:buChar char="ü"/>
              <a:defRPr/>
            </a:pPr>
            <a:endParaRPr lang="ru-RU" sz="2133" b="1" kern="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360000" indent="-360000" algn="just" defTabSz="1038977">
              <a:buFont typeface="Wingdings" panose="05000000000000000000" pitchFamily="2" charset="2"/>
              <a:buChar char="ü"/>
              <a:defRPr/>
            </a:pPr>
            <a:r>
              <a:rPr lang="ru-RU" sz="2400" kern="0" dirty="0" smtClean="0">
                <a:solidFill>
                  <a:schemeClr val="accent4">
                    <a:lumMod val="75000"/>
                  </a:schemeClr>
                </a:solidFill>
              </a:rPr>
              <a:t>В течение 10 рабочих дней после включения работодателя в реестр</a:t>
            </a:r>
            <a:endParaRPr lang="ru-RU" sz="2133" b="1" kern="0" dirty="0">
              <a:solidFill>
                <a:schemeClr val="accent4">
                  <a:lumMod val="75000"/>
                </a:schemeClr>
              </a:solidFill>
            </a:endParaRPr>
          </a:p>
          <a:p>
            <a:pPr marL="380990" indent="-380990" algn="just" defTabSz="1038977">
              <a:spcAft>
                <a:spcPts val="1333"/>
              </a:spcAft>
              <a:buFont typeface="Arial" panose="020B0604020202020204" pitchFamily="34" charset="0"/>
              <a:buChar char="•"/>
              <a:defRPr/>
            </a:pPr>
            <a:endParaRPr lang="ru-RU" sz="2133" kern="0" dirty="0">
              <a:solidFill>
                <a:srgbClr val="2A398F"/>
              </a:solidFill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xmlns="" id="{5A3C16EA-84A5-A644-AACF-31BA3A573D97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5671800" y="8777964"/>
            <a:ext cx="382155" cy="2853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r>
              <a:rPr lang="ru-RU" dirty="0" smtClean="0"/>
              <a:t>14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408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2990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33982F21-0859-9B44-855C-5B26EA6C1F62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67" name="object 5">
              <a:extLst>
                <a:ext uri="{FF2B5EF4-FFF2-40B4-BE49-F238E27FC236}">
                  <a16:creationId xmlns="" xmlns:a16="http://schemas.microsoft.com/office/drawing/2014/main" id="{EA677D68-D9AD-D241-89DC-AFC808C9DA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68" name="object 6">
              <a:extLst>
                <a:ext uri="{FF2B5EF4-FFF2-40B4-BE49-F238E27FC236}">
                  <a16:creationId xmlns="" xmlns:a16="http://schemas.microsoft.com/office/drawing/2014/main" id="{D0429967-809E-794B-8218-D9FC82CAFF4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69" name="object 7">
              <a:extLst>
                <a:ext uri="{FF2B5EF4-FFF2-40B4-BE49-F238E27FC236}">
                  <a16:creationId xmlns="" xmlns:a16="http://schemas.microsoft.com/office/drawing/2014/main" id="{3A3C9FCB-3070-444D-AF50-07C9633B434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8">
              <a:extLst>
                <a:ext uri="{FF2B5EF4-FFF2-40B4-BE49-F238E27FC236}">
                  <a16:creationId xmlns="" xmlns:a16="http://schemas.microsoft.com/office/drawing/2014/main" id="{B4C3945C-AB83-314D-A571-024552EF713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71" name="object 9">
              <a:extLst>
                <a:ext uri="{FF2B5EF4-FFF2-40B4-BE49-F238E27FC236}">
                  <a16:creationId xmlns="" xmlns:a16="http://schemas.microsoft.com/office/drawing/2014/main" id="{6F5775BB-9016-7A4F-AC9C-8B0D07ACBF4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72" name="object 10">
              <a:extLst>
                <a:ext uri="{FF2B5EF4-FFF2-40B4-BE49-F238E27FC236}">
                  <a16:creationId xmlns="" xmlns:a16="http://schemas.microsoft.com/office/drawing/2014/main" id="{CCA0C706-F58C-CA4A-AEB1-2D69A0ABABEF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11">
              <a:extLst>
                <a:ext uri="{FF2B5EF4-FFF2-40B4-BE49-F238E27FC236}">
                  <a16:creationId xmlns="" xmlns:a16="http://schemas.microsoft.com/office/drawing/2014/main" id="{D40A0BB1-D79F-D14F-AC7B-E04B61B07E5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74" name="object 12">
              <a:extLst>
                <a:ext uri="{FF2B5EF4-FFF2-40B4-BE49-F238E27FC236}">
                  <a16:creationId xmlns="" xmlns:a16="http://schemas.microsoft.com/office/drawing/2014/main" id="{545EBF59-71AF-3341-9903-D4AEA1C0E7B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75" name="object 13">
              <a:extLst>
                <a:ext uri="{FF2B5EF4-FFF2-40B4-BE49-F238E27FC236}">
                  <a16:creationId xmlns="" xmlns:a16="http://schemas.microsoft.com/office/drawing/2014/main" id="{E0E632B1-FEAF-194A-BDE5-C269C1E38B7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76" name="object 14">
              <a:extLst>
                <a:ext uri="{FF2B5EF4-FFF2-40B4-BE49-F238E27FC236}">
                  <a16:creationId xmlns="" xmlns:a16="http://schemas.microsoft.com/office/drawing/2014/main" id="{C65DA6CA-C5EE-8D48-8AE5-4978D6D2408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77" name="object 15">
              <a:extLst>
                <a:ext uri="{FF2B5EF4-FFF2-40B4-BE49-F238E27FC236}">
                  <a16:creationId xmlns="" xmlns:a16="http://schemas.microsoft.com/office/drawing/2014/main" id="{E2342524-AA5E-A740-B94E-A91251CE66D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78" name="object 16">
              <a:extLst>
                <a:ext uri="{FF2B5EF4-FFF2-40B4-BE49-F238E27FC236}">
                  <a16:creationId xmlns="" xmlns:a16="http://schemas.microsoft.com/office/drawing/2014/main" id="{C15298E1-3B6F-1D43-A284-DF87826A0D58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17">
              <a:extLst>
                <a:ext uri="{FF2B5EF4-FFF2-40B4-BE49-F238E27FC236}">
                  <a16:creationId xmlns="" xmlns:a16="http://schemas.microsoft.com/office/drawing/2014/main" id="{D112C979-5BB2-0043-9C6C-7C50483BCE9D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799390" y="577124"/>
            <a:ext cx="13720010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600" b="1" u="sng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Arial Narrow"/>
              </a:rPr>
              <a:t>Общая информация:</a:t>
            </a:r>
            <a:r>
              <a:rPr lang="ru-RU" sz="3600" b="1" i="1" u="sng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Arial Narrow"/>
              </a:rPr>
              <a:t/>
            </a:r>
            <a:br>
              <a:rPr lang="ru-RU" sz="3600" b="1" i="1" u="sng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Arial Narrow"/>
              </a:rPr>
            </a:br>
            <a:endParaRPr sz="4000" b="1" i="1" u="sng" spc="-5" dirty="0">
              <a:solidFill>
                <a:schemeClr val="accent4">
                  <a:lumMod val="75000"/>
                </a:schemeClr>
              </a:solidFill>
              <a:latin typeface="Montserrat"/>
              <a:cs typeface="Arial Narrow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8001" y="1879329"/>
            <a:ext cx="15240000" cy="7940635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Заявление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направляется в электронном виде по форматам, установленным Фондом и подписывается УКЭП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работодателя;</a:t>
            </a:r>
            <a:endParaRPr lang="ru-RU" sz="3000" dirty="0" smtClean="0">
              <a:solidFill>
                <a:srgbClr val="FF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ru-RU" sz="3000" dirty="0">
              <a:solidFill>
                <a:srgbClr val="FF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Информация о перечисленных субсидиях направляется работодателю в личный кабинет страхователя на официальном сайте СФР в информационно - телекоммуникационной сети «Интернет»;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Основанием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для отказа в предоставлении субсидий является отсутствие свободных остатков лимитов бюджетных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обязательств;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В случае установления факта выплаты трудоустроенным гражданам за счет СФР пособий по временной нетрудоспособности, период которой совпали полностью или частично с периодами, установленными для выплаты субсидий, денежные средства в размере, равном сумме пособий по временной нетрудоспособности, но не более суммы субсидии, подлежат возврату работодателем в бюджет СФР в полном объеме.</a:t>
            </a: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30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80" name="object 18">
            <a:extLst>
              <a:ext uri="{FF2B5EF4-FFF2-40B4-BE49-F238E27FC236}">
                <a16:creationId xmlns="" xmlns:a16="http://schemas.microsoft.com/office/drawing/2014/main" id="{F6EDDF1D-F179-2248-BED4-77ECF60E816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5"/>
              </a:spcBef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22" name="Picture 2" descr="https://static8.depositphotos.com/1109793/973/v/950/depositphotos_9737522-stock-illustration-business-attention-exclamation-mark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79" y="206706"/>
            <a:ext cx="1294394" cy="161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2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">
            <a:extLst>
              <a:ext uri="{FF2B5EF4-FFF2-40B4-BE49-F238E27FC236}">
                <a16:creationId xmlns="" xmlns:a16="http://schemas.microsoft.com/office/drawing/2014/main" id="{15F52F0A-EB77-A447-95EC-4D62FD0E39A7}"/>
              </a:ext>
            </a:extLst>
          </p:cNvPr>
          <p:cNvSpPr/>
          <p:nvPr/>
        </p:nvSpPr>
        <p:spPr>
          <a:xfrm>
            <a:off x="9952990" y="0"/>
            <a:ext cx="6303010" cy="5105400"/>
          </a:xfrm>
          <a:custGeom>
            <a:avLst/>
            <a:gdLst/>
            <a:ahLst/>
            <a:cxnLst/>
            <a:rect l="l" t="t" r="r" b="b"/>
            <a:pathLst>
              <a:path w="6303009" h="5105400">
                <a:moveTo>
                  <a:pt x="6302967" y="1130299"/>
                </a:moveTo>
                <a:lnTo>
                  <a:pt x="4733571" y="1130299"/>
                </a:lnTo>
                <a:lnTo>
                  <a:pt x="4792527" y="1142999"/>
                </a:lnTo>
                <a:lnTo>
                  <a:pt x="4849682" y="1142999"/>
                </a:lnTo>
                <a:lnTo>
                  <a:pt x="4958495" y="1168399"/>
                </a:lnTo>
                <a:lnTo>
                  <a:pt x="5059829" y="1193799"/>
                </a:lnTo>
                <a:lnTo>
                  <a:pt x="5107635" y="1206499"/>
                </a:lnTo>
                <a:lnTo>
                  <a:pt x="5153503" y="1219199"/>
                </a:lnTo>
                <a:lnTo>
                  <a:pt x="5197410" y="1244599"/>
                </a:lnTo>
                <a:lnTo>
                  <a:pt x="5239334" y="1257299"/>
                </a:lnTo>
                <a:lnTo>
                  <a:pt x="5279252" y="1282699"/>
                </a:lnTo>
                <a:lnTo>
                  <a:pt x="5317141" y="1295399"/>
                </a:lnTo>
                <a:lnTo>
                  <a:pt x="5352979" y="1320799"/>
                </a:lnTo>
                <a:lnTo>
                  <a:pt x="5386743" y="1346199"/>
                </a:lnTo>
                <a:lnTo>
                  <a:pt x="5418409" y="1371599"/>
                </a:lnTo>
                <a:lnTo>
                  <a:pt x="5447957" y="1396999"/>
                </a:lnTo>
                <a:lnTo>
                  <a:pt x="5475362" y="1435099"/>
                </a:lnTo>
                <a:lnTo>
                  <a:pt x="5500602" y="1460499"/>
                </a:lnTo>
                <a:lnTo>
                  <a:pt x="5527306" y="1498599"/>
                </a:lnTo>
                <a:lnTo>
                  <a:pt x="5551126" y="1536699"/>
                </a:lnTo>
                <a:lnTo>
                  <a:pt x="5572040" y="1574799"/>
                </a:lnTo>
                <a:lnTo>
                  <a:pt x="5590028" y="1625599"/>
                </a:lnTo>
                <a:lnTo>
                  <a:pt x="5605069" y="1663699"/>
                </a:lnTo>
                <a:lnTo>
                  <a:pt x="5617141" y="1714499"/>
                </a:lnTo>
                <a:lnTo>
                  <a:pt x="5626225" y="1765299"/>
                </a:lnTo>
                <a:lnTo>
                  <a:pt x="5632300" y="1816099"/>
                </a:lnTo>
                <a:lnTo>
                  <a:pt x="5635343" y="1866899"/>
                </a:lnTo>
                <a:lnTo>
                  <a:pt x="5635336" y="1917699"/>
                </a:lnTo>
                <a:lnTo>
                  <a:pt x="5632256" y="1968499"/>
                </a:lnTo>
                <a:lnTo>
                  <a:pt x="5626082" y="2019299"/>
                </a:lnTo>
                <a:lnTo>
                  <a:pt x="5616795" y="2070099"/>
                </a:lnTo>
                <a:lnTo>
                  <a:pt x="5604373" y="2120899"/>
                </a:lnTo>
                <a:lnTo>
                  <a:pt x="5590528" y="2171699"/>
                </a:lnTo>
                <a:lnTo>
                  <a:pt x="5574256" y="2222499"/>
                </a:lnTo>
                <a:lnTo>
                  <a:pt x="5555654" y="2260599"/>
                </a:lnTo>
                <a:lnTo>
                  <a:pt x="5534818" y="2311399"/>
                </a:lnTo>
                <a:lnTo>
                  <a:pt x="5511845" y="2349499"/>
                </a:lnTo>
                <a:lnTo>
                  <a:pt x="5486829" y="2387599"/>
                </a:lnTo>
                <a:lnTo>
                  <a:pt x="5459868" y="2425699"/>
                </a:lnTo>
                <a:lnTo>
                  <a:pt x="5431058" y="2463799"/>
                </a:lnTo>
                <a:lnTo>
                  <a:pt x="5400495" y="2501899"/>
                </a:lnTo>
                <a:lnTo>
                  <a:pt x="5368275" y="2539999"/>
                </a:lnTo>
                <a:lnTo>
                  <a:pt x="5334494" y="2565399"/>
                </a:lnTo>
                <a:lnTo>
                  <a:pt x="5299248" y="2603499"/>
                </a:lnTo>
                <a:lnTo>
                  <a:pt x="5262635" y="2628899"/>
                </a:lnTo>
                <a:lnTo>
                  <a:pt x="5224749" y="2654299"/>
                </a:lnTo>
                <a:lnTo>
                  <a:pt x="5185687" y="2692399"/>
                </a:lnTo>
                <a:lnTo>
                  <a:pt x="5145546" y="2717799"/>
                </a:lnTo>
                <a:lnTo>
                  <a:pt x="5104421" y="2730499"/>
                </a:lnTo>
                <a:lnTo>
                  <a:pt x="5062409" y="2755899"/>
                </a:lnTo>
                <a:lnTo>
                  <a:pt x="5019605" y="2781299"/>
                </a:lnTo>
                <a:lnTo>
                  <a:pt x="4932010" y="2806699"/>
                </a:lnTo>
                <a:lnTo>
                  <a:pt x="4887410" y="2832099"/>
                </a:lnTo>
                <a:lnTo>
                  <a:pt x="4751557" y="2870199"/>
                </a:lnTo>
                <a:lnTo>
                  <a:pt x="4705909" y="2870199"/>
                </a:lnTo>
                <a:lnTo>
                  <a:pt x="4660239" y="2882899"/>
                </a:lnTo>
                <a:lnTo>
                  <a:pt x="4614644" y="2882899"/>
                </a:lnTo>
                <a:lnTo>
                  <a:pt x="4569219" y="2895599"/>
                </a:lnTo>
                <a:lnTo>
                  <a:pt x="3691893" y="2895599"/>
                </a:lnTo>
                <a:lnTo>
                  <a:pt x="2166204" y="5105399"/>
                </a:lnTo>
                <a:lnTo>
                  <a:pt x="3233118" y="5105399"/>
                </a:lnTo>
                <a:lnTo>
                  <a:pt x="4154097" y="3771899"/>
                </a:lnTo>
                <a:lnTo>
                  <a:pt x="4653251" y="3771899"/>
                </a:lnTo>
                <a:lnTo>
                  <a:pt x="4709658" y="3759199"/>
                </a:lnTo>
                <a:lnTo>
                  <a:pt x="4765264" y="3759199"/>
                </a:lnTo>
                <a:lnTo>
                  <a:pt x="4874062" y="3733799"/>
                </a:lnTo>
                <a:lnTo>
                  <a:pt x="4927247" y="3733799"/>
                </a:lnTo>
                <a:lnTo>
                  <a:pt x="5131804" y="3682999"/>
                </a:lnTo>
                <a:lnTo>
                  <a:pt x="5180879" y="3657599"/>
                </a:lnTo>
                <a:lnTo>
                  <a:pt x="5276529" y="3632199"/>
                </a:lnTo>
                <a:lnTo>
                  <a:pt x="5323095" y="3606799"/>
                </a:lnTo>
                <a:lnTo>
                  <a:pt x="5368818" y="3594099"/>
                </a:lnTo>
                <a:lnTo>
                  <a:pt x="5413694" y="3568699"/>
                </a:lnTo>
                <a:lnTo>
                  <a:pt x="5457719" y="3543299"/>
                </a:lnTo>
                <a:lnTo>
                  <a:pt x="5500889" y="3530599"/>
                </a:lnTo>
                <a:lnTo>
                  <a:pt x="5543202" y="3505199"/>
                </a:lnTo>
                <a:lnTo>
                  <a:pt x="5584652" y="3479799"/>
                </a:lnTo>
                <a:lnTo>
                  <a:pt x="5625237" y="3454399"/>
                </a:lnTo>
                <a:lnTo>
                  <a:pt x="5664954" y="3428999"/>
                </a:lnTo>
                <a:lnTo>
                  <a:pt x="5703797" y="3403599"/>
                </a:lnTo>
                <a:lnTo>
                  <a:pt x="5741764" y="3378199"/>
                </a:lnTo>
                <a:lnTo>
                  <a:pt x="5778852" y="3340099"/>
                </a:lnTo>
                <a:lnTo>
                  <a:pt x="5815055" y="3314699"/>
                </a:lnTo>
                <a:lnTo>
                  <a:pt x="5850372" y="3289299"/>
                </a:lnTo>
                <a:lnTo>
                  <a:pt x="5884798" y="3263899"/>
                </a:lnTo>
                <a:lnTo>
                  <a:pt x="5918329" y="3225799"/>
                </a:lnTo>
                <a:lnTo>
                  <a:pt x="5950962" y="3200399"/>
                </a:lnTo>
                <a:lnTo>
                  <a:pt x="5982694" y="3162299"/>
                </a:lnTo>
                <a:lnTo>
                  <a:pt x="6013520" y="3136899"/>
                </a:lnTo>
                <a:lnTo>
                  <a:pt x="6043437" y="3098799"/>
                </a:lnTo>
                <a:lnTo>
                  <a:pt x="6072442" y="3060699"/>
                </a:lnTo>
                <a:lnTo>
                  <a:pt x="6100530" y="3035299"/>
                </a:lnTo>
                <a:lnTo>
                  <a:pt x="6127699" y="2997199"/>
                </a:lnTo>
                <a:lnTo>
                  <a:pt x="6153944" y="2959099"/>
                </a:lnTo>
                <a:lnTo>
                  <a:pt x="6179262" y="2933699"/>
                </a:lnTo>
                <a:lnTo>
                  <a:pt x="6203649" y="2895599"/>
                </a:lnTo>
                <a:lnTo>
                  <a:pt x="6227102" y="2857499"/>
                </a:lnTo>
                <a:lnTo>
                  <a:pt x="6249617" y="2819399"/>
                </a:lnTo>
                <a:lnTo>
                  <a:pt x="6271190" y="2781299"/>
                </a:lnTo>
                <a:lnTo>
                  <a:pt x="6291818" y="2755899"/>
                </a:lnTo>
                <a:lnTo>
                  <a:pt x="6302967" y="2730499"/>
                </a:lnTo>
                <a:lnTo>
                  <a:pt x="6302967" y="1130299"/>
                </a:lnTo>
                <a:close/>
              </a:path>
              <a:path w="6303009" h="5105400">
                <a:moveTo>
                  <a:pt x="3596901" y="0"/>
                </a:moveTo>
                <a:lnTo>
                  <a:pt x="2529940" y="0"/>
                </a:lnTo>
                <a:lnTo>
                  <a:pt x="2360590" y="241299"/>
                </a:lnTo>
                <a:lnTo>
                  <a:pt x="1897855" y="241299"/>
                </a:lnTo>
                <a:lnTo>
                  <a:pt x="1837780" y="253999"/>
                </a:lnTo>
                <a:lnTo>
                  <a:pt x="1720764" y="253999"/>
                </a:lnTo>
                <a:lnTo>
                  <a:pt x="1663816" y="266699"/>
                </a:lnTo>
                <a:lnTo>
                  <a:pt x="1607901" y="266699"/>
                </a:lnTo>
                <a:lnTo>
                  <a:pt x="1499162" y="292099"/>
                </a:lnTo>
                <a:lnTo>
                  <a:pt x="1293936" y="342899"/>
                </a:lnTo>
                <a:lnTo>
                  <a:pt x="1245161" y="368299"/>
                </a:lnTo>
                <a:lnTo>
                  <a:pt x="1150623" y="393699"/>
                </a:lnTo>
                <a:lnTo>
                  <a:pt x="1104853" y="419099"/>
                </a:lnTo>
                <a:lnTo>
                  <a:pt x="1060077" y="444499"/>
                </a:lnTo>
                <a:lnTo>
                  <a:pt x="1016292" y="457199"/>
                </a:lnTo>
                <a:lnTo>
                  <a:pt x="973494" y="482599"/>
                </a:lnTo>
                <a:lnTo>
                  <a:pt x="931679" y="507999"/>
                </a:lnTo>
                <a:lnTo>
                  <a:pt x="890844" y="533399"/>
                </a:lnTo>
                <a:lnTo>
                  <a:pt x="850985" y="558799"/>
                </a:lnTo>
                <a:lnTo>
                  <a:pt x="812099" y="584199"/>
                </a:lnTo>
                <a:lnTo>
                  <a:pt x="774181" y="609599"/>
                </a:lnTo>
                <a:lnTo>
                  <a:pt x="737228" y="634999"/>
                </a:lnTo>
                <a:lnTo>
                  <a:pt x="701237" y="673099"/>
                </a:lnTo>
                <a:lnTo>
                  <a:pt x="666203" y="698499"/>
                </a:lnTo>
                <a:lnTo>
                  <a:pt x="632124" y="723899"/>
                </a:lnTo>
                <a:lnTo>
                  <a:pt x="598995" y="761999"/>
                </a:lnTo>
                <a:lnTo>
                  <a:pt x="566813" y="787399"/>
                </a:lnTo>
                <a:lnTo>
                  <a:pt x="535574" y="825499"/>
                </a:lnTo>
                <a:lnTo>
                  <a:pt x="505274" y="850899"/>
                </a:lnTo>
                <a:lnTo>
                  <a:pt x="475911" y="888999"/>
                </a:lnTo>
                <a:lnTo>
                  <a:pt x="447480" y="914399"/>
                </a:lnTo>
                <a:lnTo>
                  <a:pt x="419977" y="952499"/>
                </a:lnTo>
                <a:lnTo>
                  <a:pt x="393399" y="990599"/>
                </a:lnTo>
                <a:lnTo>
                  <a:pt x="367742" y="1015999"/>
                </a:lnTo>
                <a:lnTo>
                  <a:pt x="343003" y="1054099"/>
                </a:lnTo>
                <a:lnTo>
                  <a:pt x="319178" y="1092199"/>
                </a:lnTo>
                <a:lnTo>
                  <a:pt x="296263" y="1130299"/>
                </a:lnTo>
                <a:lnTo>
                  <a:pt x="274254" y="1168399"/>
                </a:lnTo>
                <a:lnTo>
                  <a:pt x="253149" y="1193799"/>
                </a:lnTo>
                <a:lnTo>
                  <a:pt x="232943" y="1231899"/>
                </a:lnTo>
                <a:lnTo>
                  <a:pt x="213633" y="1269999"/>
                </a:lnTo>
                <a:lnTo>
                  <a:pt x="195214" y="1308099"/>
                </a:lnTo>
                <a:lnTo>
                  <a:pt x="177684" y="1346199"/>
                </a:lnTo>
                <a:lnTo>
                  <a:pt x="161039" y="1384299"/>
                </a:lnTo>
                <a:lnTo>
                  <a:pt x="145275" y="1422399"/>
                </a:lnTo>
                <a:lnTo>
                  <a:pt x="130388" y="1460499"/>
                </a:lnTo>
                <a:lnTo>
                  <a:pt x="116375" y="1485899"/>
                </a:lnTo>
                <a:lnTo>
                  <a:pt x="103231" y="1523999"/>
                </a:lnTo>
                <a:lnTo>
                  <a:pt x="90955" y="1562099"/>
                </a:lnTo>
                <a:lnTo>
                  <a:pt x="79541" y="1600199"/>
                </a:lnTo>
                <a:lnTo>
                  <a:pt x="68986" y="1638299"/>
                </a:lnTo>
                <a:lnTo>
                  <a:pt x="59287" y="1676399"/>
                </a:lnTo>
                <a:lnTo>
                  <a:pt x="47062" y="1727199"/>
                </a:lnTo>
                <a:lnTo>
                  <a:pt x="36258" y="1777999"/>
                </a:lnTo>
                <a:lnTo>
                  <a:pt x="26869" y="1828799"/>
                </a:lnTo>
                <a:lnTo>
                  <a:pt x="18892" y="1866899"/>
                </a:lnTo>
                <a:lnTo>
                  <a:pt x="12321" y="1917699"/>
                </a:lnTo>
                <a:lnTo>
                  <a:pt x="7151" y="1968499"/>
                </a:lnTo>
                <a:lnTo>
                  <a:pt x="3377" y="2019299"/>
                </a:lnTo>
                <a:lnTo>
                  <a:pt x="995" y="2070099"/>
                </a:lnTo>
                <a:lnTo>
                  <a:pt x="0" y="2120899"/>
                </a:lnTo>
                <a:lnTo>
                  <a:pt x="386" y="2171699"/>
                </a:lnTo>
                <a:lnTo>
                  <a:pt x="2149" y="2222499"/>
                </a:lnTo>
                <a:lnTo>
                  <a:pt x="5285" y="2260599"/>
                </a:lnTo>
                <a:lnTo>
                  <a:pt x="9788" y="2311399"/>
                </a:lnTo>
                <a:lnTo>
                  <a:pt x="15653" y="2362199"/>
                </a:lnTo>
                <a:lnTo>
                  <a:pt x="22876" y="2412999"/>
                </a:lnTo>
                <a:lnTo>
                  <a:pt x="31452" y="2451099"/>
                </a:lnTo>
                <a:lnTo>
                  <a:pt x="41376" y="2501899"/>
                </a:lnTo>
                <a:lnTo>
                  <a:pt x="52642" y="2552699"/>
                </a:lnTo>
                <a:lnTo>
                  <a:pt x="65247" y="2590799"/>
                </a:lnTo>
                <a:lnTo>
                  <a:pt x="79185" y="2641599"/>
                </a:lnTo>
                <a:lnTo>
                  <a:pt x="94452" y="2679699"/>
                </a:lnTo>
                <a:lnTo>
                  <a:pt x="111042" y="2730499"/>
                </a:lnTo>
                <a:lnTo>
                  <a:pt x="128951" y="2768599"/>
                </a:lnTo>
                <a:lnTo>
                  <a:pt x="148174" y="2819399"/>
                </a:lnTo>
                <a:lnTo>
                  <a:pt x="168706" y="2857499"/>
                </a:lnTo>
                <a:lnTo>
                  <a:pt x="190542" y="2895599"/>
                </a:lnTo>
                <a:lnTo>
                  <a:pt x="213677" y="2933699"/>
                </a:lnTo>
                <a:lnTo>
                  <a:pt x="238107" y="2984499"/>
                </a:lnTo>
                <a:lnTo>
                  <a:pt x="263827" y="3022599"/>
                </a:lnTo>
                <a:lnTo>
                  <a:pt x="290832" y="3060699"/>
                </a:lnTo>
                <a:lnTo>
                  <a:pt x="319116" y="3098799"/>
                </a:lnTo>
                <a:lnTo>
                  <a:pt x="358762" y="3149599"/>
                </a:lnTo>
                <a:lnTo>
                  <a:pt x="380147" y="3162299"/>
                </a:lnTo>
                <a:lnTo>
                  <a:pt x="402605" y="3187699"/>
                </a:lnTo>
                <a:lnTo>
                  <a:pt x="450829" y="3238499"/>
                </a:lnTo>
                <a:lnTo>
                  <a:pt x="503618" y="3289299"/>
                </a:lnTo>
                <a:lnTo>
                  <a:pt x="561158" y="3340099"/>
                </a:lnTo>
                <a:lnTo>
                  <a:pt x="591766" y="3365499"/>
                </a:lnTo>
                <a:lnTo>
                  <a:pt x="623631" y="3390899"/>
                </a:lnTo>
                <a:lnTo>
                  <a:pt x="656775" y="3416299"/>
                </a:lnTo>
                <a:lnTo>
                  <a:pt x="691222" y="3441699"/>
                </a:lnTo>
                <a:lnTo>
                  <a:pt x="726994" y="3454399"/>
                </a:lnTo>
                <a:lnTo>
                  <a:pt x="764115" y="3479799"/>
                </a:lnTo>
                <a:lnTo>
                  <a:pt x="802607" y="3505199"/>
                </a:lnTo>
                <a:lnTo>
                  <a:pt x="842494" y="3530599"/>
                </a:lnTo>
                <a:lnTo>
                  <a:pt x="883799" y="3543299"/>
                </a:lnTo>
                <a:lnTo>
                  <a:pt x="926545" y="3568699"/>
                </a:lnTo>
                <a:lnTo>
                  <a:pt x="970754" y="3581399"/>
                </a:lnTo>
                <a:lnTo>
                  <a:pt x="1016450" y="3606799"/>
                </a:lnTo>
                <a:lnTo>
                  <a:pt x="1063655" y="3619499"/>
                </a:lnTo>
                <a:lnTo>
                  <a:pt x="1112394" y="3644899"/>
                </a:lnTo>
                <a:lnTo>
                  <a:pt x="1162688" y="3657599"/>
                </a:lnTo>
                <a:lnTo>
                  <a:pt x="1268036" y="3682999"/>
                </a:lnTo>
                <a:lnTo>
                  <a:pt x="1379883" y="3708399"/>
                </a:lnTo>
                <a:lnTo>
                  <a:pt x="1560244" y="3746499"/>
                </a:lnTo>
                <a:lnTo>
                  <a:pt x="1623813" y="3746499"/>
                </a:lnTo>
                <a:lnTo>
                  <a:pt x="1689146" y="3759199"/>
                </a:lnTo>
                <a:lnTo>
                  <a:pt x="1756264" y="3759199"/>
                </a:lnTo>
                <a:lnTo>
                  <a:pt x="1825192" y="3771899"/>
                </a:lnTo>
                <a:lnTo>
                  <a:pt x="2557364" y="3771899"/>
                </a:lnTo>
                <a:lnTo>
                  <a:pt x="3173441" y="2895599"/>
                </a:lnTo>
                <a:lnTo>
                  <a:pt x="1968567" y="2895599"/>
                </a:lnTo>
                <a:lnTo>
                  <a:pt x="1904351" y="2882899"/>
                </a:lnTo>
                <a:lnTo>
                  <a:pt x="1722182" y="2882899"/>
                </a:lnTo>
                <a:lnTo>
                  <a:pt x="1609695" y="2857499"/>
                </a:lnTo>
                <a:lnTo>
                  <a:pt x="1556209" y="2857499"/>
                </a:lnTo>
                <a:lnTo>
                  <a:pt x="1454864" y="2832099"/>
                </a:lnTo>
                <a:lnTo>
                  <a:pt x="1407051" y="2806699"/>
                </a:lnTo>
                <a:lnTo>
                  <a:pt x="1361175" y="2793999"/>
                </a:lnTo>
                <a:lnTo>
                  <a:pt x="1317260" y="2781299"/>
                </a:lnTo>
                <a:lnTo>
                  <a:pt x="1275328" y="2755899"/>
                </a:lnTo>
                <a:lnTo>
                  <a:pt x="1235401" y="2743199"/>
                </a:lnTo>
                <a:lnTo>
                  <a:pt x="1197504" y="2717799"/>
                </a:lnTo>
                <a:lnTo>
                  <a:pt x="1161658" y="2692399"/>
                </a:lnTo>
                <a:lnTo>
                  <a:pt x="1127887" y="2666999"/>
                </a:lnTo>
                <a:lnTo>
                  <a:pt x="1096214" y="2641599"/>
                </a:lnTo>
                <a:lnTo>
                  <a:pt x="1066661" y="2616199"/>
                </a:lnTo>
                <a:lnTo>
                  <a:pt x="1014009" y="2552699"/>
                </a:lnTo>
                <a:lnTo>
                  <a:pt x="987335" y="2514599"/>
                </a:lnTo>
                <a:lnTo>
                  <a:pt x="963542" y="2476499"/>
                </a:lnTo>
                <a:lnTo>
                  <a:pt x="942649" y="2438399"/>
                </a:lnTo>
                <a:lnTo>
                  <a:pt x="924679" y="2400299"/>
                </a:lnTo>
                <a:lnTo>
                  <a:pt x="909653" y="2349499"/>
                </a:lnTo>
                <a:lnTo>
                  <a:pt x="897591" y="2298699"/>
                </a:lnTo>
                <a:lnTo>
                  <a:pt x="888516" y="2260599"/>
                </a:lnTo>
                <a:lnTo>
                  <a:pt x="882447" y="2209799"/>
                </a:lnTo>
                <a:lnTo>
                  <a:pt x="879406" y="2158999"/>
                </a:lnTo>
                <a:lnTo>
                  <a:pt x="879415" y="2108199"/>
                </a:lnTo>
                <a:lnTo>
                  <a:pt x="882494" y="2057399"/>
                </a:lnTo>
                <a:lnTo>
                  <a:pt x="888664" y="1993899"/>
                </a:lnTo>
                <a:lnTo>
                  <a:pt x="897948" y="1943099"/>
                </a:lnTo>
                <a:lnTo>
                  <a:pt x="910364" y="1892299"/>
                </a:lnTo>
                <a:lnTo>
                  <a:pt x="920723" y="1854199"/>
                </a:lnTo>
                <a:lnTo>
                  <a:pt x="932628" y="1816099"/>
                </a:lnTo>
                <a:lnTo>
                  <a:pt x="946098" y="1777999"/>
                </a:lnTo>
                <a:lnTo>
                  <a:pt x="961146" y="1739899"/>
                </a:lnTo>
                <a:lnTo>
                  <a:pt x="977790" y="1701799"/>
                </a:lnTo>
                <a:lnTo>
                  <a:pt x="996046" y="1663699"/>
                </a:lnTo>
                <a:lnTo>
                  <a:pt x="1015928" y="1638299"/>
                </a:lnTo>
                <a:lnTo>
                  <a:pt x="1037454" y="1600199"/>
                </a:lnTo>
                <a:lnTo>
                  <a:pt x="1060639" y="1562099"/>
                </a:lnTo>
                <a:lnTo>
                  <a:pt x="1085498" y="1523999"/>
                </a:lnTo>
                <a:lnTo>
                  <a:pt x="1112049" y="1498599"/>
                </a:lnTo>
                <a:lnTo>
                  <a:pt x="1140307" y="1460499"/>
                </a:lnTo>
                <a:lnTo>
                  <a:pt x="1170287" y="1435099"/>
                </a:lnTo>
                <a:lnTo>
                  <a:pt x="1202006" y="1396999"/>
                </a:lnTo>
                <a:lnTo>
                  <a:pt x="1235480" y="1371599"/>
                </a:lnTo>
                <a:lnTo>
                  <a:pt x="1270724" y="1346199"/>
                </a:lnTo>
                <a:lnTo>
                  <a:pt x="1307755" y="1308099"/>
                </a:lnTo>
                <a:lnTo>
                  <a:pt x="1346588" y="1282699"/>
                </a:lnTo>
                <a:lnTo>
                  <a:pt x="1387240" y="1257299"/>
                </a:lnTo>
                <a:lnTo>
                  <a:pt x="1429726" y="1244599"/>
                </a:lnTo>
                <a:lnTo>
                  <a:pt x="1474062" y="1219199"/>
                </a:lnTo>
                <a:lnTo>
                  <a:pt x="1520264" y="1206499"/>
                </a:lnTo>
                <a:lnTo>
                  <a:pt x="1568349" y="1181099"/>
                </a:lnTo>
                <a:lnTo>
                  <a:pt x="1670228" y="1155699"/>
                </a:lnTo>
                <a:lnTo>
                  <a:pt x="1779827" y="1130299"/>
                </a:lnTo>
                <a:lnTo>
                  <a:pt x="2822692" y="1130299"/>
                </a:lnTo>
                <a:lnTo>
                  <a:pt x="3596901" y="0"/>
                </a:lnTo>
                <a:close/>
              </a:path>
              <a:path w="6303009" h="5105400">
                <a:moveTo>
                  <a:pt x="4758408" y="253999"/>
                </a:moveTo>
                <a:lnTo>
                  <a:pt x="3957374" y="253999"/>
                </a:lnTo>
                <a:lnTo>
                  <a:pt x="2100177" y="2895599"/>
                </a:lnTo>
                <a:lnTo>
                  <a:pt x="3173441" y="2895599"/>
                </a:lnTo>
                <a:lnTo>
                  <a:pt x="4414523" y="1130299"/>
                </a:lnTo>
                <a:lnTo>
                  <a:pt x="6302967" y="1130299"/>
                </a:lnTo>
                <a:lnTo>
                  <a:pt x="6302967" y="1079499"/>
                </a:lnTo>
                <a:lnTo>
                  <a:pt x="6300946" y="1079499"/>
                </a:lnTo>
                <a:lnTo>
                  <a:pt x="6276512" y="1041399"/>
                </a:lnTo>
                <a:lnTo>
                  <a:pt x="6250788" y="1003299"/>
                </a:lnTo>
                <a:lnTo>
                  <a:pt x="6223781" y="965199"/>
                </a:lnTo>
                <a:lnTo>
                  <a:pt x="6195495" y="927099"/>
                </a:lnTo>
                <a:lnTo>
                  <a:pt x="6155863" y="876299"/>
                </a:lnTo>
                <a:lnTo>
                  <a:pt x="6112032" y="825499"/>
                </a:lnTo>
                <a:lnTo>
                  <a:pt x="6063816" y="774699"/>
                </a:lnTo>
                <a:lnTo>
                  <a:pt x="6011033" y="723899"/>
                </a:lnTo>
                <a:lnTo>
                  <a:pt x="5953498" y="673099"/>
                </a:lnTo>
                <a:lnTo>
                  <a:pt x="5922891" y="647699"/>
                </a:lnTo>
                <a:lnTo>
                  <a:pt x="5891028" y="622299"/>
                </a:lnTo>
                <a:lnTo>
                  <a:pt x="5857884" y="609599"/>
                </a:lnTo>
                <a:lnTo>
                  <a:pt x="5823438" y="584199"/>
                </a:lnTo>
                <a:lnTo>
                  <a:pt x="5787666" y="558799"/>
                </a:lnTo>
                <a:lnTo>
                  <a:pt x="5750545" y="533399"/>
                </a:lnTo>
                <a:lnTo>
                  <a:pt x="5712052" y="507999"/>
                </a:lnTo>
                <a:lnTo>
                  <a:pt x="5672164" y="495299"/>
                </a:lnTo>
                <a:lnTo>
                  <a:pt x="5630859" y="469899"/>
                </a:lnTo>
                <a:lnTo>
                  <a:pt x="5588113" y="457199"/>
                </a:lnTo>
                <a:lnTo>
                  <a:pt x="5543904" y="431799"/>
                </a:lnTo>
                <a:lnTo>
                  <a:pt x="5498207" y="419099"/>
                </a:lnTo>
                <a:lnTo>
                  <a:pt x="5451001" y="393699"/>
                </a:lnTo>
                <a:lnTo>
                  <a:pt x="5402262" y="380999"/>
                </a:lnTo>
                <a:lnTo>
                  <a:pt x="5351968" y="355599"/>
                </a:lnTo>
                <a:lnTo>
                  <a:pt x="5246620" y="330199"/>
                </a:lnTo>
                <a:lnTo>
                  <a:pt x="5076357" y="292099"/>
                </a:lnTo>
                <a:lnTo>
                  <a:pt x="5016246" y="279399"/>
                </a:lnTo>
                <a:lnTo>
                  <a:pt x="4954419" y="279399"/>
                </a:lnTo>
                <a:lnTo>
                  <a:pt x="4890852" y="266699"/>
                </a:lnTo>
                <a:lnTo>
                  <a:pt x="4825523" y="266699"/>
                </a:lnTo>
                <a:lnTo>
                  <a:pt x="4758408" y="253999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">
            <a:extLst>
              <a:ext uri="{FF2B5EF4-FFF2-40B4-BE49-F238E27FC236}">
                <a16:creationId xmlns="" xmlns:a16="http://schemas.microsoft.com/office/drawing/2014/main" id="{7132B31C-89BE-4F45-9A78-056DB5164EC0}"/>
              </a:ext>
            </a:extLst>
          </p:cNvPr>
          <p:cNvSpPr/>
          <p:nvPr/>
        </p:nvSpPr>
        <p:spPr>
          <a:xfrm>
            <a:off x="0" y="4749800"/>
            <a:ext cx="6226810" cy="4394200"/>
          </a:xfrm>
          <a:custGeom>
            <a:avLst/>
            <a:gdLst/>
            <a:ahLst/>
            <a:cxnLst/>
            <a:rect l="l" t="t" r="r" b="b"/>
            <a:pathLst>
              <a:path w="6226810" h="4394200">
                <a:moveTo>
                  <a:pt x="6036116" y="1600200"/>
                </a:moveTo>
                <a:lnTo>
                  <a:pt x="4322374" y="1600200"/>
                </a:lnTo>
                <a:lnTo>
                  <a:pt x="4384865" y="1612900"/>
                </a:lnTo>
                <a:lnTo>
                  <a:pt x="4504556" y="1612900"/>
                </a:lnTo>
                <a:lnTo>
                  <a:pt x="4617041" y="1638300"/>
                </a:lnTo>
                <a:lnTo>
                  <a:pt x="4670524" y="1638300"/>
                </a:lnTo>
                <a:lnTo>
                  <a:pt x="4771858" y="1663700"/>
                </a:lnTo>
                <a:lnTo>
                  <a:pt x="4819664" y="1676400"/>
                </a:lnTo>
                <a:lnTo>
                  <a:pt x="4865532" y="1701800"/>
                </a:lnTo>
                <a:lnTo>
                  <a:pt x="4909439" y="1714500"/>
                </a:lnTo>
                <a:lnTo>
                  <a:pt x="4951363" y="1739900"/>
                </a:lnTo>
                <a:lnTo>
                  <a:pt x="4991281" y="1752600"/>
                </a:lnTo>
                <a:lnTo>
                  <a:pt x="5029170" y="1778000"/>
                </a:lnTo>
                <a:lnTo>
                  <a:pt x="5065008" y="1803400"/>
                </a:lnTo>
                <a:lnTo>
                  <a:pt x="5098772" y="1828800"/>
                </a:lnTo>
                <a:lnTo>
                  <a:pt x="5130438" y="1854200"/>
                </a:lnTo>
                <a:lnTo>
                  <a:pt x="5159986" y="1879600"/>
                </a:lnTo>
                <a:lnTo>
                  <a:pt x="5212631" y="1943100"/>
                </a:lnTo>
                <a:lnTo>
                  <a:pt x="5239335" y="1981200"/>
                </a:lnTo>
                <a:lnTo>
                  <a:pt x="5263154" y="2019300"/>
                </a:lnTo>
                <a:lnTo>
                  <a:pt x="5284069" y="2057400"/>
                </a:lnTo>
                <a:lnTo>
                  <a:pt x="5302057" y="2095500"/>
                </a:lnTo>
                <a:lnTo>
                  <a:pt x="5317097" y="2146300"/>
                </a:lnTo>
                <a:lnTo>
                  <a:pt x="5329170" y="2197100"/>
                </a:lnTo>
                <a:lnTo>
                  <a:pt x="5338254" y="2235200"/>
                </a:lnTo>
                <a:lnTo>
                  <a:pt x="5344328" y="2286000"/>
                </a:lnTo>
                <a:lnTo>
                  <a:pt x="5347372" y="2336800"/>
                </a:lnTo>
                <a:lnTo>
                  <a:pt x="5347364" y="2387600"/>
                </a:lnTo>
                <a:lnTo>
                  <a:pt x="5344284" y="2438400"/>
                </a:lnTo>
                <a:lnTo>
                  <a:pt x="5338111" y="2501900"/>
                </a:lnTo>
                <a:lnTo>
                  <a:pt x="5328824" y="2552700"/>
                </a:lnTo>
                <a:lnTo>
                  <a:pt x="5316402" y="2603500"/>
                </a:lnTo>
                <a:lnTo>
                  <a:pt x="5302557" y="2654300"/>
                </a:lnTo>
                <a:lnTo>
                  <a:pt x="5286285" y="2692400"/>
                </a:lnTo>
                <a:lnTo>
                  <a:pt x="5267683" y="2743200"/>
                </a:lnTo>
                <a:lnTo>
                  <a:pt x="5246847" y="2781300"/>
                </a:lnTo>
                <a:lnTo>
                  <a:pt x="5223873" y="2832100"/>
                </a:lnTo>
                <a:lnTo>
                  <a:pt x="5198858" y="2870200"/>
                </a:lnTo>
                <a:lnTo>
                  <a:pt x="5171897" y="2908300"/>
                </a:lnTo>
                <a:lnTo>
                  <a:pt x="5143087" y="2946400"/>
                </a:lnTo>
                <a:lnTo>
                  <a:pt x="5112524" y="2984500"/>
                </a:lnTo>
                <a:lnTo>
                  <a:pt x="5080303" y="3009900"/>
                </a:lnTo>
                <a:lnTo>
                  <a:pt x="5046523" y="3048000"/>
                </a:lnTo>
                <a:lnTo>
                  <a:pt x="5011277" y="3073400"/>
                </a:lnTo>
                <a:lnTo>
                  <a:pt x="4974664" y="3111500"/>
                </a:lnTo>
                <a:lnTo>
                  <a:pt x="4936778" y="3136900"/>
                </a:lnTo>
                <a:lnTo>
                  <a:pt x="4897716" y="3162300"/>
                </a:lnTo>
                <a:lnTo>
                  <a:pt x="4857575" y="3187700"/>
                </a:lnTo>
                <a:lnTo>
                  <a:pt x="4816450" y="3213100"/>
                </a:lnTo>
                <a:lnTo>
                  <a:pt x="4774438" y="3238500"/>
                </a:lnTo>
                <a:lnTo>
                  <a:pt x="4731634" y="3251200"/>
                </a:lnTo>
                <a:lnTo>
                  <a:pt x="4688136" y="3276600"/>
                </a:lnTo>
                <a:lnTo>
                  <a:pt x="4417938" y="3352800"/>
                </a:lnTo>
                <a:lnTo>
                  <a:pt x="4372268" y="3352800"/>
                </a:lnTo>
                <a:lnTo>
                  <a:pt x="4326673" y="3365500"/>
                </a:lnTo>
                <a:lnTo>
                  <a:pt x="3403922" y="3365500"/>
                </a:lnTo>
                <a:lnTo>
                  <a:pt x="2695527" y="4394200"/>
                </a:lnTo>
                <a:lnTo>
                  <a:pt x="3762512" y="4394200"/>
                </a:lnTo>
                <a:lnTo>
                  <a:pt x="3866126" y="4254500"/>
                </a:lnTo>
                <a:lnTo>
                  <a:pt x="4250081" y="4254500"/>
                </a:lnTo>
                <a:lnTo>
                  <a:pt x="4308077" y="4241800"/>
                </a:lnTo>
                <a:lnTo>
                  <a:pt x="4421686" y="4241800"/>
                </a:lnTo>
                <a:lnTo>
                  <a:pt x="4477293" y="4229100"/>
                </a:lnTo>
                <a:lnTo>
                  <a:pt x="4532096" y="4229100"/>
                </a:lnTo>
                <a:lnTo>
                  <a:pt x="4793928" y="4165600"/>
                </a:lnTo>
                <a:lnTo>
                  <a:pt x="4941151" y="4127500"/>
                </a:lnTo>
                <a:lnTo>
                  <a:pt x="4988558" y="4102100"/>
                </a:lnTo>
                <a:lnTo>
                  <a:pt x="5035124" y="4089400"/>
                </a:lnTo>
                <a:lnTo>
                  <a:pt x="5080847" y="4064000"/>
                </a:lnTo>
                <a:lnTo>
                  <a:pt x="5125723" y="4051300"/>
                </a:lnTo>
                <a:lnTo>
                  <a:pt x="5169748" y="4025900"/>
                </a:lnTo>
                <a:lnTo>
                  <a:pt x="5212918" y="4000500"/>
                </a:lnTo>
                <a:lnTo>
                  <a:pt x="5255231" y="3975100"/>
                </a:lnTo>
                <a:lnTo>
                  <a:pt x="5296681" y="3949700"/>
                </a:lnTo>
                <a:lnTo>
                  <a:pt x="5337266" y="3924300"/>
                </a:lnTo>
                <a:lnTo>
                  <a:pt x="5376982" y="3898900"/>
                </a:lnTo>
                <a:lnTo>
                  <a:pt x="5415826" y="3873500"/>
                </a:lnTo>
                <a:lnTo>
                  <a:pt x="5453793" y="3848100"/>
                </a:lnTo>
                <a:lnTo>
                  <a:pt x="5490880" y="3822700"/>
                </a:lnTo>
                <a:lnTo>
                  <a:pt x="5527084" y="3797300"/>
                </a:lnTo>
                <a:lnTo>
                  <a:pt x="5562401" y="3759200"/>
                </a:lnTo>
                <a:lnTo>
                  <a:pt x="5596827" y="3733800"/>
                </a:lnTo>
                <a:lnTo>
                  <a:pt x="5630358" y="3708400"/>
                </a:lnTo>
                <a:lnTo>
                  <a:pt x="5662991" y="3670300"/>
                </a:lnTo>
                <a:lnTo>
                  <a:pt x="5694723" y="3644900"/>
                </a:lnTo>
                <a:lnTo>
                  <a:pt x="5725549" y="3606800"/>
                </a:lnTo>
                <a:lnTo>
                  <a:pt x="5755466" y="3581400"/>
                </a:lnTo>
                <a:lnTo>
                  <a:pt x="5784471" y="3543300"/>
                </a:lnTo>
                <a:lnTo>
                  <a:pt x="5812559" y="3505200"/>
                </a:lnTo>
                <a:lnTo>
                  <a:pt x="5839728" y="3479800"/>
                </a:lnTo>
                <a:lnTo>
                  <a:pt x="5865973" y="3441700"/>
                </a:lnTo>
                <a:lnTo>
                  <a:pt x="5891291" y="3403600"/>
                </a:lnTo>
                <a:lnTo>
                  <a:pt x="5915678" y="3365500"/>
                </a:lnTo>
                <a:lnTo>
                  <a:pt x="5939131" y="3340100"/>
                </a:lnTo>
                <a:lnTo>
                  <a:pt x="5961646" y="3302000"/>
                </a:lnTo>
                <a:lnTo>
                  <a:pt x="5983219" y="3263900"/>
                </a:lnTo>
                <a:lnTo>
                  <a:pt x="6003847" y="3225800"/>
                </a:lnTo>
                <a:lnTo>
                  <a:pt x="6023526" y="3187700"/>
                </a:lnTo>
                <a:lnTo>
                  <a:pt x="6042253" y="3149600"/>
                </a:lnTo>
                <a:lnTo>
                  <a:pt x="6060023" y="3124200"/>
                </a:lnTo>
                <a:lnTo>
                  <a:pt x="6076833" y="3086100"/>
                </a:lnTo>
                <a:lnTo>
                  <a:pt x="6092681" y="3048000"/>
                </a:lnTo>
                <a:lnTo>
                  <a:pt x="6107561" y="3009900"/>
                </a:lnTo>
                <a:lnTo>
                  <a:pt x="6121470" y="2971800"/>
                </a:lnTo>
                <a:lnTo>
                  <a:pt x="6134405" y="2933700"/>
                </a:lnTo>
                <a:lnTo>
                  <a:pt x="6146362" y="2895600"/>
                </a:lnTo>
                <a:lnTo>
                  <a:pt x="6157337" y="2857500"/>
                </a:lnTo>
                <a:lnTo>
                  <a:pt x="6167328" y="2819400"/>
                </a:lnTo>
                <a:lnTo>
                  <a:pt x="6179573" y="2768600"/>
                </a:lnTo>
                <a:lnTo>
                  <a:pt x="6190396" y="2717800"/>
                </a:lnTo>
                <a:lnTo>
                  <a:pt x="6199800" y="2667000"/>
                </a:lnTo>
                <a:lnTo>
                  <a:pt x="6207791" y="2628900"/>
                </a:lnTo>
                <a:lnTo>
                  <a:pt x="6214374" y="2578100"/>
                </a:lnTo>
                <a:lnTo>
                  <a:pt x="6219554" y="2527300"/>
                </a:lnTo>
                <a:lnTo>
                  <a:pt x="6223335" y="2476500"/>
                </a:lnTo>
                <a:lnTo>
                  <a:pt x="6225723" y="2425700"/>
                </a:lnTo>
                <a:lnTo>
                  <a:pt x="6226723" y="2374900"/>
                </a:lnTo>
                <a:lnTo>
                  <a:pt x="6226339" y="2324100"/>
                </a:lnTo>
                <a:lnTo>
                  <a:pt x="6224577" y="2273300"/>
                </a:lnTo>
                <a:lnTo>
                  <a:pt x="6221441" y="2235200"/>
                </a:lnTo>
                <a:lnTo>
                  <a:pt x="6216937" y="2184400"/>
                </a:lnTo>
                <a:lnTo>
                  <a:pt x="6211069" y="2133600"/>
                </a:lnTo>
                <a:lnTo>
                  <a:pt x="6203843" y="2082800"/>
                </a:lnTo>
                <a:lnTo>
                  <a:pt x="6195264" y="2044700"/>
                </a:lnTo>
                <a:lnTo>
                  <a:pt x="6185335" y="1993900"/>
                </a:lnTo>
                <a:lnTo>
                  <a:pt x="6174063" y="1943100"/>
                </a:lnTo>
                <a:lnTo>
                  <a:pt x="6161453" y="1905000"/>
                </a:lnTo>
                <a:lnTo>
                  <a:pt x="6147509" y="1854200"/>
                </a:lnTo>
                <a:lnTo>
                  <a:pt x="6132236" y="1816100"/>
                </a:lnTo>
                <a:lnTo>
                  <a:pt x="6115639" y="1765300"/>
                </a:lnTo>
                <a:lnTo>
                  <a:pt x="6097724" y="1727200"/>
                </a:lnTo>
                <a:lnTo>
                  <a:pt x="6078495" y="1676400"/>
                </a:lnTo>
                <a:lnTo>
                  <a:pt x="6057957" y="1638300"/>
                </a:lnTo>
                <a:lnTo>
                  <a:pt x="6036116" y="1600200"/>
                </a:lnTo>
                <a:close/>
              </a:path>
              <a:path w="6226810" h="4394200">
                <a:moveTo>
                  <a:pt x="3639253" y="0"/>
                </a:moveTo>
                <a:lnTo>
                  <a:pt x="2572161" y="0"/>
                </a:lnTo>
                <a:lnTo>
                  <a:pt x="2072619" y="723900"/>
                </a:lnTo>
                <a:lnTo>
                  <a:pt x="1490780" y="723900"/>
                </a:lnTo>
                <a:lnTo>
                  <a:pt x="1432793" y="736600"/>
                </a:lnTo>
                <a:lnTo>
                  <a:pt x="1375844" y="736600"/>
                </a:lnTo>
                <a:lnTo>
                  <a:pt x="1211190" y="774700"/>
                </a:lnTo>
                <a:lnTo>
                  <a:pt x="1158358" y="774700"/>
                </a:lnTo>
                <a:lnTo>
                  <a:pt x="1106545" y="787400"/>
                </a:lnTo>
                <a:lnTo>
                  <a:pt x="1055748" y="812800"/>
                </a:lnTo>
                <a:lnTo>
                  <a:pt x="909420" y="850900"/>
                </a:lnTo>
                <a:lnTo>
                  <a:pt x="862652" y="876300"/>
                </a:lnTo>
                <a:lnTo>
                  <a:pt x="816882" y="901700"/>
                </a:lnTo>
                <a:lnTo>
                  <a:pt x="772106" y="914400"/>
                </a:lnTo>
                <a:lnTo>
                  <a:pt x="728321" y="939800"/>
                </a:lnTo>
                <a:lnTo>
                  <a:pt x="685523" y="965200"/>
                </a:lnTo>
                <a:lnTo>
                  <a:pt x="643708" y="990600"/>
                </a:lnTo>
                <a:lnTo>
                  <a:pt x="602873" y="1003300"/>
                </a:lnTo>
                <a:lnTo>
                  <a:pt x="563014" y="1028700"/>
                </a:lnTo>
                <a:lnTo>
                  <a:pt x="524128" y="1066800"/>
                </a:lnTo>
                <a:lnTo>
                  <a:pt x="486210" y="1092200"/>
                </a:lnTo>
                <a:lnTo>
                  <a:pt x="449257" y="1117600"/>
                </a:lnTo>
                <a:lnTo>
                  <a:pt x="413266" y="1143000"/>
                </a:lnTo>
                <a:lnTo>
                  <a:pt x="378232" y="1168400"/>
                </a:lnTo>
                <a:lnTo>
                  <a:pt x="344153" y="1206500"/>
                </a:lnTo>
                <a:lnTo>
                  <a:pt x="311024" y="1231900"/>
                </a:lnTo>
                <a:lnTo>
                  <a:pt x="278842" y="1270000"/>
                </a:lnTo>
                <a:lnTo>
                  <a:pt x="247603" y="1295400"/>
                </a:lnTo>
                <a:lnTo>
                  <a:pt x="217303" y="1333500"/>
                </a:lnTo>
                <a:lnTo>
                  <a:pt x="187940" y="1358900"/>
                </a:lnTo>
                <a:lnTo>
                  <a:pt x="159508" y="1397000"/>
                </a:lnTo>
                <a:lnTo>
                  <a:pt x="132006" y="1435100"/>
                </a:lnTo>
                <a:lnTo>
                  <a:pt x="105428" y="1460500"/>
                </a:lnTo>
                <a:lnTo>
                  <a:pt x="79771" y="1498600"/>
                </a:lnTo>
                <a:lnTo>
                  <a:pt x="55032" y="1536700"/>
                </a:lnTo>
                <a:lnTo>
                  <a:pt x="31207" y="1562100"/>
                </a:lnTo>
                <a:lnTo>
                  <a:pt x="8292" y="1600200"/>
                </a:lnTo>
                <a:lnTo>
                  <a:pt x="0" y="1612900"/>
                </a:lnTo>
                <a:lnTo>
                  <a:pt x="0" y="3530600"/>
                </a:lnTo>
                <a:lnTo>
                  <a:pt x="2860" y="3530600"/>
                </a:lnTo>
                <a:lnTo>
                  <a:pt x="31145" y="3568700"/>
                </a:lnTo>
                <a:lnTo>
                  <a:pt x="50455" y="3594100"/>
                </a:lnTo>
                <a:lnTo>
                  <a:pt x="92176" y="3644900"/>
                </a:lnTo>
                <a:lnTo>
                  <a:pt x="138186" y="3695700"/>
                </a:lnTo>
                <a:lnTo>
                  <a:pt x="188670" y="3746500"/>
                </a:lnTo>
                <a:lnTo>
                  <a:pt x="243812" y="3797300"/>
                </a:lnTo>
                <a:lnTo>
                  <a:pt x="273186" y="3822700"/>
                </a:lnTo>
                <a:lnTo>
                  <a:pt x="303795" y="3848100"/>
                </a:lnTo>
                <a:lnTo>
                  <a:pt x="335659" y="3873500"/>
                </a:lnTo>
                <a:lnTo>
                  <a:pt x="368804" y="3886200"/>
                </a:lnTo>
                <a:lnTo>
                  <a:pt x="403250" y="3911600"/>
                </a:lnTo>
                <a:lnTo>
                  <a:pt x="439023" y="3937000"/>
                </a:lnTo>
                <a:lnTo>
                  <a:pt x="476144" y="3962400"/>
                </a:lnTo>
                <a:lnTo>
                  <a:pt x="514636" y="3987800"/>
                </a:lnTo>
                <a:lnTo>
                  <a:pt x="554523" y="4000500"/>
                </a:lnTo>
                <a:lnTo>
                  <a:pt x="595828" y="4025900"/>
                </a:lnTo>
                <a:lnTo>
                  <a:pt x="638574" y="4038600"/>
                </a:lnTo>
                <a:lnTo>
                  <a:pt x="682783" y="4064000"/>
                </a:lnTo>
                <a:lnTo>
                  <a:pt x="728479" y="4076700"/>
                </a:lnTo>
                <a:lnTo>
                  <a:pt x="775684" y="4102100"/>
                </a:lnTo>
                <a:lnTo>
                  <a:pt x="824423" y="4114800"/>
                </a:lnTo>
                <a:lnTo>
                  <a:pt x="874717" y="4140200"/>
                </a:lnTo>
                <a:lnTo>
                  <a:pt x="926590" y="4152900"/>
                </a:lnTo>
                <a:lnTo>
                  <a:pt x="1035165" y="4178300"/>
                </a:lnTo>
                <a:lnTo>
                  <a:pt x="1210443" y="4216400"/>
                </a:lnTo>
                <a:lnTo>
                  <a:pt x="1272273" y="4216400"/>
                </a:lnTo>
                <a:lnTo>
                  <a:pt x="1335842" y="4229100"/>
                </a:lnTo>
                <a:lnTo>
                  <a:pt x="1401175" y="4229100"/>
                </a:lnTo>
                <a:lnTo>
                  <a:pt x="1468293" y="4241800"/>
                </a:lnTo>
                <a:lnTo>
                  <a:pt x="2269393" y="4241800"/>
                </a:lnTo>
                <a:lnTo>
                  <a:pt x="2885470" y="3365500"/>
                </a:lnTo>
                <a:lnTo>
                  <a:pt x="1493165" y="3365500"/>
                </a:lnTo>
                <a:lnTo>
                  <a:pt x="1434211" y="3352800"/>
                </a:lnTo>
                <a:lnTo>
                  <a:pt x="1377056" y="3352800"/>
                </a:lnTo>
                <a:lnTo>
                  <a:pt x="1268238" y="3327400"/>
                </a:lnTo>
                <a:lnTo>
                  <a:pt x="1166893" y="3302000"/>
                </a:lnTo>
                <a:lnTo>
                  <a:pt x="1119080" y="3289300"/>
                </a:lnTo>
                <a:lnTo>
                  <a:pt x="1073204" y="3276600"/>
                </a:lnTo>
                <a:lnTo>
                  <a:pt x="1029289" y="3251200"/>
                </a:lnTo>
                <a:lnTo>
                  <a:pt x="987357" y="3238500"/>
                </a:lnTo>
                <a:lnTo>
                  <a:pt x="947430" y="3213100"/>
                </a:lnTo>
                <a:lnTo>
                  <a:pt x="909533" y="3200400"/>
                </a:lnTo>
                <a:lnTo>
                  <a:pt x="873687" y="3175000"/>
                </a:lnTo>
                <a:lnTo>
                  <a:pt x="839916" y="3149600"/>
                </a:lnTo>
                <a:lnTo>
                  <a:pt x="808243" y="3124200"/>
                </a:lnTo>
                <a:lnTo>
                  <a:pt x="778690" y="3098800"/>
                </a:lnTo>
                <a:lnTo>
                  <a:pt x="751281" y="3060700"/>
                </a:lnTo>
                <a:lnTo>
                  <a:pt x="726038" y="3035300"/>
                </a:lnTo>
                <a:lnTo>
                  <a:pt x="699364" y="2997200"/>
                </a:lnTo>
                <a:lnTo>
                  <a:pt x="675571" y="2959100"/>
                </a:lnTo>
                <a:lnTo>
                  <a:pt x="654678" y="2921000"/>
                </a:lnTo>
                <a:lnTo>
                  <a:pt x="636708" y="2870200"/>
                </a:lnTo>
                <a:lnTo>
                  <a:pt x="621682" y="2832100"/>
                </a:lnTo>
                <a:lnTo>
                  <a:pt x="609620" y="2781300"/>
                </a:lnTo>
                <a:lnTo>
                  <a:pt x="600545" y="2730500"/>
                </a:lnTo>
                <a:lnTo>
                  <a:pt x="594476" y="2679700"/>
                </a:lnTo>
                <a:lnTo>
                  <a:pt x="591435" y="2628900"/>
                </a:lnTo>
                <a:lnTo>
                  <a:pt x="591444" y="2578100"/>
                </a:lnTo>
                <a:lnTo>
                  <a:pt x="594523" y="2527300"/>
                </a:lnTo>
                <a:lnTo>
                  <a:pt x="600693" y="2476500"/>
                </a:lnTo>
                <a:lnTo>
                  <a:pt x="609976" y="2425700"/>
                </a:lnTo>
                <a:lnTo>
                  <a:pt x="622393" y="2374900"/>
                </a:lnTo>
                <a:lnTo>
                  <a:pt x="632752" y="2336800"/>
                </a:lnTo>
                <a:lnTo>
                  <a:pt x="644657" y="2298700"/>
                </a:lnTo>
                <a:lnTo>
                  <a:pt x="658127" y="2260600"/>
                </a:lnTo>
                <a:lnTo>
                  <a:pt x="673175" y="2222500"/>
                </a:lnTo>
                <a:lnTo>
                  <a:pt x="689819" y="2184400"/>
                </a:lnTo>
                <a:lnTo>
                  <a:pt x="708075" y="2146300"/>
                </a:lnTo>
                <a:lnTo>
                  <a:pt x="727957" y="2108200"/>
                </a:lnTo>
                <a:lnTo>
                  <a:pt x="749483" y="2070100"/>
                </a:lnTo>
                <a:lnTo>
                  <a:pt x="772668" y="2044700"/>
                </a:lnTo>
                <a:lnTo>
                  <a:pt x="797527" y="2006600"/>
                </a:lnTo>
                <a:lnTo>
                  <a:pt x="824078" y="1968500"/>
                </a:lnTo>
                <a:lnTo>
                  <a:pt x="852336" y="1943100"/>
                </a:lnTo>
                <a:lnTo>
                  <a:pt x="882316" y="1905000"/>
                </a:lnTo>
                <a:lnTo>
                  <a:pt x="914035" y="1879600"/>
                </a:lnTo>
                <a:lnTo>
                  <a:pt x="947509" y="1841500"/>
                </a:lnTo>
                <a:lnTo>
                  <a:pt x="982753" y="1816100"/>
                </a:lnTo>
                <a:lnTo>
                  <a:pt x="1019784" y="1790700"/>
                </a:lnTo>
                <a:lnTo>
                  <a:pt x="1058617" y="1765300"/>
                </a:lnTo>
                <a:lnTo>
                  <a:pt x="1099269" y="1739900"/>
                </a:lnTo>
                <a:lnTo>
                  <a:pt x="1141755" y="1714500"/>
                </a:lnTo>
                <a:lnTo>
                  <a:pt x="1186091" y="1701800"/>
                </a:lnTo>
                <a:lnTo>
                  <a:pt x="1232293" y="1676400"/>
                </a:lnTo>
                <a:lnTo>
                  <a:pt x="1280378" y="1663700"/>
                </a:lnTo>
                <a:lnTo>
                  <a:pt x="1382257" y="1638300"/>
                </a:lnTo>
                <a:lnTo>
                  <a:pt x="1491856" y="1612900"/>
                </a:lnTo>
                <a:lnTo>
                  <a:pt x="1549590" y="1600200"/>
                </a:lnTo>
                <a:lnTo>
                  <a:pt x="2534721" y="1600200"/>
                </a:lnTo>
                <a:lnTo>
                  <a:pt x="3639253" y="0"/>
                </a:lnTo>
                <a:close/>
              </a:path>
              <a:path w="6226810" h="4394200">
                <a:moveTo>
                  <a:pt x="4401513" y="723900"/>
                </a:moveTo>
                <a:lnTo>
                  <a:pt x="3669403" y="723900"/>
                </a:lnTo>
                <a:lnTo>
                  <a:pt x="1812206" y="3365500"/>
                </a:lnTo>
                <a:lnTo>
                  <a:pt x="2885470" y="3365500"/>
                </a:lnTo>
                <a:lnTo>
                  <a:pt x="4126552" y="1600200"/>
                </a:lnTo>
                <a:lnTo>
                  <a:pt x="6036116" y="1600200"/>
                </a:lnTo>
                <a:lnTo>
                  <a:pt x="6012975" y="1562100"/>
                </a:lnTo>
                <a:lnTo>
                  <a:pt x="5988541" y="1511300"/>
                </a:lnTo>
                <a:lnTo>
                  <a:pt x="5962817" y="1473200"/>
                </a:lnTo>
                <a:lnTo>
                  <a:pt x="5935810" y="1435100"/>
                </a:lnTo>
                <a:lnTo>
                  <a:pt x="5907524" y="1397000"/>
                </a:lnTo>
                <a:lnTo>
                  <a:pt x="5867892" y="1346200"/>
                </a:lnTo>
                <a:lnTo>
                  <a:pt x="5824061" y="1308100"/>
                </a:lnTo>
                <a:lnTo>
                  <a:pt x="5800513" y="1282700"/>
                </a:lnTo>
                <a:lnTo>
                  <a:pt x="5750036" y="1231900"/>
                </a:lnTo>
                <a:lnTo>
                  <a:pt x="5694900" y="1181100"/>
                </a:lnTo>
                <a:lnTo>
                  <a:pt x="5665527" y="1155700"/>
                </a:lnTo>
                <a:lnTo>
                  <a:pt x="5634920" y="1130300"/>
                </a:lnTo>
                <a:lnTo>
                  <a:pt x="5603057" y="1104900"/>
                </a:lnTo>
                <a:lnTo>
                  <a:pt x="5569913" y="1079500"/>
                </a:lnTo>
                <a:lnTo>
                  <a:pt x="5535467" y="1054100"/>
                </a:lnTo>
                <a:lnTo>
                  <a:pt x="5499695" y="1028700"/>
                </a:lnTo>
                <a:lnTo>
                  <a:pt x="5462574" y="1016000"/>
                </a:lnTo>
                <a:lnTo>
                  <a:pt x="5424081" y="990600"/>
                </a:lnTo>
                <a:lnTo>
                  <a:pt x="5384193" y="965200"/>
                </a:lnTo>
                <a:lnTo>
                  <a:pt x="5342888" y="952500"/>
                </a:lnTo>
                <a:lnTo>
                  <a:pt x="5300142" y="927100"/>
                </a:lnTo>
                <a:lnTo>
                  <a:pt x="5255932" y="914400"/>
                </a:lnTo>
                <a:lnTo>
                  <a:pt x="5210236" y="889000"/>
                </a:lnTo>
                <a:lnTo>
                  <a:pt x="5163030" y="876300"/>
                </a:lnTo>
                <a:lnTo>
                  <a:pt x="5114291" y="850900"/>
                </a:lnTo>
                <a:lnTo>
                  <a:pt x="5012124" y="825500"/>
                </a:lnTo>
                <a:lnTo>
                  <a:pt x="4903550" y="800100"/>
                </a:lnTo>
                <a:lnTo>
                  <a:pt x="4728275" y="762000"/>
                </a:lnTo>
                <a:lnTo>
                  <a:pt x="4666448" y="749300"/>
                </a:lnTo>
                <a:lnTo>
                  <a:pt x="4602881" y="749300"/>
                </a:lnTo>
                <a:lnTo>
                  <a:pt x="4537551" y="736600"/>
                </a:lnTo>
                <a:lnTo>
                  <a:pt x="4470437" y="736600"/>
                </a:lnTo>
                <a:lnTo>
                  <a:pt x="4401513" y="72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9848" y="710150"/>
            <a:ext cx="1469024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lang="ru-RU" sz="4000" b="1" spc="-35" dirty="0" smtClean="0">
                <a:solidFill>
                  <a:schemeClr val="accent4">
                    <a:lumMod val="75000"/>
                  </a:schemeClr>
                </a:solidFill>
                <a:latin typeface="Montserrat"/>
                <a:cs typeface="Montserrat"/>
              </a:rPr>
              <a:t>НАШИ КОНТАКТЫ</a:t>
            </a:r>
            <a:endParaRPr sz="5000" b="1" dirty="0">
              <a:solidFill>
                <a:schemeClr val="accent4">
                  <a:lumMod val="75000"/>
                </a:schemeClr>
              </a:solidFill>
              <a:latin typeface="Montserrat"/>
              <a:cs typeface="Calibri-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60590" y="2552700"/>
            <a:ext cx="2057400" cy="17628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6711" y="2552700"/>
            <a:ext cx="1990026" cy="176287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97E8EE2-4551-1D4D-B20F-9ECBC399827F}"/>
              </a:ext>
            </a:extLst>
          </p:cNvPr>
          <p:cNvGrpSpPr/>
          <p:nvPr/>
        </p:nvGrpSpPr>
        <p:grpSpPr>
          <a:xfrm>
            <a:off x="634994" y="480009"/>
            <a:ext cx="914452" cy="1075526"/>
            <a:chOff x="634994" y="480009"/>
            <a:chExt cx="914452" cy="1075526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xmlns="" id="{41254BC0-D9C2-B142-AFE9-DFB4D9F9F98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xmlns="" id="{E507F1A5-4D52-5545-9CCE-E99AD6560D6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10" name="object 5">
              <a:extLst>
                <a:ext uri="{FF2B5EF4-FFF2-40B4-BE49-F238E27FC236}">
                  <a16:creationId xmlns:a16="http://schemas.microsoft.com/office/drawing/2014/main" xmlns="" id="{866507DF-04FC-B448-8224-AA95FFED5C00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xmlns="" id="{84152146-FE93-CD4C-B1C3-252710A289F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12" name="object 7">
              <a:extLst>
                <a:ext uri="{FF2B5EF4-FFF2-40B4-BE49-F238E27FC236}">
                  <a16:creationId xmlns:a16="http://schemas.microsoft.com/office/drawing/2014/main" xmlns="" id="{952C9DAA-6652-504B-8CCA-A0FBF52EF6A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13" name="object 8">
              <a:extLst>
                <a:ext uri="{FF2B5EF4-FFF2-40B4-BE49-F238E27FC236}">
                  <a16:creationId xmlns:a16="http://schemas.microsoft.com/office/drawing/2014/main" xmlns="" id="{93B4D373-A57C-5147-AF7B-285DB10850A7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9">
              <a:extLst>
                <a:ext uri="{FF2B5EF4-FFF2-40B4-BE49-F238E27FC236}">
                  <a16:creationId xmlns:a16="http://schemas.microsoft.com/office/drawing/2014/main" xmlns="" id="{113DCB0E-A553-AA4E-99CE-E160CB880C4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15" name="object 10">
              <a:extLst>
                <a:ext uri="{FF2B5EF4-FFF2-40B4-BE49-F238E27FC236}">
                  <a16:creationId xmlns:a16="http://schemas.microsoft.com/office/drawing/2014/main" xmlns="" id="{41916624-BBB3-8A40-ABE0-7D4E32E689D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16" name="object 11">
              <a:extLst>
                <a:ext uri="{FF2B5EF4-FFF2-40B4-BE49-F238E27FC236}">
                  <a16:creationId xmlns:a16="http://schemas.microsoft.com/office/drawing/2014/main" xmlns="" id="{93865CB1-3B31-DF48-8A1B-D44646006C7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17" name="object 12">
              <a:extLst>
                <a:ext uri="{FF2B5EF4-FFF2-40B4-BE49-F238E27FC236}">
                  <a16:creationId xmlns:a16="http://schemas.microsoft.com/office/drawing/2014/main" xmlns="" id="{3F6AACBB-DD95-7447-9CA5-1A712FF0754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18" name="object 13">
              <a:extLst>
                <a:ext uri="{FF2B5EF4-FFF2-40B4-BE49-F238E27FC236}">
                  <a16:creationId xmlns:a16="http://schemas.microsoft.com/office/drawing/2014/main" xmlns="" id="{674E59DD-21BC-9642-BE74-1E1E58C8037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19" name="object 14">
              <a:extLst>
                <a:ext uri="{FF2B5EF4-FFF2-40B4-BE49-F238E27FC236}">
                  <a16:creationId xmlns:a16="http://schemas.microsoft.com/office/drawing/2014/main" xmlns="" id="{5930CDB3-65C2-FE4C-AFB5-3809157D7E03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15">
              <a:extLst>
                <a:ext uri="{FF2B5EF4-FFF2-40B4-BE49-F238E27FC236}">
                  <a16:creationId xmlns:a16="http://schemas.microsoft.com/office/drawing/2014/main" xmlns="" id="{361CEE12-CFC5-0848-B5FA-F9E783486BB8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21" name="object 6"/>
          <p:cNvSpPr txBox="1"/>
          <p:nvPr/>
        </p:nvSpPr>
        <p:spPr>
          <a:xfrm>
            <a:off x="4171873" y="6074316"/>
            <a:ext cx="7467600" cy="20563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5"/>
              </a:spcBef>
            </a:pPr>
            <a:r>
              <a:rPr lang="ru-RU" sz="4400" b="1" spc="-35" dirty="0">
                <a:solidFill>
                  <a:schemeClr val="accent2">
                    <a:lumMod val="75000"/>
                  </a:schemeClr>
                </a:solidFill>
                <a:latin typeface="Montserrat"/>
                <a:cs typeface="Montserrat"/>
              </a:rPr>
              <a:t>т</a:t>
            </a:r>
            <a:r>
              <a:rPr lang="ru-RU" sz="4400" b="1" spc="-35" dirty="0" smtClean="0">
                <a:solidFill>
                  <a:schemeClr val="accent2">
                    <a:lumMod val="75000"/>
                  </a:schemeClr>
                </a:solidFill>
                <a:latin typeface="Montserrat"/>
                <a:cs typeface="Montserrat"/>
              </a:rPr>
              <a:t>елефон горячей линии </a:t>
            </a:r>
          </a:p>
          <a:p>
            <a:pPr algn="ctr">
              <a:lnSpc>
                <a:spcPct val="150000"/>
              </a:lnSpc>
              <a:spcBef>
                <a:spcPts val="95"/>
              </a:spcBef>
            </a:pPr>
            <a:r>
              <a:rPr lang="ru-RU" sz="4400" b="1" spc="-35" dirty="0" smtClean="0">
                <a:solidFill>
                  <a:schemeClr val="accent2">
                    <a:lumMod val="75000"/>
                  </a:schemeClr>
                </a:solidFill>
                <a:latin typeface="Montserrat"/>
                <a:cs typeface="Montserrat"/>
              </a:rPr>
              <a:t>8 (3452) 56-25-00 </a:t>
            </a:r>
            <a:endParaRPr lang="ru-RU" sz="4400" b="1" spc="-35" dirty="0" smtClean="0">
              <a:solidFill>
                <a:schemeClr val="accent2">
                  <a:lumMod val="75000"/>
                </a:schemeClr>
              </a:solidFill>
              <a:latin typeface="Montserrat"/>
              <a:cs typeface="Montserrat"/>
            </a:endParaRPr>
          </a:p>
        </p:txBody>
      </p:sp>
      <p:sp>
        <p:nvSpPr>
          <p:cNvPr id="22" name="AutoShape 2" descr="https://mail.fss.local/owa/service.svc/s/GetFileAttachment?id=AQMkADlmYmE5NjQ4LTM3ZjctNGQ0YS05ZDc4LTFjYjA2ZWYxNmE2OQBGAAADrk3u6rjhk0q8z%2F%2BVTgKrFQcAypDfc3Lgd0WbMU9N8mRTWQAAAgEMAAAAypDfc3Lgd0WbMU9N8mRTWQAD4u5RTgAAAAESABAAOLl6Ds1rhUqMtJvY7SPCrA%3D%3D&amp;isImagePreview=True&amp;X-OWA-CANARY=ANfEvR8sEEGcvBqhpcps0WiJK9f-1twI6swBwRK2UXMqbEk5HqO8aNCWJ8lUEIN4bIXGnLH__28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58540EBE-15E7-4D75-A6BC-6372368AFC9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22" y="2631542"/>
            <a:ext cx="1411111" cy="1531331"/>
          </a:xfrm>
          <a:prstGeom prst="rect">
            <a:avLst/>
          </a:prstGeom>
        </p:spPr>
      </p:pic>
      <p:sp>
        <p:nvSpPr>
          <p:cNvPr id="34" name="object 6"/>
          <p:cNvSpPr txBox="1"/>
          <p:nvPr/>
        </p:nvSpPr>
        <p:spPr>
          <a:xfrm>
            <a:off x="5689600" y="4644790"/>
            <a:ext cx="502920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5"/>
              </a:spcBef>
            </a:pPr>
            <a:r>
              <a:rPr lang="en-US" sz="4800" b="1" spc="-35" dirty="0">
                <a:solidFill>
                  <a:srgbClr val="FF0000"/>
                </a:solidFill>
                <a:latin typeface="Montserrat"/>
                <a:cs typeface="Montserrat"/>
              </a:rPr>
              <a:t>https://</a:t>
            </a:r>
            <a:r>
              <a:rPr lang="en-US" sz="4800" b="1" spc="-35" dirty="0" smtClean="0">
                <a:solidFill>
                  <a:srgbClr val="FF0000"/>
                </a:solidFill>
                <a:latin typeface="Montserrat"/>
                <a:cs typeface="Montserrat"/>
              </a:rPr>
              <a:t>sfr.gov.ru</a:t>
            </a:r>
            <a:endParaRPr lang="ru-RU" sz="4800" b="1" spc="-35" dirty="0" smtClean="0">
              <a:solidFill>
                <a:srgbClr val="FF0000"/>
              </a:solidFill>
              <a:latin typeface="Montserrat"/>
              <a:cs typeface="Montserrat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47" y="2478840"/>
            <a:ext cx="2350306" cy="18367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14887</TotalTime>
  <Words>1896</Words>
  <Application>Microsoft Office PowerPoint</Application>
  <PresentationFormat>Произвольный</PresentationFormat>
  <Paragraphs>211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 Narrow</vt:lpstr>
      <vt:lpstr>Calibri</vt:lpstr>
      <vt:lpstr>Calibri-Light</vt:lpstr>
      <vt:lpstr>Montserrat</vt:lpstr>
      <vt:lpstr>Montserrat-Medium</vt:lpstr>
      <vt:lpstr>Montserrat-SemiBold</vt:lpstr>
      <vt:lpstr>MyriadPro-Cond</vt:lpstr>
      <vt:lpstr>Times New Roman</vt:lpstr>
      <vt:lpstr>Wingdings</vt:lpstr>
      <vt:lpstr>Office Theme</vt:lpstr>
      <vt:lpstr>Презентация PowerPoint</vt:lpstr>
      <vt:lpstr>В целях реализации мероприятий, направленных на повышение трудовой активности граждан, утверждены: </vt:lpstr>
      <vt:lpstr>Презентация PowerPoint</vt:lpstr>
      <vt:lpstr>Презентация PowerPoint</vt:lpstr>
      <vt:lpstr>Критерии, которым должны соответствовать трудоустраиваемые граждане:</vt:lpstr>
      <vt:lpstr>Презентация PowerPoint</vt:lpstr>
      <vt:lpstr>Презентация PowerPoint</vt:lpstr>
      <vt:lpstr>Критерии, которым должны соответствовать трудоустраиваемые граждане:</vt:lpstr>
      <vt:lpstr>Критерии профессий, на которые трудоустраивают граждан:</vt:lpstr>
      <vt:lpstr>Презентация PowerPoint</vt:lpstr>
      <vt:lpstr>Презентация PowerPoint</vt:lpstr>
      <vt:lpstr>Критерии, которым должна соответствовать организация:</vt:lpstr>
      <vt:lpstr>Наименование затрат (недополученных доходов), на возмещение  которых предоставляется субсидия:</vt:lpstr>
      <vt:lpstr>Презентация PowerPoint</vt:lpstr>
      <vt:lpstr>Общая информация: </vt:lpstr>
      <vt:lpstr>НАШИ 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Косорукова Алена Александровна</dc:creator>
  <cp:lastModifiedBy>Косорукова Алена Александровна</cp:lastModifiedBy>
  <cp:revision>497</cp:revision>
  <dcterms:created xsi:type="dcterms:W3CDTF">2023-05-03T09:25:15Z</dcterms:created>
  <dcterms:modified xsi:type="dcterms:W3CDTF">2026-08-17T08:17:41Z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</Properties>
</file>