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7559675" cy="1069181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68" y="-4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024D3EF-27E6-4B3D-A607-D94902406EA9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0E2AE34-B479-4EEC-888B-8758015DE2C3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4D56DE4-0E3E-4F91-B6BF-D0EB46DB0D19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068120" cy="184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1499400" y="2502000"/>
            <a:ext cx="1068120" cy="184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2621520" y="2502000"/>
            <a:ext cx="1068120" cy="184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377640" y="4047120"/>
            <a:ext cx="1068120" cy="184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1499400" y="4047120"/>
            <a:ext cx="1068120" cy="184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2621520" y="4047120"/>
            <a:ext cx="1068120" cy="184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9E29963-E95E-4715-BDDC-07DF67A9BBC8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B5A5059-3A0D-4930-96E7-2E5B8402BC48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614FE0F-A19D-40A1-A023-A95FDA2F6A4E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68B95A3-0941-4E9B-9BBE-FC61F1186E30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1B86AA3-7865-4AA8-B643-0178C0AE3307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F8DF4E6-98A6-488E-BED0-4C1673E12BA3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0727E4E-732B-480A-A676-EB6C89D730D2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E0DB0A-6842-40F5-A2C2-BE8942DE7409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1EFA2C4-89DB-4E2E-A939-36B6CBDE587F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текста заголовка щелкните мышью</a:t>
            </a:r>
            <a:endParaRPr lang="ru-RU" sz="44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1800" indent="-323850">
              <a:spcBef>
                <a:spcPts val="1415"/>
              </a:spcBef>
              <a:spcAft>
                <a:spcPts val="141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структуры щелкните мышью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864235" lvl="1" indent="-323850">
              <a:spcBef>
                <a:spcPts val="1415"/>
              </a:spcBef>
              <a:spcAft>
                <a:spcPts val="113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Второй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296035" lvl="2" indent="-288290">
              <a:spcBef>
                <a:spcPts val="1415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Третий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727835" lvl="3" indent="-215900">
              <a:spcBef>
                <a:spcPts val="1415"/>
              </a:spcBef>
              <a:spcAft>
                <a:spcPts val="56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Четвёртый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160270" lvl="4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Пятый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592070" lvl="5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Шестой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023870" lvl="6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Седьмой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456305" lvl="7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Восьмой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888105" lvl="8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Девятый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1415"/>
              </a:spcBef>
              <a:spcAft>
                <a:spcPts val="1415"/>
              </a:spcAft>
              <a:buNone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структуры щелкните мышью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864235" lvl="1" indent="-323850">
              <a:spcBef>
                <a:spcPts val="1415"/>
              </a:spcBef>
              <a:spcAft>
                <a:spcPts val="113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Второй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296035" lvl="2" indent="-288290">
              <a:spcBef>
                <a:spcPts val="1415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Третий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727835" lvl="3" indent="-215900">
              <a:spcBef>
                <a:spcPts val="1415"/>
              </a:spcBef>
              <a:spcAft>
                <a:spcPts val="56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Четвёртый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160270" lvl="4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Пятый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592070" lvl="5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Шестой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023870" lvl="6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Седьмой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456305" lvl="7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Восьмой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888105" lvl="8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Девятый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Bef>
                <a:spcPts val="1415"/>
              </a:spcBef>
              <a:spcAft>
                <a:spcPts val="1415"/>
              </a:spcAft>
              <a:buNone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структуры щелкните мышью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864235" lvl="1" indent="-323850">
              <a:spcBef>
                <a:spcPts val="1415"/>
              </a:spcBef>
              <a:spcAft>
                <a:spcPts val="113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Второй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296035" lvl="2" indent="-288290">
              <a:spcBef>
                <a:spcPts val="1415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Третий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727835" lvl="3" indent="-215900">
              <a:spcBef>
                <a:spcPts val="1415"/>
              </a:spcBef>
              <a:spcAft>
                <a:spcPts val="56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Четвёртый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160270" lvl="4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Пятый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592070" lvl="5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Шестой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023870" lvl="6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Седьмой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456305" lvl="7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Восьмой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888105" lvl="8" indent="-215900">
              <a:spcBef>
                <a:spcPts val="1415"/>
              </a:spcBef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Девятый уровень структуры</a:t>
            </a:r>
            <a:endParaRPr lang="ru-RU" sz="32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>
              <a:buNone/>
              <a:defRPr lang="ru-RU" sz="1800" b="0" strike="noStrike" spc="-1">
                <a:solidFill>
                  <a:srgbClr val="000000"/>
                </a:solidFill>
                <a:latin typeface="Calibri" panose="020F0502020204030204"/>
              </a:defRPr>
            </a:lvl1pPr>
          </a:lstStyle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Footer</a:t>
            </a:r>
            <a:endParaRPr lang="ru-RU" sz="18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6" name="PlaceHolder 6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>
              <a:buNone/>
              <a:defRPr lang="ru-RU" sz="1800" b="0" strike="noStrike" spc="-1">
                <a:solidFill>
                  <a:srgbClr val="000000"/>
                </a:solidFill>
                <a:latin typeface="Calibri" panose="020F0502020204030204"/>
              </a:defRPr>
            </a:lvl1pPr>
          </a:lstStyle>
          <a:p>
            <a:pPr indent="0">
              <a:buNone/>
            </a:pPr>
            <a:fld id="{85BE97B7-61C0-4F63-87C6-0B673CCDF1A4}" type="slidenum"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‹#›</a:t>
            </a:fld>
            <a:endParaRPr lang="ru-RU" sz="18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7" name="PlaceHolder 7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44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45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46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7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48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786560" y="234360"/>
            <a:ext cx="2504880" cy="1113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6720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МЕРОПРИЯТИЯ НА МАЙ 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3" name="object 43"/>
          <p:cNvSpPr/>
          <p:nvPr/>
        </p:nvSpPr>
        <p:spPr>
          <a:xfrm>
            <a:off x="628920" y="8441640"/>
            <a:ext cx="5112720" cy="2228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000000"/>
                </a:solidFill>
                <a:latin typeface="Calibri" panose="020F0502020204030204"/>
              </a:rPr>
              <a:t>ПРИХОДИТЕ, МЫ ВАС 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Адрес: Ульяновская область, г.Барыш, ул. Красноармейская, д. 35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Контактный номер: +79170639025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ФИО:</a:t>
            </a: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Ларин Александр Павлович</a:t>
            </a: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 </a:t>
            </a: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4" name="object 44"/>
          <p:cNvSpPr/>
          <p:nvPr/>
        </p:nvSpPr>
        <p:spPr>
          <a:xfrm>
            <a:off x="3819240" y="7361640"/>
            <a:ext cx="3296160" cy="561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5" name="object 45"/>
          <p:cNvSpPr/>
          <p:nvPr/>
        </p:nvSpPr>
        <p:spPr>
          <a:xfrm>
            <a:off x="6123240" y="8786520"/>
            <a:ext cx="91620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Отделение Фонда 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и социального страхования 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по Ульяновской 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56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57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8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59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60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61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2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3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64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5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66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67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9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70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4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75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6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7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8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79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80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1" name="Таблица 4"/>
          <p:cNvGraphicFramePr/>
          <p:nvPr>
            <p:extLst>
              <p:ext uri="{D42A27DB-BD31-4B8C-83A1-F6EECF244321}">
                <p14:modId xmlns:p14="http://schemas.microsoft.com/office/powerpoint/2010/main" val="3125423342"/>
              </p:ext>
            </p:extLst>
          </p:nvPr>
        </p:nvGraphicFramePr>
        <p:xfrm>
          <a:off x="394445" y="1774185"/>
          <a:ext cx="6839280" cy="5703115"/>
        </p:xfrm>
        <a:graphic>
          <a:graphicData uri="http://schemas.openxmlformats.org/drawingml/2006/table">
            <a:tbl>
              <a:tblPr/>
              <a:tblGrid>
                <a:gridCol w="886320"/>
                <a:gridCol w="4793040"/>
                <a:gridCol w="1159920"/>
              </a:tblGrid>
              <a:tr h="648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61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01.05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Участие в трудовом десанте, приуроченном к </a:t>
                      </a:r>
                      <a:r>
                        <a:rPr lang="ru-RU" altLang="en-US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Празднику</a:t>
                      </a:r>
                      <a:r>
                        <a:rPr lang="en-US" altLang="ru-RU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Весны</a:t>
                      </a:r>
                      <a:r>
                        <a:rPr lang="en-US" altLang="ru-RU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и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Труд</a:t>
                      </a:r>
                      <a:r>
                        <a:rPr lang="ru-RU" altLang="en-US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а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88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01.05 -22.06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Участие</a:t>
                      </a:r>
                      <a:r>
                        <a:rPr lang="en-US" altLang="ru-RU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во</a:t>
                      </a:r>
                      <a:r>
                        <a:rPr lang="en-US" altLang="ru-RU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Всероссийской</a:t>
                      </a:r>
                      <a:r>
                        <a:rPr lang="en-US" altLang="ru-RU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акции</a:t>
                      </a:r>
                      <a:r>
                        <a:rPr lang="en-US" altLang="ru-RU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«Красная</a:t>
                      </a:r>
                      <a:r>
                        <a:rPr lang="en-US" altLang="ru-RU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гвоздика»</a:t>
                      </a:r>
                      <a:r>
                        <a:rPr lang="en-US" altLang="ru-RU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ru-RU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благотворительного фонда</a:t>
                      </a:r>
                      <a:r>
                        <a:rPr lang="en-US" altLang="ru-RU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«Память</a:t>
                      </a:r>
                      <a:r>
                        <a:rPr lang="en-US" altLang="ru-RU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поколений»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3000"/>
                      </a:srgbClr>
                    </a:solidFill>
                  </a:tcPr>
                </a:tc>
              </a:tr>
              <a:tr h="61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07.05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Музей одной картины. Картина А.П.Брюллова «Малахитовая гостиная Зимнего дворца»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1143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07.05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Консультация по вопросам пенсионного и социального   обеспечения с участием  специалиста клиентской службы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СФР в </a:t>
                      </a:r>
                      <a:r>
                        <a:rPr lang="ru-RU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Барышском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районе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</a:tr>
              <a:tr h="925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08.05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CE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Участие в церемонии зажжения Вечного огня, посвященной 81-й годовщине Победы «Священный огонь Победы» 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16:00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CE1"/>
                    </a:solidFill>
                  </a:tcPr>
                </a:tc>
              </a:tr>
              <a:tr h="8616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09.05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Участие в праздничном мероприятии «Победный марш», посвященном 81-й годовщине Победы в ВОВ в Сквере Героев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82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23240" y="9585000"/>
            <a:ext cx="890640" cy="8881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84" name="object 35"/>
          <p:cNvSpPr/>
          <p:nvPr/>
        </p:nvSpPr>
        <p:spPr>
          <a:xfrm>
            <a:off x="120600" y="7023240"/>
            <a:ext cx="7344360" cy="35823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85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86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7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88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9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0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1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4880" cy="1113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6720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МЕРОПРИЯТИЯ НА МАЙ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3" name="object 45"/>
          <p:cNvSpPr/>
          <p:nvPr/>
        </p:nvSpPr>
        <p:spPr>
          <a:xfrm>
            <a:off x="6123240" y="8786520"/>
            <a:ext cx="91620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Отделение Фонда 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и социального страхования 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по Ульяновской 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94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95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6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97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98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99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00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1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102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3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104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105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7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108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1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2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13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4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5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16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17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118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92000" y="9720000"/>
            <a:ext cx="821880" cy="717840"/>
          </a:xfrm>
          <a:prstGeom prst="rect">
            <a:avLst/>
          </a:prstGeom>
          <a:ln w="0">
            <a:noFill/>
          </a:ln>
        </p:spPr>
      </p:pic>
      <p:sp>
        <p:nvSpPr>
          <p:cNvPr id="119" name="object 43"/>
          <p:cNvSpPr/>
          <p:nvPr/>
        </p:nvSpPr>
        <p:spPr>
          <a:xfrm>
            <a:off x="443520" y="8307720"/>
            <a:ext cx="5100480" cy="2228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000000"/>
                </a:solidFill>
                <a:latin typeface="Calibri" panose="020F0502020204030204"/>
              </a:rPr>
              <a:t>ПРИХОДИТЕ, МЫ ВАС 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Адрес: Ульяновская область, г. Барыш, ул. Красноармейская, д. 35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Контактный номер: +79170639025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ФИО:</a:t>
            </a: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Ларин Александр Павлович</a:t>
            </a: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 </a:t>
            </a: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20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40520" y="9616320"/>
            <a:ext cx="873360" cy="856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1" name="Таблица 4"/>
          <p:cNvGraphicFramePr/>
          <p:nvPr>
            <p:extLst>
              <p:ext uri="{D42A27DB-BD31-4B8C-83A1-F6EECF244321}">
                <p14:modId xmlns:p14="http://schemas.microsoft.com/office/powerpoint/2010/main" val="3566129734"/>
              </p:ext>
            </p:extLst>
          </p:nvPr>
        </p:nvGraphicFramePr>
        <p:xfrm>
          <a:off x="437655" y="1880640"/>
          <a:ext cx="6839280" cy="454688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560"/>
              </a:tblGrid>
              <a:tr h="647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383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13.05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Мастер - класс по изготовлению светильников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878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13.05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Круглый стол со специалистами Банка ВТБ (ПАО) на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тему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«Развитие финансовой грамотности у граждан старшего поколения»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9000"/>
                      </a:srgbClr>
                    </a:solidFill>
                  </a:tcPr>
                </a:tc>
              </a:tr>
              <a:tr h="879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14.05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Встреча с руководителем МФЦ </a:t>
                      </a:r>
                      <a:r>
                        <a:rPr lang="ru-RU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Барышского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района на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тему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«Предоставление гражданам государственных услуг в МФЦ»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879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8F1">
                        <a:alpha val="5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Посещение музея боевой и трудовой Славы </a:t>
                      </a:r>
                      <a:r>
                        <a:rPr lang="ru-RU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Барышского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района. Международный день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музеев (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 рамках Года единства народов России) 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8F1">
                        <a:alpha val="5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8F1">
                        <a:alpha val="53000"/>
                      </a:srgbClr>
                    </a:solidFill>
                  </a:tcPr>
                </a:tc>
              </a:tr>
              <a:tr h="879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19.05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Мероприятие с учениками средней школы №1 г.Барыша, посвященное празднованию Дня пионерии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123" name="object 35"/>
          <p:cNvSpPr/>
          <p:nvPr/>
        </p:nvSpPr>
        <p:spPr>
          <a:xfrm>
            <a:off x="120600" y="7023240"/>
            <a:ext cx="7344360" cy="35823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24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125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6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127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8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9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0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4880" cy="1113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6720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МЕРОПРИЯТИЯ НА МАЙ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32" name="object 45"/>
          <p:cNvSpPr/>
          <p:nvPr/>
        </p:nvSpPr>
        <p:spPr>
          <a:xfrm>
            <a:off x="6123240" y="8786520"/>
            <a:ext cx="91620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Отделение Фонда 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и социального страхования 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по Ульяновской 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33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134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5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136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137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38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9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40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141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2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143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144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5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6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147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8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9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0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51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52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3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4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55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56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157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sp>
        <p:nvSpPr>
          <p:cNvPr id="158" name="object 43"/>
          <p:cNvSpPr/>
          <p:nvPr/>
        </p:nvSpPr>
        <p:spPr>
          <a:xfrm>
            <a:off x="644400" y="8307720"/>
            <a:ext cx="5113080" cy="2228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000000"/>
                </a:solidFill>
                <a:latin typeface="Calibri" panose="020F0502020204030204"/>
              </a:rPr>
              <a:t>ПРИХОДИТЕ, МЫ ВАС 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Адрес: Ульяновская область, г. Барыш, ул. Красноармейская, д. 35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Контактный номер: +79170639025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ФИО:</a:t>
            </a: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Ларин Александр Павлович</a:t>
            </a: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 </a:t>
            </a: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59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23240" y="9585000"/>
            <a:ext cx="890640" cy="888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60" name="Таблица 4"/>
          <p:cNvGraphicFramePr/>
          <p:nvPr>
            <p:extLst>
              <p:ext uri="{D42A27DB-BD31-4B8C-83A1-F6EECF244321}">
                <p14:modId xmlns:p14="http://schemas.microsoft.com/office/powerpoint/2010/main" val="3732846991"/>
              </p:ext>
            </p:extLst>
          </p:nvPr>
        </p:nvGraphicFramePr>
        <p:xfrm>
          <a:off x="393840" y="1319935"/>
          <a:ext cx="6839280" cy="590019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560"/>
              </a:tblGrid>
              <a:tr h="1057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789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b="1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21.05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ru-RU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Microsoft YaHei" panose="020B0503020204020204" charset="-122"/>
                          <a:cs typeface="Calibri" panose="020F0502020204030204" charset="0"/>
                          <a:sym typeface="+mn-ea"/>
                        </a:rPr>
                        <a:t>Лекция, проводимая РО </a:t>
                      </a:r>
                      <a:r>
                        <a:rPr 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Microsoft YaHei" panose="020B0503020204020204" charset="-122"/>
                          <a:cs typeface="Calibri" panose="020F0502020204030204" charset="0"/>
                          <a:sym typeface="+mn-ea"/>
                        </a:rPr>
                        <a:t>«Знание</a:t>
                      </a:r>
                      <a:r>
                        <a:rPr lang="ru-RU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Microsoft YaHei" panose="020B0503020204020204" charset="-122"/>
                          <a:cs typeface="Calibri" panose="020F0502020204030204" charset="0"/>
                          <a:sym typeface="+mn-ea"/>
                        </a:rPr>
                        <a:t>», </a:t>
                      </a:r>
                      <a:r>
                        <a:rPr 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Microsoft YaHei" panose="020B0503020204020204" charset="-122"/>
                          <a:cs typeface="Calibri" panose="020F0502020204030204" charset="0"/>
                          <a:sym typeface="+mn-ea"/>
                        </a:rPr>
                        <a:t>на </a:t>
                      </a:r>
                      <a:r>
                        <a:rPr lang="ru-RU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Microsoft YaHei" panose="020B0503020204020204" charset="-122"/>
                          <a:cs typeface="Calibri" panose="020F0502020204030204" charset="0"/>
                          <a:sym typeface="+mn-ea"/>
                        </a:rPr>
                        <a:t>тему </a:t>
                      </a:r>
                      <a:r>
                        <a:rPr 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Microsoft YaHei" panose="020B0503020204020204" charset="-122"/>
                          <a:cs typeface="Calibri" panose="020F0502020204030204" charset="0"/>
                          <a:sym typeface="+mn-ea"/>
                        </a:rPr>
                        <a:t>«Откуда мы родом: пишем историю семьи вместе» </a:t>
                      </a:r>
                      <a:endParaRPr lang="ru-RU" altLang="en-US" sz="1700" b="0" strike="noStrike" spc="-1" dirty="0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endParaRPr lang="ru-RU" altLang="en-US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11:00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789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b="1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22.05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ru-RU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Видеоконференция со специалистами ОСФР по Ульяновской области по  вопросам пенсионного законодательства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endParaRPr lang="ru-RU" altLang="en-US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11:00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>
                        <a:alpha val="44000"/>
                      </a:srgbClr>
                    </a:solidFill>
                  </a:tcPr>
                </a:tc>
              </a:tr>
              <a:tr h="789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25.05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Экскурсия. Посещение набережной пруда «Макай»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10083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Лекция, проводимая РО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«Знание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»,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тему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«Весенние работы в саду»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(лектор </a:t>
                      </a:r>
                      <a:r>
                        <a:rPr lang="ru-RU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Провалова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Е.В.)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Народные гуляния в честь «Дня Святой Троицы»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387</Words>
  <Application>Microsoft Office PowerPoint</Application>
  <PresentationFormat>Произвольный</PresentationFormat>
  <Paragraphs>84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МАЙ  2026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МАЙ  2026</dc:title>
  <dc:creator>Шакиржанова Олеся Николаевна</dc:creator>
  <cp:lastModifiedBy>Шакиржанова Олеся Николаевна</cp:lastModifiedBy>
  <cp:revision>7</cp:revision>
  <dcterms:created xsi:type="dcterms:W3CDTF">2026-04-29T07:06:35Z</dcterms:created>
  <dcterms:modified xsi:type="dcterms:W3CDTF">2026-04-29T07:23:16Z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23769AE477AF4D21B5A8EA2589D8BDEE_13</vt:lpwstr>
  </property>
  <property fmtid="{D5CDD505-2E9C-101B-9397-08002B2CF9AE}" pid="3" name="KSOProductBuildVer">
    <vt:lpwstr>1049-12.2.0.23196</vt:lpwstr>
  </property>
</Properties>
</file>