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42"/>
      </p:cViewPr>
      <p:guideLst>
        <p:guide orient="horz" pos="3368"/>
        <p:guide pos="23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1239D34-9C84-4CEB-88AC-FA2F1BFB4574}" type="slidenum">
              <a:r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46C24915-639A-4257-8D3D-1D27CCF176DE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5B71FE0-C39D-4E1B-99B2-4B5A5297FAAF}" type="slidenum">
              <a:r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8CA6B28-8C3A-4FA0-972D-FB08484DCB8E}" type="slidenum">
              <a:r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DB7B4AD-6602-43DB-8D03-E5959075E9B3}" type="slidenum">
              <a:r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F1F9D5C-E93E-4083-B871-0995B0807DA1}" type="slidenum">
              <a:r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F7ECAE7-D3AD-4111-B873-BA856F15EBDB}" type="slidenum">
              <a:r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8928DF0-1536-4C01-9425-8ADD843DCC31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CAE3765-2A73-4B39-9156-17F628ACB27A}" type="slidenum">
              <a:r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661ADEFB-5E9F-4F93-A12D-DDFCF056B57C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49CBE76-155D-4FEC-86D9-C1527DB285EF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indent="0">
              <a:spcAft>
                <a:spcPts val="1415"/>
              </a:spcAft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20B366A-BE2A-417B-A689-0F8C289A1F34}" type="slidenum">
              <a:r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9560" cy="533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>
              <a:buNone/>
              <a:defRPr lang="ru-RU" sz="1800" b="0" strike="noStrike" spc="-1">
                <a:solidFill>
                  <a:srgbClr val="000000"/>
                </a:solidFill>
                <a:latin typeface="Calibri" panose="020F0502020204030204"/>
              </a:defRPr>
            </a:lvl1pPr>
          </a:lstStyle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Calibri" panose="020F0502020204030204"/>
              </a:rPr>
              <a:t>Footer</a:t>
            </a:r>
            <a:endParaRPr lang="ru-RU" sz="18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>
            <a:lvl1pPr indent="0">
              <a:buNone/>
              <a:defRPr lang="ru-RU" sz="1800" b="0" strike="noStrike" spc="-1">
                <a:solidFill>
                  <a:srgbClr val="000000"/>
                </a:solidFill>
                <a:latin typeface="Calibri" panose="020F0502020204030204"/>
              </a:defRPr>
            </a:lvl1pPr>
          </a:lstStyle>
          <a:p>
            <a:pPr indent="0">
              <a:buNone/>
            </a:pPr>
            <a:fld id="{3A4EC526-EB20-46AC-976C-42F454AE5679}" type="slidenum">
              <a:rPr lang="ru-RU" sz="1800" b="0" strike="noStrike" spc="-1">
                <a:solidFill>
                  <a:srgbClr val="000000"/>
                </a:solidFill>
                <a:latin typeface="Calibri" panose="020F0502020204030204"/>
              </a:rPr>
              <a:t>‹#›</a:t>
            </a:fld>
            <a:endParaRPr lang="ru-RU" sz="18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8800" cy="53388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Times New Roman" panose="02020603050405020304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Calibri" panose="020F0502020204030204"/>
              </a:rPr>
              <a:t>Для правки текста заглавия щёлкните мышью</a:t>
            </a: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1800" indent="-323850">
              <a:spcAft>
                <a:spcPts val="141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 panose="020F0502020204030204"/>
              </a:rPr>
              <a:t>Для правки структуры щёлкните мышью</a:t>
            </a:r>
          </a:p>
          <a:p>
            <a:pPr marL="864235" lvl="1" indent="-323850">
              <a:spcAft>
                <a:spcPts val="1135"/>
              </a:spcAft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 panose="020F0502020204030204"/>
              </a:rPr>
              <a:t>Второй уровень структуры</a:t>
            </a:r>
          </a:p>
          <a:p>
            <a:pPr marL="1296035" lvl="2" indent="-288290">
              <a:spcAft>
                <a:spcPts val="85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 panose="020F0502020204030204"/>
              </a:rPr>
              <a:t>Третий уровень структуры</a:t>
            </a:r>
          </a:p>
          <a:p>
            <a:pPr marL="1727835" lvl="3" indent="-215900">
              <a:spcAft>
                <a:spcPts val="565"/>
              </a:spcAft>
              <a:buClr>
                <a:srgbClr val="000000"/>
              </a:buClr>
              <a:buSzPct val="75000"/>
              <a:buFont typeface="Symbol" panose="05050102010706020507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 panose="020F0502020204030204"/>
              </a:rPr>
              <a:t>Четвёртый уровень структуры</a:t>
            </a:r>
          </a:p>
          <a:p>
            <a:pPr marL="2160270" lvl="4" indent="-215900"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 panose="020F0502020204030204"/>
              </a:rPr>
              <a:t>Пятый уровень структуры</a:t>
            </a:r>
          </a:p>
          <a:p>
            <a:pPr marL="2592070" lvl="5" indent="-215900"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 panose="020F0502020204030204"/>
              </a:rPr>
              <a:t>Шестой уровень структуры</a:t>
            </a:r>
          </a:p>
          <a:p>
            <a:pPr marL="3023870" lvl="6" indent="-215900">
              <a:spcAft>
                <a:spcPts val="285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 panose="020F0502020204030204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4.png"/><Relationship Id="rId3" Type="http://schemas.openxmlformats.org/officeDocument/2006/relationships/image" Target="../media/image7.png"/><Relationship Id="rId21" Type="http://schemas.openxmlformats.org/officeDocument/2006/relationships/image" Target="../media/image19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3.png"/><Relationship Id="rId2" Type="http://schemas.openxmlformats.org/officeDocument/2006/relationships/image" Target="../media/image1.png"/><Relationship Id="rId16" Type="http://schemas.openxmlformats.org/officeDocument/2006/relationships/image" Target="../media/image2.png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21.png"/><Relationship Id="rId10" Type="http://schemas.openxmlformats.org/officeDocument/2006/relationships/image" Target="../media/image14.png"/><Relationship Id="rId19" Type="http://schemas.openxmlformats.org/officeDocument/2006/relationships/image" Target="../media/image5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2"/>
          <a:stretch>
            <a:fillRect/>
          </a:stretch>
        </p:blipFill>
        <p:spPr>
          <a:xfrm>
            <a:off x="373176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43" name="Группа 1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44" name="object 36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pic>
          <p:nvPicPr>
            <p:cNvPr id="46" name="object 38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6"/>
            <a:stretch>
              <a:fillRect/>
            </a:stretch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7"/>
            <a:stretch>
              <a:fillRect/>
            </a:stretch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632840" y="321480"/>
            <a:ext cx="2505600" cy="11142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420" indent="-426720" algn="r">
              <a:lnSpc>
                <a:spcPts val="2700"/>
              </a:lnSpc>
              <a:spcBef>
                <a:spcPts val="640"/>
              </a:spcBef>
              <a:buNone/>
              <a:tabLst>
                <a:tab pos="0" algn="l"/>
              </a:tabLst>
            </a:pP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МЕРОПРИЯТИЯ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НА МАЙ</a:t>
            </a:r>
            <a:r>
              <a:rPr sz="2700"/>
              <a:t/>
            </a:r>
            <a:br>
              <a:rPr sz="2700"/>
            </a:br>
            <a:r>
              <a:rPr lang="ru-RU" sz="2700" b="1" strike="noStrike" spc="-1">
                <a:solidFill>
                  <a:srgbClr val="FFFFFF"/>
                </a:solidFill>
                <a:latin typeface="Calibri" panose="020F0502020204030204"/>
              </a:rPr>
              <a:t> 2026</a:t>
            </a:r>
            <a:endParaRPr lang="ru-RU" sz="27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628920" y="8441640"/>
            <a:ext cx="5113440" cy="21524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000000"/>
                </a:solidFill>
                <a:latin typeface="Calibri" panose="020F0502020204030204"/>
              </a:rPr>
              <a:t>ПРИХОДИТЕ, МЫ ВАС ЖДЕМ!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Наши контакты: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Адрес: Ульяновская область, р.п. Чердаклы, ул. Пионерская, д. 61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Контактный номер: +79991938443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ФИО: Макарова Наталья Сергеевна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52" name="object 45"/>
          <p:cNvSpPr/>
          <p:nvPr/>
        </p:nvSpPr>
        <p:spPr>
          <a:xfrm>
            <a:off x="6123240" y="8786520"/>
            <a:ext cx="91692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Отделение Фонда пенсионного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и социального страхования РФ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по Ульяновской области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53" name="Группа 103"/>
          <p:cNvGrpSpPr/>
          <p:nvPr/>
        </p:nvGrpSpPr>
        <p:grpSpPr>
          <a:xfrm>
            <a:off x="512280" y="489240"/>
            <a:ext cx="2517120" cy="982440"/>
            <a:chOff x="512280" y="489240"/>
            <a:chExt cx="2517120" cy="982440"/>
          </a:xfrm>
        </p:grpSpPr>
        <p:pic>
          <p:nvPicPr>
            <p:cNvPr id="54" name="object 49"/>
            <p:cNvPicPr/>
            <p:nvPr/>
          </p:nvPicPr>
          <p:blipFill>
            <a:blip r:embed="rId8"/>
            <a:stretch>
              <a:fillRect/>
            </a:stretch>
          </p:blipFill>
          <p:spPr>
            <a:xfrm>
              <a:off x="51228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5" name="object 50"/>
            <p:cNvSpPr/>
            <p:nvPr/>
          </p:nvSpPr>
          <p:spPr>
            <a:xfrm>
              <a:off x="1577160" y="814680"/>
              <a:ext cx="294480" cy="18468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grpSp>
          <p:nvGrpSpPr>
            <p:cNvPr id="56" name="object 51"/>
            <p:cNvGrpSpPr/>
            <p:nvPr/>
          </p:nvGrpSpPr>
          <p:grpSpPr>
            <a:xfrm>
              <a:off x="1917720" y="814680"/>
              <a:ext cx="447120" cy="150480"/>
              <a:chOff x="1917720" y="814680"/>
              <a:chExt cx="447120" cy="150480"/>
            </a:xfrm>
          </p:grpSpPr>
          <p:sp>
            <p:nvSpPr>
              <p:cNvPr id="57" name="object 52"/>
              <p:cNvSpPr/>
              <p:nvPr/>
            </p:nvSpPr>
            <p:spPr>
              <a:xfrm>
                <a:off x="1917720" y="814680"/>
                <a:ext cx="290160" cy="15048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58" name="object 53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224424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9" name="object 54"/>
            <p:cNvPicPr/>
            <p:nvPr/>
          </p:nvPicPr>
          <p:blipFill>
            <a:blip r:embed="rId10"/>
            <a:stretch>
              <a:fillRect/>
            </a:stretch>
          </p:blipFill>
          <p:spPr>
            <a:xfrm>
              <a:off x="155664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0" name="object 55"/>
            <p:cNvGrpSpPr/>
            <p:nvPr/>
          </p:nvGrpSpPr>
          <p:grpSpPr>
            <a:xfrm>
              <a:off x="1762920" y="1051200"/>
              <a:ext cx="676800" cy="182880"/>
              <a:chOff x="1762920" y="1051200"/>
              <a:chExt cx="676800" cy="182880"/>
            </a:xfrm>
          </p:grpSpPr>
          <p:pic>
            <p:nvPicPr>
              <p:cNvPr id="61" name="object 56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76292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2" name="object 57"/>
              <p:cNvSpPr/>
              <p:nvPr/>
            </p:nvSpPr>
            <p:spPr>
              <a:xfrm>
                <a:off x="1917720" y="1051200"/>
                <a:ext cx="522000" cy="18288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63" name="object 58"/>
            <p:cNvGrpSpPr/>
            <p:nvPr/>
          </p:nvGrpSpPr>
          <p:grpSpPr>
            <a:xfrm>
              <a:off x="2489040" y="1051560"/>
              <a:ext cx="290160" cy="149400"/>
              <a:chOff x="2489040" y="1051560"/>
              <a:chExt cx="290160" cy="149400"/>
            </a:xfrm>
          </p:grpSpPr>
          <p:pic>
            <p:nvPicPr>
              <p:cNvPr id="64" name="object 59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48904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0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5896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6" name="object 61"/>
            <p:cNvGrpSpPr/>
            <p:nvPr/>
          </p:nvGrpSpPr>
          <p:grpSpPr>
            <a:xfrm>
              <a:off x="1556640" y="1284480"/>
              <a:ext cx="1472760" cy="187200"/>
              <a:chOff x="1556640" y="1284480"/>
              <a:chExt cx="1472760" cy="187200"/>
            </a:xfrm>
          </p:grpSpPr>
          <p:pic>
            <p:nvPicPr>
              <p:cNvPr id="67" name="object 62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5664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3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7258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4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191772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5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230004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1" name="object 66"/>
              <p:cNvSpPr/>
              <p:nvPr/>
            </p:nvSpPr>
            <p:spPr>
              <a:xfrm>
                <a:off x="2494080" y="1290960"/>
                <a:ext cx="137880" cy="14904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72" name="object 67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>
                <a:off x="266148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3" name="object 68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86164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4" name="Прямоугольник: скругленные углы 2"/>
          <p:cNvSpPr/>
          <p:nvPr/>
        </p:nvSpPr>
        <p:spPr>
          <a:xfrm>
            <a:off x="6140520" y="9593640"/>
            <a:ext cx="874080" cy="85788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56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75" name="Овал 3"/>
          <p:cNvSpPr/>
          <p:nvPr/>
        </p:nvSpPr>
        <p:spPr>
          <a:xfrm>
            <a:off x="6047640" y="7937640"/>
            <a:ext cx="814680" cy="81468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76" name="object 48"/>
          <p:cNvPicPr/>
          <p:nvPr/>
        </p:nvPicPr>
        <p:blipFill>
          <a:blip r:embed="rId20"/>
          <a:stretch>
            <a:fillRect/>
          </a:stretch>
        </p:blipFill>
        <p:spPr>
          <a:xfrm>
            <a:off x="6154560" y="8176680"/>
            <a:ext cx="600840" cy="515880"/>
          </a:xfrm>
          <a:prstGeom prst="rect">
            <a:avLst/>
          </a:prstGeom>
          <a:ln w="0">
            <a:noFill/>
          </a:ln>
        </p:spPr>
      </p:pic>
      <p:pic>
        <p:nvPicPr>
          <p:cNvPr id="77" name="Рисунок 7"/>
          <p:cNvPicPr/>
          <p:nvPr/>
        </p:nvPicPr>
        <p:blipFill>
          <a:blip r:embed="rId21"/>
          <a:stretch>
            <a:fillRect/>
          </a:stretch>
        </p:blipFill>
        <p:spPr>
          <a:xfrm>
            <a:off x="6153120" y="9577080"/>
            <a:ext cx="861480" cy="8614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8" name="Таблица 4"/>
          <p:cNvGraphicFramePr/>
          <p:nvPr>
            <p:extLst>
              <p:ext uri="{D42A27DB-BD31-4B8C-83A1-F6EECF244321}">
                <p14:modId xmlns:p14="http://schemas.microsoft.com/office/powerpoint/2010/main" val="1827437003"/>
              </p:ext>
            </p:extLst>
          </p:nvPr>
        </p:nvGraphicFramePr>
        <p:xfrm>
          <a:off x="501480" y="1818000"/>
          <a:ext cx="6839280" cy="496136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560"/>
              </a:tblGrid>
              <a:tr h="65052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</a:tr>
              <a:tr h="619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01.05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Участие в трудовом десанте, приуроченном к </a:t>
                      </a:r>
                      <a:r>
                        <a:rPr lang="ru-RU" altLang="en-US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Празднику</a:t>
                      </a:r>
                      <a:r>
                        <a:rPr lang="en-US" altLang="ru-RU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Весны</a:t>
                      </a:r>
                      <a:r>
                        <a:rPr lang="en-US" altLang="ru-RU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и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smtClean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Труда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883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01.05 -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22.06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Участие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во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Всероссийской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акции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«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Красная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гвоздика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»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ru-RU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благотворительного фонда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«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Память</a:t>
                      </a:r>
                      <a:r>
                        <a:rPr lang="en-US" alt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 </a:t>
                      </a:r>
                      <a:r>
                        <a:rPr lang="en-US" altLang="en-US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поколений</a:t>
                      </a:r>
                      <a:r>
                        <a:rPr lang="en-US" altLang="en-US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  <a:sym typeface="+mn-ea"/>
                        </a:rPr>
                        <a:t>»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6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65000"/>
                      </a:srgbClr>
                    </a:solidFill>
                  </a:tcPr>
                </a:tc>
              </a:tr>
              <a:tr h="619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07.05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Участие во Всероссийской акции «Георгиевская ленточка»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883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08.05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  <a:ea typeface="Microsoft YaHei" panose="020B0503020204020204" charset="-122"/>
                        </a:rPr>
                        <a:t>Участие в церемонии зажжения Вечного огня «Священный огонь Победы», посвященной 81-й годовщине Победы </a:t>
                      </a:r>
                    </a:p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59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16:00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>
                        <a:alpha val="59000"/>
                      </a:srgbClr>
                    </a:solidFill>
                  </a:tcPr>
                </a:tc>
              </a:tr>
              <a:tr h="8830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09.05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  <a:spcBef>
                          <a:spcPts val="1400"/>
                        </a:spcBef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  <a:ea typeface="Microsoft YaHei" panose="020B0503020204020204" charset="-122"/>
                        </a:rPr>
                        <a:t>Участие в праздничном мероприятии «Победный марш», посвященном 81-й годовщине Победы в ВОВ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10:00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pic>
        <p:nvPicPr>
          <p:cNvPr id="79" name="Picture 2"/>
          <p:cNvPicPr/>
          <p:nvPr/>
        </p:nvPicPr>
        <p:blipFill>
          <a:blip r:embed="rId22"/>
          <a:stretch>
            <a:fillRect/>
          </a:stretch>
        </p:blipFill>
        <p:spPr>
          <a:xfrm>
            <a:off x="6125760" y="9563040"/>
            <a:ext cx="901080" cy="88992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5880" cy="1122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Calibri" panose="020F0502020204030204"/>
            </a:endParaRPr>
          </a:p>
        </p:txBody>
      </p:sp>
      <p:pic>
        <p:nvPicPr>
          <p:cNvPr id="81" name="object 1"/>
          <p:cNvPicPr/>
          <p:nvPr/>
        </p:nvPicPr>
        <p:blipFill>
          <a:blip r:embed="rId2"/>
          <a:stretch>
            <a:fillRect/>
          </a:stretch>
        </p:blipFill>
        <p:spPr>
          <a:xfrm>
            <a:off x="3732120" y="108000"/>
            <a:ext cx="3719520" cy="1657800"/>
          </a:xfrm>
          <a:prstGeom prst="rect">
            <a:avLst/>
          </a:prstGeom>
          <a:ln w="0">
            <a:noFill/>
          </a:ln>
        </p:spPr>
      </p:pic>
      <p:sp>
        <p:nvSpPr>
          <p:cNvPr id="82" name="object 2"/>
          <p:cNvSpPr/>
          <p:nvPr/>
        </p:nvSpPr>
        <p:spPr>
          <a:xfrm>
            <a:off x="4635720" y="321480"/>
            <a:ext cx="2505600" cy="11142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 marL="439420" indent="-426720" algn="r">
              <a:lnSpc>
                <a:spcPts val="2700"/>
              </a:lnSpc>
              <a:spcBef>
                <a:spcPts val="640"/>
              </a:spcBef>
              <a:tabLst>
                <a:tab pos="0" algn="l"/>
              </a:tabLst>
            </a:pPr>
            <a:r>
              <a:rPr lang="ru-RU" sz="2700" b="1" strike="noStrike" spc="-1">
                <a:solidFill>
                  <a:srgbClr val="000000"/>
                </a:solidFill>
                <a:latin typeface="Calibri" panose="020F0502020204030204"/>
              </a:rPr>
              <a:t>МЕРОПРИЯТИЯ</a:t>
            </a:r>
            <a:endParaRPr lang="ru-RU" sz="27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439420" indent="-426720" algn="r">
              <a:lnSpc>
                <a:spcPts val="2700"/>
              </a:lnSpc>
              <a:spcBef>
                <a:spcPts val="640"/>
              </a:spcBef>
              <a:tabLst>
                <a:tab pos="0" algn="l"/>
              </a:tabLst>
            </a:pPr>
            <a:r>
              <a:rPr lang="ru-RU" sz="2700" b="1" strike="noStrike" spc="-1">
                <a:solidFill>
                  <a:srgbClr val="000000"/>
                </a:solidFill>
                <a:latin typeface="Calibri" panose="020F0502020204030204"/>
              </a:rPr>
              <a:t>НА МАЙ</a:t>
            </a:r>
            <a:endParaRPr lang="ru-RU" sz="27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439420" indent="-426720" algn="r">
              <a:lnSpc>
                <a:spcPts val="2700"/>
              </a:lnSpc>
              <a:spcBef>
                <a:spcPts val="640"/>
              </a:spcBef>
              <a:tabLst>
                <a:tab pos="0" algn="l"/>
              </a:tabLst>
            </a:pPr>
            <a:r>
              <a:rPr lang="ru-RU" sz="2700" b="1" strike="noStrike" spc="-1">
                <a:solidFill>
                  <a:srgbClr val="000000"/>
                </a:solidFill>
                <a:latin typeface="Calibri" panose="020F0502020204030204"/>
              </a:rPr>
              <a:t>2026</a:t>
            </a:r>
            <a:endParaRPr lang="ru-RU" sz="27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grpSp>
        <p:nvGrpSpPr>
          <p:cNvPr id="83" name="Группа 2"/>
          <p:cNvGrpSpPr/>
          <p:nvPr/>
        </p:nvGrpSpPr>
        <p:grpSpPr>
          <a:xfrm>
            <a:off x="512640" y="489240"/>
            <a:ext cx="2517120" cy="982440"/>
            <a:chOff x="512640" y="489240"/>
            <a:chExt cx="2517120" cy="982440"/>
          </a:xfrm>
        </p:grpSpPr>
        <p:pic>
          <p:nvPicPr>
            <p:cNvPr id="84" name="object 3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512640" y="489240"/>
              <a:ext cx="838800" cy="9565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85" name="object 4"/>
            <p:cNvSpPr/>
            <p:nvPr/>
          </p:nvSpPr>
          <p:spPr>
            <a:xfrm>
              <a:off x="1577520" y="814680"/>
              <a:ext cx="294480" cy="18468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grpSp>
          <p:nvGrpSpPr>
            <p:cNvPr id="86" name="object 5"/>
            <p:cNvGrpSpPr/>
            <p:nvPr/>
          </p:nvGrpSpPr>
          <p:grpSpPr>
            <a:xfrm>
              <a:off x="1918080" y="814680"/>
              <a:ext cx="447120" cy="150480"/>
              <a:chOff x="1918080" y="814680"/>
              <a:chExt cx="447120" cy="150480"/>
            </a:xfrm>
          </p:grpSpPr>
          <p:sp>
            <p:nvSpPr>
              <p:cNvPr id="87" name="object 6"/>
              <p:cNvSpPr/>
              <p:nvPr/>
            </p:nvSpPr>
            <p:spPr>
              <a:xfrm>
                <a:off x="1918080" y="814680"/>
                <a:ext cx="290160" cy="15048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88" name="object 7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244600" y="815040"/>
                <a:ext cx="12060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89" name="object 8"/>
            <p:cNvPicPr/>
            <p:nvPr/>
          </p:nvPicPr>
          <p:blipFill>
            <a:blip r:embed="rId5"/>
            <a:stretch>
              <a:fillRect/>
            </a:stretch>
          </p:blipFill>
          <p:spPr>
            <a:xfrm>
              <a:off x="1557000" y="1049760"/>
              <a:ext cx="159120" cy="1530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90" name="object 9"/>
            <p:cNvGrpSpPr/>
            <p:nvPr/>
          </p:nvGrpSpPr>
          <p:grpSpPr>
            <a:xfrm>
              <a:off x="1763280" y="1051200"/>
              <a:ext cx="676800" cy="182880"/>
              <a:chOff x="1763280" y="1051200"/>
              <a:chExt cx="676800" cy="182880"/>
            </a:xfrm>
          </p:grpSpPr>
          <p:pic>
            <p:nvPicPr>
              <p:cNvPr id="91" name="object 10"/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763280" y="1051560"/>
                <a:ext cx="122040" cy="149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2" name="object 11"/>
              <p:cNvSpPr/>
              <p:nvPr/>
            </p:nvSpPr>
            <p:spPr>
              <a:xfrm>
                <a:off x="1918080" y="1051200"/>
                <a:ext cx="522000" cy="18288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</p:grpSp>
        <p:grpSp>
          <p:nvGrpSpPr>
            <p:cNvPr id="93" name="object 12"/>
            <p:cNvGrpSpPr/>
            <p:nvPr/>
          </p:nvGrpSpPr>
          <p:grpSpPr>
            <a:xfrm>
              <a:off x="2489400" y="1051560"/>
              <a:ext cx="290160" cy="149400"/>
              <a:chOff x="2489400" y="1051560"/>
              <a:chExt cx="290160" cy="149400"/>
            </a:xfrm>
          </p:grpSpPr>
          <p:pic>
            <p:nvPicPr>
              <p:cNvPr id="94" name="object 13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489400" y="1051560"/>
                <a:ext cx="129240" cy="149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5" name="object 14"/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2659320" y="1051560"/>
                <a:ext cx="120240" cy="1494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96" name="object 15"/>
            <p:cNvGrpSpPr/>
            <p:nvPr/>
          </p:nvGrpSpPr>
          <p:grpSpPr>
            <a:xfrm>
              <a:off x="1557000" y="1284480"/>
              <a:ext cx="1472760" cy="187200"/>
              <a:chOff x="1557000" y="1284480"/>
              <a:chExt cx="1472760" cy="187200"/>
            </a:xfrm>
          </p:grpSpPr>
          <p:pic>
            <p:nvPicPr>
              <p:cNvPr id="97" name="object 16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557000" y="1292040"/>
                <a:ext cx="14256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8" name="object 17"/>
              <p:cNvPicPr/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172620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99" name="object 18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918080" y="1284480"/>
                <a:ext cx="359640" cy="1872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0" name="object 19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2300400" y="1292040"/>
                <a:ext cx="163800" cy="1548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101" name="object 20"/>
              <p:cNvSpPr/>
              <p:nvPr/>
            </p:nvSpPr>
            <p:spPr>
              <a:xfrm>
                <a:off x="2494440" y="1290960"/>
                <a:ext cx="137880" cy="14904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rgbClr val="FFFFFF"/>
              </a:lnRef>
              <a:fillRef idx="0">
                <a:srgbClr val="FFFFFF"/>
              </a:fillRef>
              <a:effectRef idx="0">
                <a:srgbClr val="FFFFFF"/>
              </a:effectRef>
              <a:fontRef idx="minor"/>
            </p:style>
            <p:txBody>
              <a:bodyPr lIns="0" tIns="0" rIns="0" bIns="0" anchor="t">
                <a:noAutofit/>
              </a:bodyPr>
              <a:lstStyle/>
              <a:p>
                <a:endParaRPr lang="ru-RU" sz="1800" b="0" strike="noStrike" spc="-1">
                  <a:solidFill>
                    <a:srgbClr val="000000"/>
                  </a:solidFill>
                  <a:latin typeface="Arial" panose="020B0604020202020204"/>
                </a:endParaRPr>
              </a:p>
            </p:txBody>
          </p:sp>
          <p:pic>
            <p:nvPicPr>
              <p:cNvPr id="102" name="object 21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661840" y="1290960"/>
                <a:ext cx="169560" cy="180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103" name="object 22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2862000" y="1290960"/>
                <a:ext cx="167760" cy="1494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graphicFrame>
        <p:nvGraphicFramePr>
          <p:cNvPr id="104" name="Таблица 1"/>
          <p:cNvGraphicFramePr/>
          <p:nvPr>
            <p:extLst>
              <p:ext uri="{D42A27DB-BD31-4B8C-83A1-F6EECF244321}">
                <p14:modId xmlns:p14="http://schemas.microsoft.com/office/powerpoint/2010/main" val="319825986"/>
              </p:ext>
            </p:extLst>
          </p:nvPr>
        </p:nvGraphicFramePr>
        <p:xfrm>
          <a:off x="383040" y="1885680"/>
          <a:ext cx="6839280" cy="5592390"/>
        </p:xfrm>
        <a:graphic>
          <a:graphicData uri="http://schemas.openxmlformats.org/drawingml/2006/table">
            <a:tbl>
              <a:tblPr/>
              <a:tblGrid>
                <a:gridCol w="848880"/>
                <a:gridCol w="4830840"/>
                <a:gridCol w="1159560"/>
              </a:tblGrid>
              <a:tr h="9327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4F81BD"/>
                    </a:solidFill>
                  </a:tcPr>
                </a:tc>
              </a:tr>
              <a:tr h="11061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altLang="en-US" sz="1700" b="1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14.05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Microsoft YaHei" panose="020B0503020204020204" charset="-122"/>
                          <a:cs typeface="Calibri" panose="020F0502020204030204" charset="0"/>
                          <a:sym typeface="+mn-ea"/>
                        </a:rPr>
                        <a:t>Консультация по вопросам пенсионного и социального обеспечения с участием специалиста клиентской </a:t>
                      </a:r>
                      <a:r>
                        <a:rPr lang="ru-RU" sz="1700" spc="-1" dirty="0" smtClean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Microsoft YaHei" panose="020B0503020204020204" charset="-122"/>
                          <a:cs typeface="Calibri" panose="020F0502020204030204" charset="0"/>
                          <a:sym typeface="+mn-ea"/>
                        </a:rPr>
                        <a:t>службы СФР </a:t>
                      </a:r>
                      <a:r>
                        <a:rPr 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Microsoft YaHei" panose="020B0503020204020204" charset="-122"/>
                          <a:cs typeface="Calibri" panose="020F0502020204030204" charset="0"/>
                          <a:sym typeface="+mn-ea"/>
                        </a:rPr>
                        <a:t>в </a:t>
                      </a:r>
                      <a:r>
                        <a:rPr lang="ru-RU" sz="1700" spc="-1" dirty="0" err="1">
                          <a:solidFill>
                            <a:srgbClr val="000000"/>
                          </a:solidFill>
                          <a:latin typeface="Calibri" panose="020F0502020204030204" charset="0"/>
                          <a:ea typeface="Microsoft YaHei" panose="020B0503020204020204" charset="-122"/>
                          <a:cs typeface="Calibri" panose="020F0502020204030204" charset="0"/>
                          <a:sym typeface="+mn-ea"/>
                        </a:rPr>
                        <a:t>Чердаклинском</a:t>
                      </a:r>
                      <a:r>
                        <a:rPr lang="ru-RU" sz="1700" spc="-1" dirty="0">
                          <a:solidFill>
                            <a:srgbClr val="000000"/>
                          </a:solidFill>
                          <a:latin typeface="Calibri" panose="020F0502020204030204" charset="0"/>
                          <a:ea typeface="Microsoft YaHei" panose="020B0503020204020204" charset="-122"/>
                          <a:cs typeface="Calibri" panose="020F0502020204030204" charset="0"/>
                          <a:sym typeface="+mn-ea"/>
                        </a:rPr>
                        <a:t> районе</a:t>
                      </a:r>
                      <a:endParaRPr lang="ru-RU" altLang="en-US" sz="1700" b="0" strike="noStrike" spc="-1" dirty="0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11:00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>
                        <a:alpha val="25000"/>
                      </a:srgbClr>
                    </a:solidFill>
                  </a:tcPr>
                </a:tc>
              </a:tr>
              <a:tr h="92583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altLang="en-US" sz="1700" b="1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18.05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ru-RU" sz="1700" spc="-1">
                          <a:solidFill>
                            <a:srgbClr val="000000"/>
                          </a:solidFill>
                          <a:latin typeface="Calibri" panose="020F0502020204030204" charset="0"/>
                          <a:ea typeface="Microsoft YaHei" panose="020B0503020204020204" charset="-122"/>
                          <a:cs typeface="Calibri" panose="020F0502020204030204" charset="0"/>
                          <a:sym typeface="+mn-ea"/>
                        </a:rPr>
                        <a:t>Встреча с семьями участников СВО, посвященная Всероссийскому дню семьи (в рамках Года единства народов России)</a:t>
                      </a:r>
                      <a:endParaRPr lang="ru-RU" altLang="en-US" sz="1700" b="0" strike="noStrike" spc="-1">
                        <a:solidFill>
                          <a:srgbClr val="000000"/>
                        </a:solidFill>
                        <a:latin typeface="Calibri" panose="020F0502020204030204" charset="0"/>
                        <a:cs typeface="Calibri" panose="020F0502020204030204" charset="0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altLang="en-US" sz="1700" b="0" strike="noStrike" spc="-1">
                          <a:solidFill>
                            <a:srgbClr val="000000"/>
                          </a:solidFill>
                          <a:latin typeface="Calibri" panose="020F0502020204030204" charset="0"/>
                          <a:cs typeface="Calibri" panose="020F0502020204030204" charset="0"/>
                        </a:rPr>
                        <a:t>11:00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>
                        <a:alpha val="50000"/>
                      </a:srgbClr>
                    </a:solidFill>
                  </a:tcPr>
                </a:tc>
              </a:tr>
              <a:tr h="669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21.05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  <a:ea typeface="Microsoft YaHei" panose="020B0503020204020204" charset="-122"/>
                        </a:rPr>
                        <a:t>Лекция, проводимая РО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  <a:ea typeface="Microsoft YaHei" panose="020B0503020204020204" charset="-122"/>
                        </a:rPr>
                        <a:t>«Знание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  <a:ea typeface="Microsoft YaHei" panose="020B0503020204020204" charset="-122"/>
                        </a:rPr>
                        <a:t>»,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  <a:ea typeface="Microsoft YaHei" panose="020B0503020204020204" charset="-122"/>
                        </a:rPr>
                        <a:t>на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  <a:ea typeface="Microsoft YaHei" panose="020B0503020204020204" charset="-122"/>
                        </a:rPr>
                        <a:t>тему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  <a:ea typeface="Microsoft YaHei" panose="020B0503020204020204" charset="-122"/>
                        </a:rPr>
                        <a:t>«Откуда мы родом: пишем историю семьи вместе» 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>
                        <a:alpha val="2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>
                        <a:alpha val="25000"/>
                      </a:srgbClr>
                    </a:solidFill>
                  </a:tcPr>
                </a:tc>
              </a:tr>
              <a:tr h="8585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22.05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  <a:ea typeface="Microsoft YaHei" panose="020B0503020204020204" charset="-122"/>
                        </a:rPr>
                        <a:t>Видеоконференция со специалистами ОСФР по Ульяновской области по   вопросам пенсионного законодательства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0D8E7"/>
                    </a:solidFill>
                  </a:tcPr>
                </a:tc>
              </a:tr>
              <a:tr h="6711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700" b="1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26.05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Лекция, проводимая РО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«Знание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»,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на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тему 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«Весенние работы в саду» </a:t>
                      </a:r>
                      <a:r>
                        <a:rPr lang="ru-RU" sz="1700" b="0" strike="noStrike" spc="-1" dirty="0" smtClean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(лектор </a:t>
                      </a:r>
                      <a:r>
                        <a:rPr lang="ru-RU" sz="1700" b="0" strike="noStrike" spc="-1" dirty="0" err="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Провалова</a:t>
                      </a:r>
                      <a:r>
                        <a:rPr lang="ru-RU" sz="1700" b="0" strike="noStrike" spc="-1" dirty="0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 Е.В.)</a:t>
                      </a:r>
                      <a:endParaRPr lang="ru-RU" sz="1700" b="0" strike="noStrike" spc="-1" dirty="0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700" b="0" strike="noStrike" spc="-1">
                          <a:solidFill>
                            <a:srgbClr val="000000"/>
                          </a:solidFill>
                          <a:latin typeface="Calibri" panose="020F0502020204030204"/>
                        </a:rPr>
                        <a:t>11:00</a:t>
                      </a:r>
                      <a:endParaRPr lang="ru-RU" sz="1700" b="0" strike="noStrike" spc="-1">
                        <a:solidFill>
                          <a:srgbClr val="000000"/>
                        </a:solidFill>
                        <a:latin typeface="Arial" panose="020B0604020202020204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sp>
        <p:nvSpPr>
          <p:cNvPr id="105" name="object 23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06" name="object 24"/>
          <p:cNvSpPr/>
          <p:nvPr/>
        </p:nvSpPr>
        <p:spPr>
          <a:xfrm>
            <a:off x="111240" y="7000200"/>
            <a:ext cx="7345080" cy="35830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0" rIns="0" bIns="0" anchor="t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07" name="object 25"/>
          <p:cNvSpPr/>
          <p:nvPr/>
        </p:nvSpPr>
        <p:spPr>
          <a:xfrm>
            <a:off x="466200" y="8404560"/>
            <a:ext cx="5113440" cy="215244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700">
              <a:lnSpc>
                <a:spcPct val="76000"/>
              </a:lnSpc>
              <a:spcBef>
                <a:spcPts val="1375"/>
              </a:spcBef>
            </a:pPr>
            <a:r>
              <a:rPr lang="ru-RU" sz="4400" b="1" strike="noStrike" spc="-1">
                <a:solidFill>
                  <a:srgbClr val="000000"/>
                </a:solidFill>
                <a:latin typeface="Calibri" panose="020F0502020204030204"/>
              </a:rPr>
              <a:t>ПРИХОДИТЕ, МЫ ВАС ЖДЕМ!</a:t>
            </a:r>
            <a:endParaRPr lang="ru-RU" sz="44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Наши контакты: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Адрес: Ульяновская область, р.п. Чердаклы, ул. Пионерская, д. 61</a:t>
            </a:r>
            <a:r>
              <a:rPr sz="1300"/>
              <a:t/>
            </a:r>
            <a:br>
              <a:rPr sz="1300"/>
            </a:b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Контактный номер: +79991938443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5240">
              <a:lnSpc>
                <a:spcPts val="1300"/>
              </a:lnSpc>
              <a:spcBef>
                <a:spcPts val="130"/>
              </a:spcBef>
            </a:pPr>
            <a:r>
              <a:rPr lang="ru-RU" sz="1300" b="0" strike="noStrike" spc="-1">
                <a:solidFill>
                  <a:srgbClr val="000000"/>
                </a:solidFill>
                <a:latin typeface="Calibri" panose="020F0502020204030204"/>
              </a:rPr>
              <a:t>ФИО: Макарова Наталья Сергеевна</a:t>
            </a:r>
            <a:endParaRPr lang="ru-RU" sz="13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sp>
        <p:nvSpPr>
          <p:cNvPr id="108" name="object 27"/>
          <p:cNvSpPr/>
          <p:nvPr/>
        </p:nvSpPr>
        <p:spPr>
          <a:xfrm>
            <a:off x="6123240" y="8786520"/>
            <a:ext cx="91692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Отделение Фонда пенсионного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и социального страхования РФ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  <a:p>
            <a:pPr marL="12700">
              <a:lnSpc>
                <a:spcPct val="100000"/>
              </a:lnSpc>
              <a:spcBef>
                <a:spcPts val="260"/>
              </a:spcBef>
            </a:pPr>
            <a:r>
              <a:rPr lang="ru-RU" sz="800" b="0" strike="noStrike" spc="-1">
                <a:solidFill>
                  <a:srgbClr val="000000"/>
                </a:solidFill>
                <a:latin typeface="Calibri" panose="020F0502020204030204"/>
              </a:rPr>
              <a:t>по Ульяновской области</a:t>
            </a:r>
            <a:endParaRPr lang="ru-RU" sz="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109" name="Picture 1"/>
          <p:cNvPicPr/>
          <p:nvPr/>
        </p:nvPicPr>
        <p:blipFill>
          <a:blip r:embed="rId15"/>
          <a:stretch>
            <a:fillRect/>
          </a:stretch>
        </p:blipFill>
        <p:spPr>
          <a:xfrm>
            <a:off x="6125760" y="9563400"/>
            <a:ext cx="901080" cy="889920"/>
          </a:xfrm>
          <a:prstGeom prst="rect">
            <a:avLst/>
          </a:prstGeom>
          <a:ln w="0">
            <a:noFill/>
          </a:ln>
        </p:spPr>
      </p:pic>
      <p:grpSp>
        <p:nvGrpSpPr>
          <p:cNvPr id="110" name="Группа 3"/>
          <p:cNvGrpSpPr/>
          <p:nvPr/>
        </p:nvGrpSpPr>
        <p:grpSpPr>
          <a:xfrm>
            <a:off x="644400" y="8176320"/>
            <a:ext cx="1147320" cy="132120"/>
            <a:chOff x="644400" y="8176320"/>
            <a:chExt cx="1147320" cy="132120"/>
          </a:xfrm>
        </p:grpSpPr>
        <p:pic>
          <p:nvPicPr>
            <p:cNvPr id="111" name="object 28"/>
            <p:cNvPicPr/>
            <p:nvPr/>
          </p:nvPicPr>
          <p:blipFill>
            <a:blip r:embed="rId16"/>
            <a:stretch>
              <a:fillRect/>
            </a:stretch>
          </p:blipFill>
          <p:spPr>
            <a:xfrm>
              <a:off x="644400" y="8176320"/>
              <a:ext cx="102600" cy="1321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12" name="object 29"/>
            <p:cNvSpPr/>
            <p:nvPr/>
          </p:nvSpPr>
          <p:spPr>
            <a:xfrm>
              <a:off x="771480" y="8178120"/>
              <a:ext cx="93960" cy="12888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rgbClr val="FFFFFF"/>
            </a:lnRef>
            <a:fillRef idx="0">
              <a:srgbClr val="FFFFFF"/>
            </a:fillRef>
            <a:effectRef idx="0">
              <a:srgbClr val="FFFFFF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endParaRPr lang="ru-RU" sz="1800" b="0" strike="noStrike" spc="-1">
                <a:solidFill>
                  <a:srgbClr val="000000"/>
                </a:solidFill>
                <a:latin typeface="Arial" panose="020B0604020202020204"/>
              </a:endParaRPr>
            </a:p>
          </p:txBody>
        </p:sp>
        <p:pic>
          <p:nvPicPr>
            <p:cNvPr id="113" name="object 30"/>
            <p:cNvPicPr/>
            <p:nvPr/>
          </p:nvPicPr>
          <p:blipFill>
            <a:blip r:embed="rId17"/>
            <a:stretch>
              <a:fillRect/>
            </a:stretch>
          </p:blipFill>
          <p:spPr>
            <a:xfrm>
              <a:off x="888840" y="8176320"/>
              <a:ext cx="291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4" name="object 31"/>
            <p:cNvPicPr/>
            <p:nvPr/>
          </p:nvPicPr>
          <p:blipFill>
            <a:blip r:embed="rId18"/>
            <a:stretch>
              <a:fillRect/>
            </a:stretch>
          </p:blipFill>
          <p:spPr>
            <a:xfrm>
              <a:off x="1201680" y="8176320"/>
              <a:ext cx="318600" cy="132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5" name="object 32"/>
            <p:cNvPicPr/>
            <p:nvPr/>
          </p:nvPicPr>
          <p:blipFill>
            <a:blip r:embed="rId19"/>
            <a:stretch>
              <a:fillRect/>
            </a:stretch>
          </p:blipFill>
          <p:spPr>
            <a:xfrm>
              <a:off x="1545480" y="8178120"/>
              <a:ext cx="109440" cy="1285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16" name="object 34"/>
            <p:cNvPicPr/>
            <p:nvPr/>
          </p:nvPicPr>
          <p:blipFill>
            <a:blip r:embed="rId20"/>
            <a:stretch>
              <a:fillRect/>
            </a:stretch>
          </p:blipFill>
          <p:spPr>
            <a:xfrm>
              <a:off x="1679400" y="8178120"/>
              <a:ext cx="112320" cy="1303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7" name="Овал 3"/>
          <p:cNvSpPr/>
          <p:nvPr/>
        </p:nvSpPr>
        <p:spPr>
          <a:xfrm>
            <a:off x="6081840" y="7965720"/>
            <a:ext cx="814680" cy="814680"/>
          </a:xfrm>
          <a:prstGeom prst="ellipse">
            <a:avLst/>
          </a:prstGeom>
          <a:solidFill>
            <a:srgbClr val="FFFFFF"/>
          </a:solidFill>
          <a:ln w="25560">
            <a:noFill/>
          </a:ln>
        </p:spPr>
        <p:style>
          <a:lnRef idx="0">
            <a:srgbClr val="FFFFFF"/>
          </a:lnRef>
          <a:fillRef idx="0">
            <a:srgbClr val="FFFFFF"/>
          </a:fillRef>
          <a:effectRef idx="0">
            <a:srgbClr val="FFFFFF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Arial" panose="020B0604020202020204"/>
            </a:endParaRPr>
          </a:p>
        </p:txBody>
      </p:sp>
      <p:pic>
        <p:nvPicPr>
          <p:cNvPr id="118" name="object 48"/>
          <p:cNvPicPr/>
          <p:nvPr/>
        </p:nvPicPr>
        <p:blipFill>
          <a:blip r:embed="rId21"/>
          <a:stretch>
            <a:fillRect/>
          </a:stretch>
        </p:blipFill>
        <p:spPr>
          <a:xfrm>
            <a:off x="6154560" y="8154720"/>
            <a:ext cx="600840" cy="601560"/>
          </a:xfrm>
          <a:prstGeom prst="rect">
            <a:avLst/>
          </a:prstGeom>
          <a:ln w="0"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251</Words>
  <Application>Microsoft Office PowerPoint</Application>
  <PresentationFormat>Произвольный</PresentationFormat>
  <Paragraphs>57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МАЙ  2026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МАЙ  2026</dc:title>
  <dc:creator>Шакиржанова Олеся Николаевна</dc:creator>
  <cp:lastModifiedBy>Шакиржанова Олеся Николаевна</cp:lastModifiedBy>
  <cp:revision>5</cp:revision>
  <dcterms:created xsi:type="dcterms:W3CDTF">2026-04-29T07:10:48Z</dcterms:created>
  <dcterms:modified xsi:type="dcterms:W3CDTF">2026-04-29T07:22:27Z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D24EDB8B326342F193DE2AD71BA2A4F1_13</vt:lpwstr>
  </property>
  <property fmtid="{D5CDD505-2E9C-101B-9397-08002B2CF9AE}" pid="3" name="KSOProductBuildVer">
    <vt:lpwstr>1049-12.2.0.23196</vt:lpwstr>
  </property>
</Properties>
</file>