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 userDrawn="1">
          <p15:clr>
            <a:srgbClr val="A4A3A4"/>
          </p15:clr>
        </p15:guide>
        <p15:guide id="2" pos="23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68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82A4C4A-D64F-4A29-8A7C-5558CB43BB77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28D5A78-139B-4B88-8B54-879811969539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B1C14A6-BC6C-4F2C-B09D-1D4A2DE9252D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E6DDB0F-F5F5-40D4-A34D-6434038BC399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7347831-95F3-4F8B-87E2-36F2FA360531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8B7458F-C994-4B5E-974F-0A12EE6A9B12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C347416-4585-44A3-8998-E9941B867D02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4DF9D51-EF31-464E-81CF-17E9EC3C0117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51EEA68-9F03-41D0-A3FE-19B3BF323915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1044CBF-FF0D-4D3D-A7DD-C0938AC2C274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586B4D9-92C4-4BB4-B421-8E5BA36AD58E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6014A05-E203-4FDD-B423-D7BC9CD05A0F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текста заголовка щелкните мышью</a:t>
            </a:r>
            <a:endParaRPr lang="ru-RU" sz="44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1800" indent="-323850">
              <a:spcBef>
                <a:spcPts val="1415"/>
              </a:spcBef>
              <a:spcAft>
                <a:spcPts val="141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щелкните мышью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415"/>
              </a:spcBef>
              <a:spcAft>
                <a:spcPts val="113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1415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1415"/>
              </a:spcBef>
              <a:spcAft>
                <a:spcPts val="56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456305" lvl="7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Восьмой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888105" lvl="8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Девятый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1415"/>
              </a:spcBef>
              <a:spcAft>
                <a:spcPts val="1415"/>
              </a:spcAft>
              <a:buNone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щелкните мышью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415"/>
              </a:spcBef>
              <a:spcAft>
                <a:spcPts val="113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1415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1415"/>
              </a:spcBef>
              <a:spcAft>
                <a:spcPts val="56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456305" lvl="7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Восьмой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888105" lvl="8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Девятый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1415"/>
              </a:spcBef>
              <a:spcAft>
                <a:spcPts val="1415"/>
              </a:spcAft>
              <a:buNone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щелкните мышью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415"/>
              </a:spcBef>
              <a:spcAft>
                <a:spcPts val="113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1415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1415"/>
              </a:spcBef>
              <a:spcAft>
                <a:spcPts val="56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456305" lvl="7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Восьмой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888105" lvl="8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Девятый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>
              <a:buNone/>
              <a:defRPr lang="ru-RU" sz="1800" b="0" strike="noStrike" spc="-1">
                <a:solidFill>
                  <a:srgbClr val="000000"/>
                </a:solidFill>
                <a:latin typeface="Calibri" panose="020F0502020204030204"/>
              </a:defRPr>
            </a:lvl1pPr>
          </a:lstStyle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Footer</a:t>
            </a:r>
            <a:endParaRPr lang="ru-RU" sz="18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>
              <a:buNone/>
              <a:defRPr lang="ru-RU" sz="1800" b="0" strike="noStrike" spc="-1">
                <a:solidFill>
                  <a:srgbClr val="000000"/>
                </a:solidFill>
                <a:latin typeface="Calibri" panose="020F0502020204030204"/>
              </a:defRPr>
            </a:lvl1pPr>
          </a:lstStyle>
          <a:p>
            <a:pPr indent="0">
              <a:buNone/>
            </a:pPr>
            <a:fld id="{CC5A1E96-11F5-4A31-AF71-9DD88B615F1E}" type="slidenum"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‹#›</a:t>
            </a:fld>
            <a:endParaRPr lang="ru-RU" sz="18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4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45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6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48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МЕРОПРИЯТИЯ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НА МАЙ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3" name="object 43"/>
          <p:cNvSpPr/>
          <p:nvPr/>
        </p:nvSpPr>
        <p:spPr>
          <a:xfrm>
            <a:off x="628920" y="8441640"/>
            <a:ext cx="5113080" cy="215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р.п. Карсун, ул. Тельмана, д. 10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+79278262767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 Рытова Елена Васильевна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4" name="object 45"/>
          <p:cNvSpPr/>
          <p:nvPr/>
        </p:nvSpPr>
        <p:spPr>
          <a:xfrm>
            <a:off x="6123240" y="8786520"/>
            <a:ext cx="9165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55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6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7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58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9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60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1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2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3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4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65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6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8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9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3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74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5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6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7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78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9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0" name="Таблица 4"/>
          <p:cNvGraphicFramePr/>
          <p:nvPr>
            <p:extLst>
              <p:ext uri="{D42A27DB-BD31-4B8C-83A1-F6EECF244321}">
                <p14:modId xmlns:p14="http://schemas.microsoft.com/office/powerpoint/2010/main" val="4175739020"/>
              </p:ext>
            </p:extLst>
          </p:nvPr>
        </p:nvGraphicFramePr>
        <p:xfrm>
          <a:off x="465840" y="1802880"/>
          <a:ext cx="6839280" cy="5446925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56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61404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01.05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Участие в трудовом десанте, приуроченном к </a:t>
                      </a:r>
                      <a:r>
                        <a:rPr lang="ru-RU" altLang="en-US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Празднику</a:t>
                      </a:r>
                      <a:r>
                        <a:rPr lang="en-US" alt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Весны</a:t>
                      </a:r>
                      <a:r>
                        <a:rPr lang="en-US" alt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и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Труда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89916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01.05 - 22.06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Участие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во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Всероссийской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акции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«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Красная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гвоздика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»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ru-RU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благотворительного фонда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«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Память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поколений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»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                                                                                                                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</a:tr>
              <a:tr h="619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04.05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Занятие в группе здоровья  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                                               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619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04.05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Коллективная прогулка в парк. Читаем стихи о весне                                    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</a:tr>
              <a:tr h="3560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05.05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Обучение компьютерной грамотности     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35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06.05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Обучение компьютерной грамотности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09:30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4000"/>
                      </a:srgbClr>
                    </a:solidFill>
                  </a:tcPr>
                </a:tc>
              </a:tr>
              <a:tr h="619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06.05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Сбор гуманитарной помощи для участников СВО в рамках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акции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«Своих не бросаем»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35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07.05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Занятие в группе здоровья       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Занятие в группе здоровья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81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22880" y="9572040"/>
            <a:ext cx="900720" cy="900720"/>
          </a:xfrm>
          <a:prstGeom prst="rect">
            <a:avLst/>
          </a:prstGeom>
          <a:ln w="0">
            <a:noFill/>
          </a:ln>
        </p:spPr>
      </p:pic>
      <p:pic>
        <p:nvPicPr>
          <p:cNvPr id="82" name="Picture 3"/>
          <p:cNvPicPr/>
          <p:nvPr/>
        </p:nvPicPr>
        <p:blipFill>
          <a:blip r:embed="rId23"/>
          <a:stretch>
            <a:fillRect/>
          </a:stretch>
        </p:blipFill>
        <p:spPr>
          <a:xfrm>
            <a:off x="6129360" y="9593640"/>
            <a:ext cx="895680" cy="889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84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85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86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7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88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9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0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1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МЕРОПРИЯТИЯ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НА МАЙ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 2026</a:t>
            </a:r>
            <a:endParaRPr lang="ru-RU" sz="27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3" name="object 45"/>
          <p:cNvSpPr/>
          <p:nvPr/>
        </p:nvSpPr>
        <p:spPr>
          <a:xfrm>
            <a:off x="6123240" y="8786520"/>
            <a:ext cx="9165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94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95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6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97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98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99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00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1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02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3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104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05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08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2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13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4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5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16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17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18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9" name="Таблица 4"/>
          <p:cNvGraphicFramePr/>
          <p:nvPr>
            <p:extLst>
              <p:ext uri="{D42A27DB-BD31-4B8C-83A1-F6EECF244321}">
                <p14:modId xmlns:p14="http://schemas.microsoft.com/office/powerpoint/2010/main" val="3499878627"/>
              </p:ext>
            </p:extLst>
          </p:nvPr>
        </p:nvGraphicFramePr>
        <p:xfrm>
          <a:off x="323280" y="1818360"/>
          <a:ext cx="6839280" cy="540149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560"/>
              </a:tblGrid>
              <a:tr h="648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1193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День воинской славы России. День Победы. Участие в праздничных мероприятиях, посвященных 81-й годовщине Победы в Великой отечественной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войне 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Обучение компьютерной грамотности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4000"/>
                      </a:srgbClr>
                    </a:solidFill>
                  </a:tcPr>
                </a:tc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Сбор гуманитарной помощи для участников СВО в рамках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акции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«Своих не бросаем»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Обучение компьютерной грамотности  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09:30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0000"/>
                      </a:srgbClr>
                    </a:solidFill>
                  </a:tcPr>
                </a:tc>
              </a:tr>
              <a:tr h="1131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Консультация по вопросам пенсионного и социального обеспечения с участием специалиста клиентской службы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СФР в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Карсунском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районе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Занятие в группе здоровья   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09:30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0000"/>
                      </a:srgbClr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Сбор гуманитарной помощи для участников СВО в рамках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акции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«Своих не бросаем»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120" name="object 43"/>
          <p:cNvSpPr/>
          <p:nvPr/>
        </p:nvSpPr>
        <p:spPr>
          <a:xfrm>
            <a:off x="425880" y="8416080"/>
            <a:ext cx="5113080" cy="215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р.п. Карсун, ул. Тельмана, д. 10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+79278262767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 Рытова Елена Васильевна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21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33320" y="958104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23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24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25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6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127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8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9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0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МЕРОПРИЯТИЯ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НА МАЙ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32" name="object 45"/>
          <p:cNvSpPr/>
          <p:nvPr/>
        </p:nvSpPr>
        <p:spPr>
          <a:xfrm>
            <a:off x="6123240" y="8786520"/>
            <a:ext cx="9165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33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34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5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136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37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38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9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40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41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2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143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44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5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6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47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8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0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51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52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3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4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55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56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57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8" name="Таблица 4"/>
          <p:cNvGraphicFramePr/>
          <p:nvPr/>
        </p:nvGraphicFramePr>
        <p:xfrm>
          <a:off x="393840" y="1890360"/>
          <a:ext cx="6842520" cy="524232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280"/>
              </a:tblGrid>
              <a:tr h="644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139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Мероприятие, посвященное Году единства народов России. Инсценирование сказок народов мира при участии родителей и детей ДОУ «Белоснежка» (выступление)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15:00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15.05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Занятие в группе здоровья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09:30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</a:tr>
              <a:tr h="518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Занятие в группе здоровья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61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Акция «Сказки народов мира». Читаем сказку детям в ДОУ «Белоснежка»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15:30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</a:tr>
              <a:tr h="36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Обучение компьютерной грамотности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09:30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61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Музей одной картины З. Серебрякова «На кухне. Портрет Кати»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</a:tr>
              <a:tr h="36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17.05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Акция «Своих не бросаем». Поисковая работа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368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20.05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Обучение компьютерной грамотности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59" name="object 43"/>
          <p:cNvSpPr/>
          <p:nvPr/>
        </p:nvSpPr>
        <p:spPr>
          <a:xfrm>
            <a:off x="425880" y="8494200"/>
            <a:ext cx="5113080" cy="215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р.п. Карсун, ул. Тельмана, д. 10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+79278262767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 Рытова Елена Васильевна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60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62120" y="95770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62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63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64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5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166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7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8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9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МЕРОПРИЯТИЯ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НА МАЙ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71" name="object 45"/>
          <p:cNvSpPr/>
          <p:nvPr/>
        </p:nvSpPr>
        <p:spPr>
          <a:xfrm>
            <a:off x="6123240" y="8786520"/>
            <a:ext cx="9165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72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73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4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175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76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77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8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9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80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1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182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83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4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5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86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7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8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9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90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91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2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93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94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95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96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7" name="Таблица 4"/>
          <p:cNvGraphicFramePr/>
          <p:nvPr>
            <p:extLst>
              <p:ext uri="{D42A27DB-BD31-4B8C-83A1-F6EECF244321}">
                <p14:modId xmlns:p14="http://schemas.microsoft.com/office/powerpoint/2010/main" val="2294405715"/>
              </p:ext>
            </p:extLst>
          </p:nvPr>
        </p:nvGraphicFramePr>
        <p:xfrm>
          <a:off x="393840" y="1766160"/>
          <a:ext cx="6842520" cy="5744520"/>
        </p:xfrm>
        <a:graphic>
          <a:graphicData uri="http://schemas.openxmlformats.org/drawingml/2006/table">
            <a:tbl>
              <a:tblPr/>
              <a:tblGrid>
                <a:gridCol w="872490"/>
                <a:gridCol w="4809750"/>
                <a:gridCol w="1160280"/>
              </a:tblGrid>
              <a:tr h="645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1136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20.05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Круглый стол со специалистами Банка ВТБ (ПАО) на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тему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«Развитие финансовой грамотности у граждан старшего поколения»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353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20.05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Акция «Своих не бросаем». Поисковая работа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</a:tr>
              <a:tr h="64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Занятие в группе здоровья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09:30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614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Лекция, проводимая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РО «Знание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»,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тему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«Откуда мы родом: пишем историю семьи вместе»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</a:tr>
              <a:tr h="368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Занятие в группе здоровья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875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Видеоконференция со специалистами ОСФР по Ульяновской области по  вопросам пенсионного законодательства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</a:tr>
              <a:tr h="368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25.05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Занятие в группе здоровья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483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25.05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Акция «Своих не бросаем». Поисковая работа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98" name="object 43"/>
          <p:cNvSpPr/>
          <p:nvPr/>
        </p:nvSpPr>
        <p:spPr>
          <a:xfrm>
            <a:off x="432000" y="8352000"/>
            <a:ext cx="5106960" cy="215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р.п. Карсун, ул. Тельмана, д. 10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+79278262767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 Рытова Елена Васильевна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99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62120" y="95770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201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202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203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4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205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6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7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8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МЕРОПРИЯТИЯ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НА МАЙ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10" name="object 45"/>
          <p:cNvSpPr/>
          <p:nvPr/>
        </p:nvSpPr>
        <p:spPr>
          <a:xfrm>
            <a:off x="6123240" y="8786520"/>
            <a:ext cx="9165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211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212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3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21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215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216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17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18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219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20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221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222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3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224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225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6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7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8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29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230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31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232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33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234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235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36" name="Таблица 4"/>
          <p:cNvGraphicFramePr/>
          <p:nvPr>
            <p:extLst>
              <p:ext uri="{D42A27DB-BD31-4B8C-83A1-F6EECF244321}">
                <p14:modId xmlns:p14="http://schemas.microsoft.com/office/powerpoint/2010/main" val="2558916889"/>
              </p:ext>
            </p:extLst>
          </p:nvPr>
        </p:nvGraphicFramePr>
        <p:xfrm>
          <a:off x="394200" y="1806840"/>
          <a:ext cx="6842520" cy="5385595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280"/>
              </a:tblGrid>
              <a:tr h="641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61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Обучение компьютерной грамотности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09:30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87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Лекция, проводимая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РО «Знание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»,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тему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«Весенние работы в саду»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(лектор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Провалова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Е.В.)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0000"/>
                      </a:srgbClr>
                    </a:solidFill>
                  </a:tcPr>
                </a:tc>
              </a:tr>
              <a:tr h="61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Встреча с представителем ВПП « Единая Россия» по вопросам социального обеспечения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351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27.05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Итоговое занятие по компьютерной грамотности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42000"/>
                      </a:srgbClr>
                    </a:solidFill>
                  </a:tcPr>
                </a:tc>
              </a:tr>
              <a:tr h="61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27.05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Акция «Вечерняя сказка». Чтение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сказок  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народов мира детям в ДОУ «Белоснежка»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15:00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351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Занятие в группе здоровья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4000"/>
                      </a:srgbClr>
                    </a:solidFill>
                  </a:tcPr>
                </a:tc>
              </a:tr>
              <a:tr h="87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Мастер - класс   по   изготовлению   изделий   в   традициях народных промыслов в рамках Года единства народов России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4679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29.05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Занятие в группе здоровья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8F1">
                        <a:alpha val="42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37" name="object 43"/>
          <p:cNvSpPr/>
          <p:nvPr/>
        </p:nvSpPr>
        <p:spPr>
          <a:xfrm>
            <a:off x="425880" y="8494200"/>
            <a:ext cx="5113080" cy="215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р.п. Карсун, ул. Тельмана, д. 10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+79278262767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 Рытова Елена Васильевна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238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62120" y="95770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655</Words>
  <Application>Microsoft Office PowerPoint</Application>
  <PresentationFormat>Произвольный</PresentationFormat>
  <Paragraphs>181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МЕРОПРИЯТИЯ НА МАЙ 2026</vt:lpstr>
      <vt:lpstr>МЕРОПРИЯТИЯ НА МАЙ  2026</vt:lpstr>
      <vt:lpstr>МЕРОПРИЯТИЯ НА МАЙ 2026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МАЙ 2026</dc:title>
  <dc:creator>Шакиржанова Олеся Николаевна</dc:creator>
  <cp:lastModifiedBy>Шакиржанова Олеся Николаевна</cp:lastModifiedBy>
  <cp:revision>5</cp:revision>
  <dcterms:created xsi:type="dcterms:W3CDTF">2026-04-29T07:15:00Z</dcterms:created>
  <dcterms:modified xsi:type="dcterms:W3CDTF">2026-04-29T07:23:50Z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E70A36D7BD3C423BA1372C6EA0E3509E_13</vt:lpwstr>
  </property>
  <property fmtid="{D5CDD505-2E9C-101B-9397-08002B2CF9AE}" pid="3" name="KSOProductBuildVer">
    <vt:lpwstr>1049-12.2.0.23196</vt:lpwstr>
  </property>
</Properties>
</file>