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4" d="100"/>
          <a:sy n="84" d="100"/>
        </p:scale>
        <p:origin x="1410" y="-4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0F3D615-F013-4114-8301-07A515C050DA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6AFC7BC-C800-4F41-8A29-DFED29F4AB4D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7AF587E-AFE6-48CA-94C5-DDF6CEC8C3CA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/>
          </p:nvPr>
        </p:nvSpPr>
        <p:spPr>
          <a:xfrm>
            <a:off x="267696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/>
          </p:nvPr>
        </p:nvSpPr>
        <p:spPr>
          <a:xfrm>
            <a:off x="497628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/>
          </p:nvPr>
        </p:nvSpPr>
        <p:spPr>
          <a:xfrm>
            <a:off x="37764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/>
          </p:nvPr>
        </p:nvSpPr>
        <p:spPr>
          <a:xfrm>
            <a:off x="267696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7"/>
          <p:cNvSpPr>
            <a:spLocks noGrp="1"/>
          </p:cNvSpPr>
          <p:nvPr>
            <p:ph/>
          </p:nvPr>
        </p:nvSpPr>
        <p:spPr>
          <a:xfrm>
            <a:off x="497628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65A663B-1686-4164-B2CF-F3DC26B60FA2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430200E-719C-4F01-BA86-515364370207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D5B4E54-5D22-48F6-90F6-49E51FB1325D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6B1ED5D-37B4-4966-91A5-DA62808CC6D1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798A0D7-C848-4237-9FB1-2F666539129B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E60D37D-4189-4DA8-8D88-519272283A0F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BEE5EAD-2718-4ACA-BF84-455AE5D01E6F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C9EBBCD-1B50-4D15-A5B5-C35DC473616D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CCB0518-D653-471E-B9CC-F99932E609A6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21000" cy="336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222" lnSpcReduction="1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3865680" y="2459520"/>
            <a:ext cx="3321000" cy="336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222" lnSpcReduction="1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378000" y="6145920"/>
            <a:ext cx="6805800" cy="336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5" name="PlaceHolder 6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63B11D8-B4F0-4C72-9DA1-4E99EC559E67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7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object 33"/>
          <p:cNvPicPr/>
          <p:nvPr/>
        </p:nvPicPr>
        <p:blipFill>
          <a:blip r:embed="rId2"/>
          <a:stretch/>
        </p:blipFill>
        <p:spPr>
          <a:xfrm>
            <a:off x="3731760" y="108000"/>
            <a:ext cx="3719520" cy="1657800"/>
          </a:xfrm>
          <a:prstGeom prst="rect">
            <a:avLst/>
          </a:prstGeom>
          <a:ln w="0">
            <a:noFill/>
          </a:ln>
        </p:spPr>
      </p:pic>
      <p:sp>
        <p:nvSpPr>
          <p:cNvPr id="44" name="object 35"/>
          <p:cNvSpPr/>
          <p:nvPr/>
        </p:nvSpPr>
        <p:spPr>
          <a:xfrm>
            <a:off x="111240" y="7000200"/>
            <a:ext cx="7345080" cy="3583080"/>
          </a:xfrm>
          <a:custGeom>
            <a:avLst/>
            <a:gdLst>
              <a:gd name="textAreaLeft" fmla="*/ 0 w 7345080"/>
              <a:gd name="textAreaRight" fmla="*/ 7345800 w 7345080"/>
              <a:gd name="textAreaTop" fmla="*/ 0 h 3583080"/>
              <a:gd name="textAreaBottom" fmla="*/ 3583800 h 358308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5" name="Группа 1"/>
          <p:cNvGrpSpPr/>
          <p:nvPr/>
        </p:nvGrpSpPr>
        <p:grpSpPr>
          <a:xfrm>
            <a:off x="644400" y="8176320"/>
            <a:ext cx="1147320" cy="132120"/>
            <a:chOff x="644400" y="8176320"/>
            <a:chExt cx="1147320" cy="132120"/>
          </a:xfrm>
        </p:grpSpPr>
        <p:pic>
          <p:nvPicPr>
            <p:cNvPr id="46" name="object 36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102600" cy="1321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7" name="object 37"/>
            <p:cNvSpPr/>
            <p:nvPr/>
          </p:nvSpPr>
          <p:spPr>
            <a:xfrm>
              <a:off x="771480" y="8178120"/>
              <a:ext cx="93960" cy="128880"/>
            </a:xfrm>
            <a:custGeom>
              <a:avLst/>
              <a:gdLst>
                <a:gd name="textAreaLeft" fmla="*/ 0 w 93960"/>
                <a:gd name="textAreaRight" fmla="*/ 94680 w 93960"/>
                <a:gd name="textAreaTop" fmla="*/ 0 h 128880"/>
                <a:gd name="textAreaBottom" fmla="*/ 129600 h 12888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48" name="object 38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91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9" name="object 39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8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0" name="object 40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9440" cy="1285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1" name="object 41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12320" cy="13032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632840" y="321480"/>
            <a:ext cx="2505600" cy="111420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 dirty="0">
                <a:solidFill>
                  <a:schemeClr val="lt1"/>
                </a:solidFill>
                <a:latin typeface="Calibri"/>
              </a:rPr>
              <a:t>МЕРОПРИЯТИЯ</a:t>
            </a:r>
            <a:br>
              <a:rPr lang="ru-RU" sz="2700" b="1" strike="noStrike" spc="-12" dirty="0">
                <a:solidFill>
                  <a:schemeClr val="lt1"/>
                </a:solidFill>
                <a:latin typeface="Calibri"/>
              </a:rPr>
            </a:br>
            <a:r>
              <a:rPr lang="ru-RU" sz="2700" b="1" strike="noStrike" spc="-1" dirty="0">
                <a:solidFill>
                  <a:schemeClr val="lt1"/>
                </a:solidFill>
                <a:latin typeface="Calibri"/>
              </a:rPr>
              <a:t>НА</a:t>
            </a:r>
            <a:r>
              <a:rPr lang="ru-RU" sz="2700" b="1" strike="noStrike" spc="-7" dirty="0">
                <a:solidFill>
                  <a:schemeClr val="lt1"/>
                </a:solidFill>
                <a:latin typeface="Calibri"/>
              </a:rPr>
              <a:t> СЕНТЯБРЬ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 dirty="0">
                <a:solidFill>
                  <a:schemeClr val="lt1"/>
                </a:solidFill>
                <a:latin typeface="Calibri"/>
              </a:rPr>
              <a:t>2026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object 43"/>
          <p:cNvSpPr/>
          <p:nvPr/>
        </p:nvSpPr>
        <p:spPr>
          <a:xfrm>
            <a:off x="628920" y="8441640"/>
            <a:ext cx="5113440" cy="203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6000"/>
              </a:lnSpc>
              <a:spcBef>
                <a:spcPts val="1375"/>
              </a:spcBef>
            </a:pPr>
            <a:r>
              <a:rPr lang="ru-RU" sz="4400" b="1" strike="noStrike" spc="-12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</a:rPr>
              <a:t>МЫ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</a:rPr>
              <a:t>ВАС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2">
                <a:solidFill>
                  <a:srgbClr val="FFFFFF"/>
                </a:solidFill>
                <a:latin typeface="Calibri"/>
              </a:rPr>
              <a:t>ЖДЕМ!</a:t>
            </a: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Наши</a:t>
            </a:r>
            <a:r>
              <a:rPr lang="ru-RU" sz="1300" b="0" strike="noStrike" spc="-35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</a:rPr>
              <a:t>контакты: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Адрес: </a:t>
            </a:r>
            <a:r>
              <a:rPr lang="en-US" sz="1300" b="0" strike="noStrike" spc="-1">
                <a:solidFill>
                  <a:srgbClr val="FFFFFF"/>
                </a:solidFill>
                <a:latin typeface="Calibri"/>
              </a:rPr>
              <a:t>Ульяновская область, р.п. Карсун, ул. Тельмана, д. 10</a:t>
            </a:r>
            <a:br>
              <a:rPr sz="1300"/>
            </a:b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Контактный номер: +79278262767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ФИО: Рытова Елена Васильевна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object 45"/>
          <p:cNvSpPr/>
          <p:nvPr/>
        </p:nvSpPr>
        <p:spPr>
          <a:xfrm>
            <a:off x="6123240" y="8786520"/>
            <a:ext cx="91692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61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lang="ru-RU" sz="800" b="0" strike="noStrike" spc="494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lang="ru-RU" sz="800" b="0" strike="noStrike" spc="494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lang="ru-RU" sz="800" b="0" strike="noStrike" spc="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</a:rPr>
              <a:t>РФ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по</a:t>
            </a:r>
            <a:r>
              <a:rPr lang="ru-RU" sz="800" b="0" strike="noStrike" spc="41">
                <a:solidFill>
                  <a:srgbClr val="FFFFFF"/>
                </a:solidFill>
                <a:latin typeface="Calibri"/>
              </a:rPr>
              <a:t> Ульяновск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ой</a:t>
            </a:r>
            <a:r>
              <a:rPr lang="ru-RU" sz="800" b="0" strike="noStrike" spc="494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области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55" name="Группа 103"/>
          <p:cNvGrpSpPr/>
          <p:nvPr/>
        </p:nvGrpSpPr>
        <p:grpSpPr>
          <a:xfrm>
            <a:off x="512280" y="489240"/>
            <a:ext cx="2517120" cy="982440"/>
            <a:chOff x="512280" y="489240"/>
            <a:chExt cx="2517120" cy="982440"/>
          </a:xfrm>
        </p:grpSpPr>
        <p:pic>
          <p:nvPicPr>
            <p:cNvPr id="56" name="object 4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8800" cy="9565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7" name="object 50"/>
            <p:cNvSpPr/>
            <p:nvPr/>
          </p:nvSpPr>
          <p:spPr>
            <a:xfrm>
              <a:off x="1577160" y="814680"/>
              <a:ext cx="294480" cy="184680"/>
            </a:xfrm>
            <a:custGeom>
              <a:avLst/>
              <a:gdLst>
                <a:gd name="textAreaLeft" fmla="*/ 0 w 294480"/>
                <a:gd name="textAreaRight" fmla="*/ 295200 w 294480"/>
                <a:gd name="textAreaTop" fmla="*/ 0 h 184680"/>
                <a:gd name="textAreaBottom" fmla="*/ 185400 h 18468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58" name="object 51"/>
            <p:cNvGrpSpPr/>
            <p:nvPr/>
          </p:nvGrpSpPr>
          <p:grpSpPr>
            <a:xfrm>
              <a:off x="1917720" y="814680"/>
              <a:ext cx="447120" cy="150480"/>
              <a:chOff x="1917720" y="814680"/>
              <a:chExt cx="447120" cy="150480"/>
            </a:xfrm>
          </p:grpSpPr>
          <p:sp>
            <p:nvSpPr>
              <p:cNvPr id="59" name="object 52"/>
              <p:cNvSpPr/>
              <p:nvPr/>
            </p:nvSpPr>
            <p:spPr>
              <a:xfrm>
                <a:off x="1917720" y="814680"/>
                <a:ext cx="290160" cy="150480"/>
              </a:xfrm>
              <a:custGeom>
                <a:avLst/>
                <a:gdLst>
                  <a:gd name="textAreaLeft" fmla="*/ 0 w 290160"/>
                  <a:gd name="textAreaRight" fmla="*/ 290880 w 290160"/>
                  <a:gd name="textAreaTop" fmla="*/ 0 h 150480"/>
                  <a:gd name="textAreaBottom" fmla="*/ 151200 h 15048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60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2060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61" name="object 5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9120" cy="15300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62" name="object 55"/>
            <p:cNvGrpSpPr/>
            <p:nvPr/>
          </p:nvGrpSpPr>
          <p:grpSpPr>
            <a:xfrm>
              <a:off x="1762920" y="1051200"/>
              <a:ext cx="676800" cy="182880"/>
              <a:chOff x="1762920" y="1051200"/>
              <a:chExt cx="676800" cy="182880"/>
            </a:xfrm>
          </p:grpSpPr>
          <p:pic>
            <p:nvPicPr>
              <p:cNvPr id="63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22040" cy="1494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4" name="object 57"/>
              <p:cNvSpPr/>
              <p:nvPr/>
            </p:nvSpPr>
            <p:spPr>
              <a:xfrm>
                <a:off x="1917720" y="1051200"/>
                <a:ext cx="522000" cy="182880"/>
              </a:xfrm>
              <a:custGeom>
                <a:avLst/>
                <a:gdLst>
                  <a:gd name="textAreaLeft" fmla="*/ 0 w 522000"/>
                  <a:gd name="textAreaRight" fmla="*/ 522720 w 522000"/>
                  <a:gd name="textAreaTop" fmla="*/ 0 h 182880"/>
                  <a:gd name="textAreaBottom" fmla="*/ 183600 h 18288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65" name="object 58"/>
            <p:cNvGrpSpPr/>
            <p:nvPr/>
          </p:nvGrpSpPr>
          <p:grpSpPr>
            <a:xfrm>
              <a:off x="2489040" y="1051560"/>
              <a:ext cx="290160" cy="149400"/>
              <a:chOff x="2489040" y="1051560"/>
              <a:chExt cx="290160" cy="149400"/>
            </a:xfrm>
          </p:grpSpPr>
          <p:pic>
            <p:nvPicPr>
              <p:cNvPr id="66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9240" cy="1494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7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2024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8" name="object 61"/>
            <p:cNvGrpSpPr/>
            <p:nvPr/>
          </p:nvGrpSpPr>
          <p:grpSpPr>
            <a:xfrm>
              <a:off x="1556640" y="1284480"/>
              <a:ext cx="1472760" cy="187200"/>
              <a:chOff x="1556640" y="1284480"/>
              <a:chExt cx="1472760" cy="187200"/>
            </a:xfrm>
          </p:grpSpPr>
          <p:pic>
            <p:nvPicPr>
              <p:cNvPr id="69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4256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0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1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9640" cy="1872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2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73" name="object 66"/>
              <p:cNvSpPr/>
              <p:nvPr/>
            </p:nvSpPr>
            <p:spPr>
              <a:xfrm>
                <a:off x="2494080" y="1290960"/>
                <a:ext cx="137880" cy="149040"/>
              </a:xfrm>
              <a:custGeom>
                <a:avLst/>
                <a:gdLst>
                  <a:gd name="textAreaLeft" fmla="*/ 0 w 137880"/>
                  <a:gd name="textAreaRight" fmla="*/ 138600 w 137880"/>
                  <a:gd name="textAreaTop" fmla="*/ 0 h 149040"/>
                  <a:gd name="textAreaBottom" fmla="*/ 149760 h 14904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74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9560" cy="180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5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7760" cy="14940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76" name="Прямоугольник: скругленные углы 2"/>
          <p:cNvSpPr/>
          <p:nvPr/>
        </p:nvSpPr>
        <p:spPr>
          <a:xfrm>
            <a:off x="6140520" y="9593640"/>
            <a:ext cx="874080" cy="85788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7" name="Овал 3"/>
          <p:cNvSpPr/>
          <p:nvPr/>
        </p:nvSpPr>
        <p:spPr>
          <a:xfrm>
            <a:off x="6047640" y="7937640"/>
            <a:ext cx="814680" cy="8146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78" name="object 48"/>
          <p:cNvPicPr/>
          <p:nvPr/>
        </p:nvPicPr>
        <p:blipFill>
          <a:blip r:embed="rId20"/>
          <a:stretch/>
        </p:blipFill>
        <p:spPr>
          <a:xfrm>
            <a:off x="6162120" y="8141760"/>
            <a:ext cx="600840" cy="515880"/>
          </a:xfrm>
          <a:prstGeom prst="rect">
            <a:avLst/>
          </a:prstGeom>
          <a:ln w="0">
            <a:noFill/>
          </a:ln>
        </p:spPr>
      </p:pic>
      <p:pic>
        <p:nvPicPr>
          <p:cNvPr id="79" name="Рисунок 7"/>
          <p:cNvPicPr/>
          <p:nvPr/>
        </p:nvPicPr>
        <p:blipFill>
          <a:blip r:embed="rId21"/>
          <a:stretch/>
        </p:blipFill>
        <p:spPr>
          <a:xfrm>
            <a:off x="6153120" y="9577080"/>
            <a:ext cx="861480" cy="86148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80" name="Таблица 4"/>
          <p:cNvGraphicFramePr/>
          <p:nvPr>
            <p:extLst>
              <p:ext uri="{D42A27DB-BD31-4B8C-83A1-F6EECF244321}">
                <p14:modId xmlns:p14="http://schemas.microsoft.com/office/powerpoint/2010/main" val="2895886179"/>
              </p:ext>
            </p:extLst>
          </p:nvPr>
        </p:nvGraphicFramePr>
        <p:xfrm>
          <a:off x="358430" y="1831370"/>
          <a:ext cx="6839640" cy="5486400"/>
        </p:xfrm>
        <a:graphic>
          <a:graphicData uri="http://schemas.openxmlformats.org/drawingml/2006/table">
            <a:tbl>
              <a:tblPr/>
              <a:tblGrid>
                <a:gridCol w="848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30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9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just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2" dirty="0">
                          <a:solidFill>
                            <a:srgbClr val="231F20"/>
                          </a:solidFill>
                          <a:latin typeface="Calibri"/>
                        </a:rPr>
                        <a:t>03.09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+mn-lt"/>
                        </a:rPr>
                        <a:t>Российское общество «Знание», лекторий на тему: «Голосуем сердцем, воспитываем примером: выборы в России»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2" dirty="0">
                          <a:solidFill>
                            <a:srgbClr val="231F20"/>
                          </a:solidFill>
                          <a:latin typeface="Calibri"/>
                        </a:rPr>
                        <a:t>11:0</a:t>
                      </a:r>
                      <a:r>
                        <a:rPr lang="ru-RU" sz="1800" b="0" strike="noStrike" spc="-26" dirty="0">
                          <a:solidFill>
                            <a:srgbClr val="231F20"/>
                          </a:solidFill>
                          <a:latin typeface="Calibri"/>
                        </a:rPr>
                        <a:t>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890">
                <a:tc>
                  <a:txBody>
                    <a:bodyPr/>
                    <a:lstStyle/>
                    <a:p>
                      <a:pPr algn="just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" dirty="0">
                          <a:solidFill>
                            <a:schemeClr val="dk1"/>
                          </a:solidFill>
                          <a:latin typeface="Calibri"/>
                        </a:rPr>
                        <a:t>10.09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+mn-lt"/>
                        </a:rPr>
                        <a:t>Всероссийская встреча к празднованию года Единства народов России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Calibri"/>
                        </a:rPr>
                        <a:t>11:30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chemeClr val="dk1"/>
                          </a:solidFill>
                          <a:latin typeface="Calibri"/>
                        </a:rPr>
                        <a:t>14.09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+mn-lt"/>
                        </a:rPr>
                        <a:t>Спортивный час. Занятия на тренажерах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387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chemeClr val="dk1"/>
                          </a:solidFill>
                          <a:latin typeface="Calibri"/>
                        </a:rPr>
                        <a:t>15.09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+mn-lt"/>
                        </a:rPr>
                        <a:t>Акция «Своих не бросаем»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156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chemeClr val="dk1"/>
                          </a:solidFill>
                          <a:latin typeface="Calibri"/>
                        </a:rPr>
                        <a:t>16.09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+mn-lt"/>
                        </a:rPr>
                        <a:t>Мероприятие по творчеству Ю.М. Лермонтова « Скажи-ка, дядя...»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chemeClr val="dk1"/>
                          </a:solidFill>
                          <a:latin typeface="Calibri"/>
                        </a:rPr>
                        <a:t>17.09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+mn-lt"/>
                        </a:rPr>
                        <a:t>Региональное общество «Знание», лекторий на тему: «Возвращение домой: воссоединение освобожденных регионов с Россией»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1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chemeClr val="dk1"/>
                          </a:solidFill>
                          <a:latin typeface="Calibri"/>
                        </a:rPr>
                        <a:t>17.09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+mn-lt"/>
                        </a:rPr>
                        <a:t>Занятие в творческой мастерской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Calibri"/>
                        </a:rPr>
                        <a:t>12:00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chemeClr val="dk1"/>
                          </a:solidFill>
                          <a:latin typeface="Calibri"/>
                        </a:rPr>
                        <a:t>18.09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1400"/>
                        </a:spcBef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+mn-lt"/>
                          <a:ea typeface="Microsoft YaHei"/>
                        </a:rPr>
                        <a:t>Мероприятие в рамках проекта «Музей одной картины»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81" name="Picture 2"/>
          <p:cNvPicPr/>
          <p:nvPr/>
        </p:nvPicPr>
        <p:blipFill>
          <a:blip r:embed="rId22"/>
          <a:stretch/>
        </p:blipFill>
        <p:spPr>
          <a:xfrm>
            <a:off x="6122880" y="9572040"/>
            <a:ext cx="901080" cy="901080"/>
          </a:xfrm>
          <a:prstGeom prst="rect">
            <a:avLst/>
          </a:prstGeom>
          <a:ln w="0">
            <a:noFill/>
          </a:ln>
        </p:spPr>
      </p:pic>
      <p:pic>
        <p:nvPicPr>
          <p:cNvPr id="82" name="Picture 3"/>
          <p:cNvPicPr/>
          <p:nvPr/>
        </p:nvPicPr>
        <p:blipFill>
          <a:blip r:embed="rId23"/>
          <a:stretch/>
        </p:blipFill>
        <p:spPr>
          <a:xfrm>
            <a:off x="6129360" y="9593640"/>
            <a:ext cx="896040" cy="889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object 33"/>
          <p:cNvPicPr/>
          <p:nvPr/>
        </p:nvPicPr>
        <p:blipFill>
          <a:blip r:embed="rId2"/>
          <a:stretch/>
        </p:blipFill>
        <p:spPr>
          <a:xfrm>
            <a:off x="3731760" y="108000"/>
            <a:ext cx="3719520" cy="1657800"/>
          </a:xfrm>
          <a:prstGeom prst="rect">
            <a:avLst/>
          </a:prstGeom>
          <a:ln w="0">
            <a:noFill/>
          </a:ln>
        </p:spPr>
      </p:pic>
      <p:sp>
        <p:nvSpPr>
          <p:cNvPr id="84" name="object 35"/>
          <p:cNvSpPr/>
          <p:nvPr/>
        </p:nvSpPr>
        <p:spPr>
          <a:xfrm>
            <a:off x="111240" y="7000200"/>
            <a:ext cx="7345080" cy="3583080"/>
          </a:xfrm>
          <a:custGeom>
            <a:avLst/>
            <a:gdLst>
              <a:gd name="textAreaLeft" fmla="*/ 0 w 7345080"/>
              <a:gd name="textAreaRight" fmla="*/ 7345800 w 7345080"/>
              <a:gd name="textAreaTop" fmla="*/ 0 h 3583080"/>
              <a:gd name="textAreaBottom" fmla="*/ 3583800 h 358308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85" name="Группа 1"/>
          <p:cNvGrpSpPr/>
          <p:nvPr/>
        </p:nvGrpSpPr>
        <p:grpSpPr>
          <a:xfrm>
            <a:off x="644400" y="8176320"/>
            <a:ext cx="1147320" cy="132120"/>
            <a:chOff x="644400" y="8176320"/>
            <a:chExt cx="1147320" cy="132120"/>
          </a:xfrm>
        </p:grpSpPr>
        <p:pic>
          <p:nvPicPr>
            <p:cNvPr id="86" name="object 36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102600" cy="1321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87" name="object 37"/>
            <p:cNvSpPr/>
            <p:nvPr/>
          </p:nvSpPr>
          <p:spPr>
            <a:xfrm>
              <a:off x="771480" y="8178120"/>
              <a:ext cx="93960" cy="128880"/>
            </a:xfrm>
            <a:custGeom>
              <a:avLst/>
              <a:gdLst>
                <a:gd name="textAreaLeft" fmla="*/ 0 w 93960"/>
                <a:gd name="textAreaRight" fmla="*/ 94680 w 93960"/>
                <a:gd name="textAreaTop" fmla="*/ 0 h 128880"/>
                <a:gd name="textAreaBottom" fmla="*/ 129600 h 12888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88" name="object 38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91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9" name="object 39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8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90" name="object 40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9440" cy="1285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91" name="object 41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12320" cy="13032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632840" y="321480"/>
            <a:ext cx="2505600" cy="111420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 dirty="0">
                <a:solidFill>
                  <a:schemeClr val="lt1"/>
                </a:solidFill>
                <a:latin typeface="Calibri"/>
              </a:rPr>
              <a:t>МЕРОПРИЯТИЯ</a:t>
            </a:r>
            <a:br>
              <a:rPr lang="ru-RU" sz="2700" b="1" strike="noStrike" spc="-12" dirty="0">
                <a:solidFill>
                  <a:schemeClr val="lt1"/>
                </a:solidFill>
                <a:latin typeface="Calibri"/>
              </a:rPr>
            </a:br>
            <a:r>
              <a:rPr lang="ru-RU" sz="2700" b="1" strike="noStrike" spc="-1" dirty="0">
                <a:solidFill>
                  <a:schemeClr val="lt1"/>
                </a:solidFill>
                <a:latin typeface="Calibri"/>
              </a:rPr>
              <a:t>НА</a:t>
            </a:r>
            <a:r>
              <a:rPr lang="ru-RU" sz="2700" b="1" strike="noStrike" spc="-7" dirty="0">
                <a:solidFill>
                  <a:schemeClr val="lt1"/>
                </a:solidFill>
                <a:latin typeface="Calibri"/>
              </a:rPr>
              <a:t> СЕНТЯБРЬ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 dirty="0">
                <a:solidFill>
                  <a:schemeClr val="lt1"/>
                </a:solidFill>
                <a:latin typeface="Calibri"/>
              </a:rPr>
              <a:t>2026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object 45"/>
          <p:cNvSpPr/>
          <p:nvPr/>
        </p:nvSpPr>
        <p:spPr>
          <a:xfrm>
            <a:off x="6123240" y="8786520"/>
            <a:ext cx="91692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61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lang="ru-RU" sz="800" b="0" strike="noStrike" spc="494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lang="ru-RU" sz="800" b="0" strike="noStrike" spc="494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lang="ru-RU" sz="800" b="0" strike="noStrike" spc="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</a:rPr>
              <a:t>РФ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по</a:t>
            </a:r>
            <a:r>
              <a:rPr lang="ru-RU" sz="800" b="0" strike="noStrike" spc="41">
                <a:solidFill>
                  <a:srgbClr val="FFFFFF"/>
                </a:solidFill>
                <a:latin typeface="Calibri"/>
              </a:rPr>
              <a:t> Ульяновской</a:t>
            </a:r>
            <a:r>
              <a:rPr lang="ru-RU" sz="800" b="0" strike="noStrike" spc="494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области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94" name="Группа 103"/>
          <p:cNvGrpSpPr/>
          <p:nvPr/>
        </p:nvGrpSpPr>
        <p:grpSpPr>
          <a:xfrm>
            <a:off x="512280" y="489240"/>
            <a:ext cx="2517120" cy="982440"/>
            <a:chOff x="512280" y="489240"/>
            <a:chExt cx="2517120" cy="982440"/>
          </a:xfrm>
        </p:grpSpPr>
        <p:pic>
          <p:nvPicPr>
            <p:cNvPr id="95" name="object 4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8800" cy="9565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96" name="object 50"/>
            <p:cNvSpPr/>
            <p:nvPr/>
          </p:nvSpPr>
          <p:spPr>
            <a:xfrm>
              <a:off x="1577160" y="814680"/>
              <a:ext cx="294480" cy="184680"/>
            </a:xfrm>
            <a:custGeom>
              <a:avLst/>
              <a:gdLst>
                <a:gd name="textAreaLeft" fmla="*/ 0 w 294480"/>
                <a:gd name="textAreaRight" fmla="*/ 295200 w 294480"/>
                <a:gd name="textAreaTop" fmla="*/ 0 h 184680"/>
                <a:gd name="textAreaBottom" fmla="*/ 185400 h 18468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97" name="object 51"/>
            <p:cNvGrpSpPr/>
            <p:nvPr/>
          </p:nvGrpSpPr>
          <p:grpSpPr>
            <a:xfrm>
              <a:off x="1917720" y="814680"/>
              <a:ext cx="447120" cy="150480"/>
              <a:chOff x="1917720" y="814680"/>
              <a:chExt cx="447120" cy="150480"/>
            </a:xfrm>
          </p:grpSpPr>
          <p:sp>
            <p:nvSpPr>
              <p:cNvPr id="98" name="object 52"/>
              <p:cNvSpPr/>
              <p:nvPr/>
            </p:nvSpPr>
            <p:spPr>
              <a:xfrm>
                <a:off x="1917720" y="814680"/>
                <a:ext cx="290160" cy="150480"/>
              </a:xfrm>
              <a:custGeom>
                <a:avLst/>
                <a:gdLst>
                  <a:gd name="textAreaLeft" fmla="*/ 0 w 290160"/>
                  <a:gd name="textAreaRight" fmla="*/ 290880 w 290160"/>
                  <a:gd name="textAreaTop" fmla="*/ 0 h 150480"/>
                  <a:gd name="textAreaBottom" fmla="*/ 151200 h 15048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99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2060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100" name="object 5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9120" cy="15300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101" name="object 55"/>
            <p:cNvGrpSpPr/>
            <p:nvPr/>
          </p:nvGrpSpPr>
          <p:grpSpPr>
            <a:xfrm>
              <a:off x="1762920" y="1051200"/>
              <a:ext cx="676800" cy="182880"/>
              <a:chOff x="1762920" y="1051200"/>
              <a:chExt cx="676800" cy="182880"/>
            </a:xfrm>
          </p:grpSpPr>
          <p:pic>
            <p:nvPicPr>
              <p:cNvPr id="102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22040" cy="1494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03" name="object 57"/>
              <p:cNvSpPr/>
              <p:nvPr/>
            </p:nvSpPr>
            <p:spPr>
              <a:xfrm>
                <a:off x="1917720" y="1051200"/>
                <a:ext cx="522000" cy="182880"/>
              </a:xfrm>
              <a:custGeom>
                <a:avLst/>
                <a:gdLst>
                  <a:gd name="textAreaLeft" fmla="*/ 0 w 522000"/>
                  <a:gd name="textAreaRight" fmla="*/ 522720 w 522000"/>
                  <a:gd name="textAreaTop" fmla="*/ 0 h 182880"/>
                  <a:gd name="textAreaBottom" fmla="*/ 183600 h 18288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04" name="object 58"/>
            <p:cNvGrpSpPr/>
            <p:nvPr/>
          </p:nvGrpSpPr>
          <p:grpSpPr>
            <a:xfrm>
              <a:off x="2489040" y="1051560"/>
              <a:ext cx="290160" cy="149400"/>
              <a:chOff x="2489040" y="1051560"/>
              <a:chExt cx="290160" cy="149400"/>
            </a:xfrm>
          </p:grpSpPr>
          <p:pic>
            <p:nvPicPr>
              <p:cNvPr id="105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9240" cy="1494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6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2024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107" name="object 61"/>
            <p:cNvGrpSpPr/>
            <p:nvPr/>
          </p:nvGrpSpPr>
          <p:grpSpPr>
            <a:xfrm>
              <a:off x="1556640" y="1284480"/>
              <a:ext cx="1472760" cy="187200"/>
              <a:chOff x="1556640" y="1284480"/>
              <a:chExt cx="1472760" cy="187200"/>
            </a:xfrm>
          </p:grpSpPr>
          <p:pic>
            <p:nvPicPr>
              <p:cNvPr id="108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4256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9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10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9640" cy="1872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11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12" name="object 66"/>
              <p:cNvSpPr/>
              <p:nvPr/>
            </p:nvSpPr>
            <p:spPr>
              <a:xfrm>
                <a:off x="2494080" y="1290960"/>
                <a:ext cx="137880" cy="149040"/>
              </a:xfrm>
              <a:custGeom>
                <a:avLst/>
                <a:gdLst>
                  <a:gd name="textAreaLeft" fmla="*/ 0 w 137880"/>
                  <a:gd name="textAreaRight" fmla="*/ 138600 w 137880"/>
                  <a:gd name="textAreaTop" fmla="*/ 0 h 149040"/>
                  <a:gd name="textAreaBottom" fmla="*/ 149760 h 14904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113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9560" cy="180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14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7760" cy="14940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115" name="Прямоугольник: скругленные углы 2"/>
          <p:cNvSpPr/>
          <p:nvPr/>
        </p:nvSpPr>
        <p:spPr>
          <a:xfrm>
            <a:off x="6140520" y="9593640"/>
            <a:ext cx="874080" cy="85788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16" name="Овал 3"/>
          <p:cNvSpPr/>
          <p:nvPr/>
        </p:nvSpPr>
        <p:spPr>
          <a:xfrm>
            <a:off x="6047640" y="7937640"/>
            <a:ext cx="814680" cy="8146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117" name="object 48"/>
          <p:cNvPicPr/>
          <p:nvPr/>
        </p:nvPicPr>
        <p:blipFill>
          <a:blip r:embed="rId20"/>
          <a:stretch/>
        </p:blipFill>
        <p:spPr>
          <a:xfrm>
            <a:off x="6162120" y="8141760"/>
            <a:ext cx="600840" cy="515880"/>
          </a:xfrm>
          <a:prstGeom prst="rect">
            <a:avLst/>
          </a:prstGeom>
          <a:ln w="0">
            <a:noFill/>
          </a:ln>
        </p:spPr>
      </p:pic>
      <p:pic>
        <p:nvPicPr>
          <p:cNvPr id="118" name="Рисунок 7"/>
          <p:cNvPicPr/>
          <p:nvPr/>
        </p:nvPicPr>
        <p:blipFill>
          <a:blip r:embed="rId21"/>
          <a:stretch/>
        </p:blipFill>
        <p:spPr>
          <a:xfrm>
            <a:off x="6153120" y="9577080"/>
            <a:ext cx="861480" cy="86148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19" name="Таблица 4"/>
          <p:cNvGraphicFramePr/>
          <p:nvPr>
            <p:extLst>
              <p:ext uri="{D42A27DB-BD31-4B8C-83A1-F6EECF244321}">
                <p14:modId xmlns:p14="http://schemas.microsoft.com/office/powerpoint/2010/main" val="1940273262"/>
              </p:ext>
            </p:extLst>
          </p:nvPr>
        </p:nvGraphicFramePr>
        <p:xfrm>
          <a:off x="358430" y="1811160"/>
          <a:ext cx="6839640" cy="5161140"/>
        </p:xfrm>
        <a:graphic>
          <a:graphicData uri="http://schemas.openxmlformats.org/drawingml/2006/table">
            <a:tbl>
              <a:tblPr/>
              <a:tblGrid>
                <a:gridCol w="848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30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9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2" dirty="0">
                          <a:solidFill>
                            <a:srgbClr val="231F20"/>
                          </a:solidFill>
                          <a:latin typeface="Calibri"/>
                        </a:rPr>
                        <a:t>21.09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+mn-lt"/>
                        </a:rPr>
                        <a:t>Занятие в творческой мастерской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26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2" dirty="0">
                          <a:solidFill>
                            <a:srgbClr val="231F20"/>
                          </a:solidFill>
                          <a:latin typeface="Calibri"/>
                        </a:rPr>
                        <a:t>22.09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</a:rPr>
                        <a:t>Спортивный час. Занятия на тренажерах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2" dirty="0">
                          <a:solidFill>
                            <a:srgbClr val="231F20"/>
                          </a:solidFill>
                          <a:latin typeface="Calibri"/>
                        </a:rPr>
                        <a:t>11:</a:t>
                      </a:r>
                      <a:r>
                        <a:rPr lang="ru-RU" sz="1800" b="0" strike="noStrike" spc="-26" dirty="0">
                          <a:solidFill>
                            <a:srgbClr val="231F20"/>
                          </a:solidFill>
                          <a:latin typeface="Calibri"/>
                        </a:rPr>
                        <a:t>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396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" dirty="0">
                          <a:solidFill>
                            <a:schemeClr val="dk1"/>
                          </a:solidFill>
                          <a:latin typeface="Calibri"/>
                        </a:rPr>
                        <a:t>23.09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+mn-lt"/>
                          <a:ea typeface="Microsoft YaHei"/>
                        </a:rPr>
                        <a:t>Консультирование по правовым, пенсионным и социальным  вопросам с участием клиентской службы СФР Карсунского района.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chemeClr val="dk1"/>
                          </a:solidFill>
                          <a:latin typeface="Calibri"/>
                        </a:rPr>
                        <a:t>24.09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+mn-lt"/>
                        </a:rPr>
                        <a:t>Региональное общество «Знание», лекторий на тему: «Финансовое мошенничество: стратегии защиты»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43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chemeClr val="dk1"/>
                          </a:solidFill>
                          <a:latin typeface="Calibri"/>
                        </a:rPr>
                        <a:t>24.09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+mn-lt"/>
                        </a:rPr>
                        <a:t>Финансовая игра с участием АНО «Новая цивилизация»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Calibri"/>
                        </a:rPr>
                        <a:t>12:00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345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chemeClr val="dk1"/>
                          </a:solidFill>
                          <a:latin typeface="Calibri"/>
                        </a:rPr>
                        <a:t>25.09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+mn-lt"/>
                        </a:rPr>
                        <a:t>Экскурсия в Центр патриотического воспитания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+mn-lt"/>
                        </a:rPr>
                        <a:t>11:00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chemeClr val="dk1"/>
                          </a:solidFill>
                          <a:latin typeface="Calibri"/>
                        </a:rPr>
                        <a:t>28.09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+mn-lt"/>
                        </a:rPr>
                        <a:t>Акция «Своих не бросаем»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solidFill>
                          <a:schemeClr val="dk1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20" name="object 43"/>
          <p:cNvSpPr/>
          <p:nvPr/>
        </p:nvSpPr>
        <p:spPr>
          <a:xfrm>
            <a:off x="425880" y="8416080"/>
            <a:ext cx="5113440" cy="203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6000"/>
              </a:lnSpc>
              <a:spcBef>
                <a:spcPts val="1375"/>
              </a:spcBef>
            </a:pPr>
            <a:r>
              <a:rPr lang="ru-RU" sz="4400" b="1" strike="noStrike" spc="-12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</a:rPr>
              <a:t>МЫ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</a:rPr>
              <a:t>ВАС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2">
                <a:solidFill>
                  <a:srgbClr val="FFFFFF"/>
                </a:solidFill>
                <a:latin typeface="Calibri"/>
              </a:rPr>
              <a:t>ЖДЕМ!</a:t>
            </a: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Наши</a:t>
            </a:r>
            <a:r>
              <a:rPr lang="ru-RU" sz="1300" b="0" strike="noStrike" spc="-35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</a:rPr>
              <a:t>контакты: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Адрес: </a:t>
            </a:r>
            <a:r>
              <a:rPr lang="en-US" sz="1300" b="0" strike="noStrike" spc="-1">
                <a:solidFill>
                  <a:srgbClr val="FFFFFF"/>
                </a:solidFill>
                <a:latin typeface="Calibri"/>
              </a:rPr>
              <a:t>Ульяновская область, р.п. Карсун, ул. Тельмана, д. 10</a:t>
            </a:r>
            <a:br>
              <a:rPr sz="1300"/>
            </a:b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Контактный номер: +79278262767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ФИО: Рытова Елена Васильевна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1" name="Picture 2"/>
          <p:cNvPicPr/>
          <p:nvPr/>
        </p:nvPicPr>
        <p:blipFill>
          <a:blip r:embed="rId22"/>
          <a:stretch/>
        </p:blipFill>
        <p:spPr>
          <a:xfrm>
            <a:off x="6133320" y="9581040"/>
            <a:ext cx="901080" cy="889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object 33"/>
          <p:cNvPicPr/>
          <p:nvPr/>
        </p:nvPicPr>
        <p:blipFill>
          <a:blip r:embed="rId2"/>
          <a:stretch/>
        </p:blipFill>
        <p:spPr>
          <a:xfrm>
            <a:off x="3731760" y="108000"/>
            <a:ext cx="3719520" cy="1657800"/>
          </a:xfrm>
          <a:prstGeom prst="rect">
            <a:avLst/>
          </a:prstGeom>
          <a:ln w="0">
            <a:noFill/>
          </a:ln>
        </p:spPr>
      </p:pic>
      <p:sp>
        <p:nvSpPr>
          <p:cNvPr id="123" name="object 35"/>
          <p:cNvSpPr/>
          <p:nvPr/>
        </p:nvSpPr>
        <p:spPr>
          <a:xfrm>
            <a:off x="111240" y="7000200"/>
            <a:ext cx="7345080" cy="3583080"/>
          </a:xfrm>
          <a:custGeom>
            <a:avLst/>
            <a:gdLst>
              <a:gd name="textAreaLeft" fmla="*/ 0 w 7345080"/>
              <a:gd name="textAreaRight" fmla="*/ 7345800 w 7345080"/>
              <a:gd name="textAreaTop" fmla="*/ 0 h 3583080"/>
              <a:gd name="textAreaBottom" fmla="*/ 3583800 h 358308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24" name="Группа 1"/>
          <p:cNvGrpSpPr/>
          <p:nvPr/>
        </p:nvGrpSpPr>
        <p:grpSpPr>
          <a:xfrm>
            <a:off x="644400" y="8176320"/>
            <a:ext cx="1147320" cy="132120"/>
            <a:chOff x="644400" y="8176320"/>
            <a:chExt cx="1147320" cy="132120"/>
          </a:xfrm>
        </p:grpSpPr>
        <p:pic>
          <p:nvPicPr>
            <p:cNvPr id="125" name="object 36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102600" cy="1321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26" name="object 37"/>
            <p:cNvSpPr/>
            <p:nvPr/>
          </p:nvSpPr>
          <p:spPr>
            <a:xfrm>
              <a:off x="771480" y="8178120"/>
              <a:ext cx="93960" cy="128880"/>
            </a:xfrm>
            <a:custGeom>
              <a:avLst/>
              <a:gdLst>
                <a:gd name="textAreaLeft" fmla="*/ 0 w 93960"/>
                <a:gd name="textAreaRight" fmla="*/ 94680 w 93960"/>
                <a:gd name="textAreaTop" fmla="*/ 0 h 128880"/>
                <a:gd name="textAreaBottom" fmla="*/ 129600 h 12888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127" name="object 38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91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28" name="object 39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8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29" name="object 40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9440" cy="1285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30" name="object 41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12320" cy="13032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4632840" y="321480"/>
            <a:ext cx="2505600" cy="111420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 dirty="0">
                <a:solidFill>
                  <a:schemeClr val="lt1"/>
                </a:solidFill>
                <a:latin typeface="Calibri"/>
              </a:rPr>
              <a:t>МЕРОПРИЯТИЯ</a:t>
            </a:r>
            <a:br>
              <a:rPr lang="ru-RU" sz="2700" b="1" strike="noStrike" spc="-12" dirty="0">
                <a:solidFill>
                  <a:schemeClr val="lt1"/>
                </a:solidFill>
                <a:latin typeface="Calibri"/>
              </a:rPr>
            </a:br>
            <a:r>
              <a:rPr lang="ru-RU" sz="2700" b="1" strike="noStrike" spc="-1" dirty="0">
                <a:solidFill>
                  <a:schemeClr val="lt1"/>
                </a:solidFill>
                <a:latin typeface="Calibri"/>
              </a:rPr>
              <a:t>НА</a:t>
            </a:r>
            <a:r>
              <a:rPr lang="ru-RU" sz="2700" b="1" strike="noStrike" spc="-7" dirty="0">
                <a:solidFill>
                  <a:schemeClr val="lt1"/>
                </a:solidFill>
                <a:latin typeface="Calibri"/>
              </a:rPr>
              <a:t> СЕНТЯБРЬ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 dirty="0">
                <a:solidFill>
                  <a:schemeClr val="lt1"/>
                </a:solidFill>
                <a:latin typeface="Calibri"/>
              </a:rPr>
              <a:t>2026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object 45"/>
          <p:cNvSpPr/>
          <p:nvPr/>
        </p:nvSpPr>
        <p:spPr>
          <a:xfrm>
            <a:off x="6123240" y="8786520"/>
            <a:ext cx="91692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61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lang="ru-RU" sz="800" b="0" strike="noStrike" spc="494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lang="ru-RU" sz="800" b="0" strike="noStrike" spc="494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lang="ru-RU" sz="800" b="0" strike="noStrike" spc="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</a:rPr>
              <a:t>РФ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по</a:t>
            </a:r>
            <a:r>
              <a:rPr lang="ru-RU" sz="800" b="0" strike="noStrike" spc="41">
                <a:solidFill>
                  <a:srgbClr val="FFFFFF"/>
                </a:solidFill>
                <a:latin typeface="Calibri"/>
              </a:rPr>
              <a:t> Ульяновско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й</a:t>
            </a:r>
            <a:r>
              <a:rPr lang="ru-RU" sz="800" b="0" strike="noStrike" spc="494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области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33" name="Группа 103"/>
          <p:cNvGrpSpPr/>
          <p:nvPr/>
        </p:nvGrpSpPr>
        <p:grpSpPr>
          <a:xfrm>
            <a:off x="512280" y="489240"/>
            <a:ext cx="2517120" cy="982440"/>
            <a:chOff x="512280" y="489240"/>
            <a:chExt cx="2517120" cy="982440"/>
          </a:xfrm>
        </p:grpSpPr>
        <p:pic>
          <p:nvPicPr>
            <p:cNvPr id="134" name="object 4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8800" cy="9565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35" name="object 50"/>
            <p:cNvSpPr/>
            <p:nvPr/>
          </p:nvSpPr>
          <p:spPr>
            <a:xfrm>
              <a:off x="1577160" y="814680"/>
              <a:ext cx="294480" cy="184680"/>
            </a:xfrm>
            <a:custGeom>
              <a:avLst/>
              <a:gdLst>
                <a:gd name="textAreaLeft" fmla="*/ 0 w 294480"/>
                <a:gd name="textAreaRight" fmla="*/ 295200 w 294480"/>
                <a:gd name="textAreaTop" fmla="*/ 0 h 184680"/>
                <a:gd name="textAreaBottom" fmla="*/ 185400 h 18468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136" name="object 51"/>
            <p:cNvGrpSpPr/>
            <p:nvPr/>
          </p:nvGrpSpPr>
          <p:grpSpPr>
            <a:xfrm>
              <a:off x="1917720" y="814680"/>
              <a:ext cx="447120" cy="150480"/>
              <a:chOff x="1917720" y="814680"/>
              <a:chExt cx="447120" cy="150480"/>
            </a:xfrm>
          </p:grpSpPr>
          <p:sp>
            <p:nvSpPr>
              <p:cNvPr id="137" name="object 52"/>
              <p:cNvSpPr/>
              <p:nvPr/>
            </p:nvSpPr>
            <p:spPr>
              <a:xfrm>
                <a:off x="1917720" y="814680"/>
                <a:ext cx="290160" cy="150480"/>
              </a:xfrm>
              <a:custGeom>
                <a:avLst/>
                <a:gdLst>
                  <a:gd name="textAreaLeft" fmla="*/ 0 w 290160"/>
                  <a:gd name="textAreaRight" fmla="*/ 290880 w 290160"/>
                  <a:gd name="textAreaTop" fmla="*/ 0 h 150480"/>
                  <a:gd name="textAreaBottom" fmla="*/ 151200 h 15048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138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2060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139" name="object 5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9120" cy="15300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140" name="object 55"/>
            <p:cNvGrpSpPr/>
            <p:nvPr/>
          </p:nvGrpSpPr>
          <p:grpSpPr>
            <a:xfrm>
              <a:off x="1762920" y="1051200"/>
              <a:ext cx="676800" cy="182880"/>
              <a:chOff x="1762920" y="1051200"/>
              <a:chExt cx="676800" cy="182880"/>
            </a:xfrm>
          </p:grpSpPr>
          <p:pic>
            <p:nvPicPr>
              <p:cNvPr id="141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22040" cy="1494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42" name="object 57"/>
              <p:cNvSpPr/>
              <p:nvPr/>
            </p:nvSpPr>
            <p:spPr>
              <a:xfrm>
                <a:off x="1917720" y="1051200"/>
                <a:ext cx="522000" cy="182880"/>
              </a:xfrm>
              <a:custGeom>
                <a:avLst/>
                <a:gdLst>
                  <a:gd name="textAreaLeft" fmla="*/ 0 w 522000"/>
                  <a:gd name="textAreaRight" fmla="*/ 522720 w 522000"/>
                  <a:gd name="textAreaTop" fmla="*/ 0 h 182880"/>
                  <a:gd name="textAreaBottom" fmla="*/ 183600 h 18288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43" name="object 58"/>
            <p:cNvGrpSpPr/>
            <p:nvPr/>
          </p:nvGrpSpPr>
          <p:grpSpPr>
            <a:xfrm>
              <a:off x="2489040" y="1051560"/>
              <a:ext cx="290160" cy="149400"/>
              <a:chOff x="2489040" y="1051560"/>
              <a:chExt cx="290160" cy="149400"/>
            </a:xfrm>
          </p:grpSpPr>
          <p:pic>
            <p:nvPicPr>
              <p:cNvPr id="144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9240" cy="1494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45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2024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146" name="object 61"/>
            <p:cNvGrpSpPr/>
            <p:nvPr/>
          </p:nvGrpSpPr>
          <p:grpSpPr>
            <a:xfrm>
              <a:off x="1556640" y="1284480"/>
              <a:ext cx="1472760" cy="187200"/>
              <a:chOff x="1556640" y="1284480"/>
              <a:chExt cx="1472760" cy="187200"/>
            </a:xfrm>
          </p:grpSpPr>
          <p:pic>
            <p:nvPicPr>
              <p:cNvPr id="147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4256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48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49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9640" cy="1872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50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51" name="object 66"/>
              <p:cNvSpPr/>
              <p:nvPr/>
            </p:nvSpPr>
            <p:spPr>
              <a:xfrm>
                <a:off x="2494080" y="1290960"/>
                <a:ext cx="137880" cy="149040"/>
              </a:xfrm>
              <a:custGeom>
                <a:avLst/>
                <a:gdLst>
                  <a:gd name="textAreaLeft" fmla="*/ 0 w 137880"/>
                  <a:gd name="textAreaRight" fmla="*/ 138600 w 137880"/>
                  <a:gd name="textAreaTop" fmla="*/ 0 h 149040"/>
                  <a:gd name="textAreaBottom" fmla="*/ 149760 h 14904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152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9560" cy="180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53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7760" cy="14940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154" name="Прямоугольник: скругленные углы 2"/>
          <p:cNvSpPr/>
          <p:nvPr/>
        </p:nvSpPr>
        <p:spPr>
          <a:xfrm>
            <a:off x="6140520" y="9593640"/>
            <a:ext cx="874080" cy="85788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55" name="Овал 3"/>
          <p:cNvSpPr/>
          <p:nvPr/>
        </p:nvSpPr>
        <p:spPr>
          <a:xfrm>
            <a:off x="6047640" y="7937640"/>
            <a:ext cx="814680" cy="8146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156" name="object 48"/>
          <p:cNvPicPr/>
          <p:nvPr/>
        </p:nvPicPr>
        <p:blipFill>
          <a:blip r:embed="rId20"/>
          <a:stretch/>
        </p:blipFill>
        <p:spPr>
          <a:xfrm>
            <a:off x="6162120" y="8141760"/>
            <a:ext cx="600840" cy="515880"/>
          </a:xfrm>
          <a:prstGeom prst="rect">
            <a:avLst/>
          </a:prstGeom>
          <a:ln w="0">
            <a:noFill/>
          </a:ln>
        </p:spPr>
      </p:pic>
      <p:pic>
        <p:nvPicPr>
          <p:cNvPr id="157" name="Рисунок 7"/>
          <p:cNvPicPr/>
          <p:nvPr/>
        </p:nvPicPr>
        <p:blipFill>
          <a:blip r:embed="rId21"/>
          <a:stretch/>
        </p:blipFill>
        <p:spPr>
          <a:xfrm>
            <a:off x="6153120" y="9577080"/>
            <a:ext cx="861480" cy="86148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58" name="Таблица 4"/>
          <p:cNvGraphicFramePr/>
          <p:nvPr>
            <p:extLst>
              <p:ext uri="{D42A27DB-BD31-4B8C-83A1-F6EECF244321}">
                <p14:modId xmlns:p14="http://schemas.microsoft.com/office/powerpoint/2010/main" val="2311798187"/>
              </p:ext>
            </p:extLst>
          </p:nvPr>
        </p:nvGraphicFramePr>
        <p:xfrm>
          <a:off x="356810" y="1814220"/>
          <a:ext cx="6842880" cy="3383280"/>
        </p:xfrm>
        <a:graphic>
          <a:graphicData uri="http://schemas.openxmlformats.org/drawingml/2006/table">
            <a:tbl>
              <a:tblPr/>
              <a:tblGrid>
                <a:gridCol w="84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32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0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" dirty="0">
                          <a:solidFill>
                            <a:schemeClr val="dk1"/>
                          </a:solidFill>
                          <a:latin typeface="Calibri"/>
                        </a:rPr>
                        <a:t>29.09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+mn-lt"/>
                          <a:ea typeface="Microsoft YaHei"/>
                        </a:rPr>
                        <a:t>Спортивный час. Занятия на тренажерах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5341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" dirty="0">
                          <a:solidFill>
                            <a:schemeClr val="dk1"/>
                          </a:solidFill>
                          <a:latin typeface="Calibri"/>
                        </a:rPr>
                        <a:t>30.09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+mn-lt"/>
                        </a:rPr>
                        <a:t>Видеоконференция со специалистами ОСФР по Ульяновской области по вопросам пенсионного законодательства</a:t>
                      </a: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2" dirty="0">
                          <a:solidFill>
                            <a:srgbClr val="231F20"/>
                          </a:solidFill>
                          <a:latin typeface="Calibri"/>
                        </a:rPr>
                        <a:t>30.09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+mn-lt"/>
                        </a:rPr>
                        <a:t>День воссоединения ДНР, ЛНР, Запорожской и Херсонской областей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solidFill>
                          <a:schemeClr val="dk1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2" dirty="0">
                          <a:solidFill>
                            <a:srgbClr val="231F20"/>
                          </a:solidFill>
                          <a:latin typeface="Calibri"/>
                        </a:rPr>
                        <a:t>13:0</a:t>
                      </a:r>
                      <a:r>
                        <a:rPr lang="ru-RU" sz="1800" b="0" strike="noStrike" spc="-26" dirty="0">
                          <a:solidFill>
                            <a:srgbClr val="231F20"/>
                          </a:solidFill>
                          <a:latin typeface="Calibri"/>
                        </a:rPr>
                        <a:t>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59" name="object 43"/>
          <p:cNvSpPr/>
          <p:nvPr/>
        </p:nvSpPr>
        <p:spPr>
          <a:xfrm>
            <a:off x="425880" y="8494200"/>
            <a:ext cx="5113440" cy="203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6000"/>
              </a:lnSpc>
              <a:spcBef>
                <a:spcPts val="1375"/>
              </a:spcBef>
            </a:pPr>
            <a:r>
              <a:rPr lang="ru-RU" sz="4400" b="1" strike="noStrike" spc="-12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</a:rPr>
              <a:t>МЫ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</a:rPr>
              <a:t>ВАС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2">
                <a:solidFill>
                  <a:srgbClr val="FFFFFF"/>
                </a:solidFill>
                <a:latin typeface="Calibri"/>
              </a:rPr>
              <a:t>ЖДЕМ!</a:t>
            </a: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Наши</a:t>
            </a:r>
            <a:r>
              <a:rPr lang="ru-RU" sz="1300" b="0" strike="noStrike" spc="-35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</a:rPr>
              <a:t>контакты: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Адрес: </a:t>
            </a:r>
            <a:r>
              <a:rPr lang="en-US" sz="1300" b="0" strike="noStrike" spc="-1">
                <a:solidFill>
                  <a:srgbClr val="FFFFFF"/>
                </a:solidFill>
                <a:latin typeface="Calibri"/>
              </a:rPr>
              <a:t>Ульяновская область, р.п. Карсун, ул. Тельмана, д. 10</a:t>
            </a:r>
            <a:br>
              <a:rPr sz="1300"/>
            </a:b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Контактный номер: +79278262767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ФИО: Рытова Елена Васильевна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0" name="Picture 2"/>
          <p:cNvPicPr/>
          <p:nvPr/>
        </p:nvPicPr>
        <p:blipFill>
          <a:blip r:embed="rId22"/>
          <a:stretch/>
        </p:blipFill>
        <p:spPr>
          <a:xfrm>
            <a:off x="6162120" y="9577080"/>
            <a:ext cx="901080" cy="889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</TotalTime>
  <Words>381</Words>
  <Application>Microsoft Office PowerPoint</Application>
  <PresentationFormat>Произвольный</PresentationFormat>
  <Paragraphs>93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Arial</vt:lpstr>
      <vt:lpstr>Calibri</vt:lpstr>
      <vt:lpstr>Symbol</vt:lpstr>
      <vt:lpstr>Times New Roman</vt:lpstr>
      <vt:lpstr>Wingdings</vt:lpstr>
      <vt:lpstr>Office Theme</vt:lpstr>
      <vt:lpstr>МЕРОПРИЯТИЯ НА СЕНТЯБРЬ 2026</vt:lpstr>
      <vt:lpstr>МЕРОПРИЯТИЯ НА СЕНТЯБРЬ 2026</vt:lpstr>
      <vt:lpstr>МЕРОПРИЯТИЯ НА СЕНТЯБРЬ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subject/>
  <dc:creator>Пользователь</dc:creator>
  <dc:description/>
  <cp:lastModifiedBy>Наталья Макарова</cp:lastModifiedBy>
  <cp:revision>25</cp:revision>
  <dcterms:created xsi:type="dcterms:W3CDTF">2025-11-06T11:20:00Z</dcterms:created>
  <dcterms:modified xsi:type="dcterms:W3CDTF">2026-08-30T17:04:18Z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2025-11-06T06:00:00Z</vt:filetime>
  </property>
  <property fmtid="{D5CDD505-2E9C-101B-9397-08002B2CF9AE}" pid="3" name="Creator">
    <vt:lpwstr>Adobe InDesign 18.4 (Windows)</vt:lpwstr>
  </property>
  <property fmtid="{D5CDD505-2E9C-101B-9397-08002B2CF9AE}" pid="4" name="ICV">
    <vt:lpwstr>F6D268A225214FB7A6D66A81FAF65EA3_12</vt:lpwstr>
  </property>
  <property fmtid="{D5CDD505-2E9C-101B-9397-08002B2CF9AE}" pid="5" name="KSOProductBuildVer">
    <vt:lpwstr>1049-12.2.0.23196</vt:lpwstr>
  </property>
  <property fmtid="{D5CDD505-2E9C-101B-9397-08002B2CF9AE}" pid="6" name="LastSaved">
    <vt:filetime>2025-11-06T06:00:00Z</vt:filetime>
  </property>
  <property fmtid="{D5CDD505-2E9C-101B-9397-08002B2CF9AE}" pid="7" name="PresentationFormat">
    <vt:lpwstr>Произвольный</vt:lpwstr>
  </property>
  <property fmtid="{D5CDD505-2E9C-101B-9397-08002B2CF9AE}" pid="8" name="Producer">
    <vt:lpwstr>Adobe PDF Library 17.0</vt:lpwstr>
  </property>
  <property fmtid="{D5CDD505-2E9C-101B-9397-08002B2CF9AE}" pid="9" name="Slides">
    <vt:i4>4</vt:i4>
  </property>
</Properties>
</file>