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_rels/presentation.xml.rels" ContentType="application/vnd.openxmlformats-package.relationship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10.png" ContentType="image/png"/>
  <Override PartName="/ppt/media/image5.png" ContentType="image/png"/>
  <Override PartName="/ppt/media/image11.png" ContentType="image/png"/>
  <Override PartName="/ppt/media/image6.png" ContentType="image/png"/>
  <Override PartName="/ppt/media/image7.png" ContentType="image/png"/>
  <Override PartName="/ppt/media/image12.png" ContentType="image/png"/>
  <Override PartName="/ppt/media/image8.png" ContentType="image/png"/>
  <Override PartName="/ppt/media/image13.png" ContentType="image/png"/>
  <Override PartName="/ppt/media/image9.png" ContentType="image/png"/>
  <Override PartName="/ppt/media/image14.png" ContentType="image/png"/>
  <Override PartName="/ppt/media/image15.png" ContentType="image/png"/>
  <Override PartName="/ppt/media/image16.png" ContentType="image/png"/>
  <Override PartName="/ppt/media/image17.png" ContentType="image/png"/>
  <Override PartName="/ppt/media/image18.png" ContentType="image/png"/>
  <Override PartName="/ppt/media/image19.png" ContentType="image/png"/>
  <Override PartName="/ppt/media/image20.png" ContentType="image/png"/>
  <Override PartName="/ppt/media/image21.png" ContentType="image/png"/>
  <Override PartName="/ppt/media/image22.png" ContentType="image/png"/>
  <Override PartName="/_rels/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</p:sldIdLst>
  <p:sldSz cx="7556500" cy="106934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92F80471-8CB8-46ED-90F6-3C54822241EB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040" cy="1784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120" cy="1410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/>
          </p:nvPr>
        </p:nvSpPr>
        <p:spPr>
          <a:xfrm>
            <a:off x="377640" y="4047120"/>
            <a:ext cx="3318120" cy="1410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8F5204BD-48DA-48A4-8D70-7FA9BD0BCEC7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040" cy="1784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1618920" cy="1410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1053" lnSpcReduction="10000"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2077920" y="2502000"/>
            <a:ext cx="1618920" cy="1410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1053" lnSpcReduction="10000"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0" name="PlaceHolder 4"/>
          <p:cNvSpPr>
            <a:spLocks noGrp="1"/>
          </p:cNvSpPr>
          <p:nvPr>
            <p:ph/>
          </p:nvPr>
        </p:nvSpPr>
        <p:spPr>
          <a:xfrm>
            <a:off x="377640" y="4047120"/>
            <a:ext cx="1618920" cy="1410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1053" lnSpcReduction="10000"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1" name="PlaceHolder 5"/>
          <p:cNvSpPr>
            <a:spLocks noGrp="1"/>
          </p:cNvSpPr>
          <p:nvPr>
            <p:ph/>
          </p:nvPr>
        </p:nvSpPr>
        <p:spPr>
          <a:xfrm>
            <a:off x="2077920" y="4047120"/>
            <a:ext cx="1618920" cy="1410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1053" lnSpcReduction="10000"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9352C7F6-73DE-4464-BDE7-2534B1766C7C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040" cy="1784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1068120" cy="1410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485" lnSpcReduction="10000"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/>
          </p:nvPr>
        </p:nvSpPr>
        <p:spPr>
          <a:xfrm>
            <a:off x="1499400" y="2502000"/>
            <a:ext cx="1068120" cy="1410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485" lnSpcReduction="10000"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/>
          </p:nvPr>
        </p:nvSpPr>
        <p:spPr>
          <a:xfrm>
            <a:off x="2621520" y="2502000"/>
            <a:ext cx="1068120" cy="1410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485" lnSpcReduction="10000"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6" name="PlaceHolder 5"/>
          <p:cNvSpPr>
            <a:spLocks noGrp="1"/>
          </p:cNvSpPr>
          <p:nvPr>
            <p:ph/>
          </p:nvPr>
        </p:nvSpPr>
        <p:spPr>
          <a:xfrm>
            <a:off x="377640" y="4047120"/>
            <a:ext cx="1068120" cy="1410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485" lnSpcReduction="10000"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7" name="PlaceHolder 6"/>
          <p:cNvSpPr>
            <a:spLocks noGrp="1"/>
          </p:cNvSpPr>
          <p:nvPr>
            <p:ph/>
          </p:nvPr>
        </p:nvSpPr>
        <p:spPr>
          <a:xfrm>
            <a:off x="1499400" y="4047120"/>
            <a:ext cx="1068120" cy="1410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485" lnSpcReduction="10000"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8" name="PlaceHolder 7"/>
          <p:cNvSpPr>
            <a:spLocks noGrp="1"/>
          </p:cNvSpPr>
          <p:nvPr>
            <p:ph/>
          </p:nvPr>
        </p:nvSpPr>
        <p:spPr>
          <a:xfrm>
            <a:off x="2621520" y="4047120"/>
            <a:ext cx="1068120" cy="1410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485" lnSpcReduction="10000"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1082B2D7-DE40-4E05-80DA-9DBEFDD8D739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040" cy="1784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subTitle"/>
          </p:nvPr>
        </p:nvSpPr>
        <p:spPr>
          <a:xfrm>
            <a:off x="377640" y="2502000"/>
            <a:ext cx="3318120" cy="295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B4BFC946-1AEA-4ABF-87B5-95ABC74DF49A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040" cy="1784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120" cy="295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37A70B56-7FD1-4F2C-997A-668E57EEC42A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040" cy="1784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1618920" cy="295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/>
          </p:nvPr>
        </p:nvSpPr>
        <p:spPr>
          <a:xfrm>
            <a:off x="2077920" y="2502000"/>
            <a:ext cx="1618920" cy="295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6D9A3FCE-092A-4C39-957F-4EDA32DBC44D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040" cy="1784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892752B1-3E1D-419B-AF55-E1215C283DB4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subTitle"/>
          </p:nvPr>
        </p:nvSpPr>
        <p:spPr>
          <a:xfrm>
            <a:off x="377640" y="426600"/>
            <a:ext cx="6800040" cy="8274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85618F23-8638-45FB-8648-F44DD4AB0606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040" cy="1784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1618920" cy="1410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1053" lnSpcReduction="10000"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/>
          </p:nvPr>
        </p:nvSpPr>
        <p:spPr>
          <a:xfrm>
            <a:off x="2077920" y="2502000"/>
            <a:ext cx="1618920" cy="295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/>
          </p:nvPr>
        </p:nvSpPr>
        <p:spPr>
          <a:xfrm>
            <a:off x="377640" y="4047120"/>
            <a:ext cx="1618920" cy="1410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1053" lnSpcReduction="10000"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C73EF7A3-35E7-4D12-9D71-CC0D904D1C7D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040" cy="1784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1618920" cy="295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/>
          </p:nvPr>
        </p:nvSpPr>
        <p:spPr>
          <a:xfrm>
            <a:off x="2077920" y="2502000"/>
            <a:ext cx="1618920" cy="1410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1053" lnSpcReduction="10000"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/>
          </p:nvPr>
        </p:nvSpPr>
        <p:spPr>
          <a:xfrm>
            <a:off x="2077920" y="4047120"/>
            <a:ext cx="1618920" cy="1410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1053" lnSpcReduction="10000"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518762CC-E310-4754-8C84-95F442450C2F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040" cy="1784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1618920" cy="1410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1053" lnSpcReduction="10000"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/>
          </p:nvPr>
        </p:nvSpPr>
        <p:spPr>
          <a:xfrm>
            <a:off x="2077920" y="2502000"/>
            <a:ext cx="1618920" cy="1410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1053" lnSpcReduction="10000"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/>
          </p:nvPr>
        </p:nvSpPr>
        <p:spPr>
          <a:xfrm>
            <a:off x="377640" y="4047120"/>
            <a:ext cx="3318120" cy="1410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8E6CB071-2AB8-4211-99F3-252452960F40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ftr" idx="1"/>
          </p:nvPr>
        </p:nvSpPr>
        <p:spPr>
          <a:xfrm>
            <a:off x="2571480" y="9945000"/>
            <a:ext cx="2419200" cy="533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sldNum" idx="2"/>
          </p:nvPr>
        </p:nvSpPr>
        <p:spPr>
          <a:xfrm>
            <a:off x="5445360" y="9945000"/>
            <a:ext cx="1738440" cy="533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pc="-1" strike="noStrike">
                <a:solidFill>
                  <a:schemeClr val="dk1">
                    <a:tint val="75000"/>
                  </a:schemeClr>
                </a:solidFill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D806AB75-27DD-4435-83E0-52A7AC0EDCAB}" type="slidenum">
              <a:rPr b="0" lang="ru-RU" sz="1400" spc="-1" strike="noStrike">
                <a:solidFill>
                  <a:schemeClr val="dk1">
                    <a:tint val="75000"/>
                  </a:schemeClr>
                </a:solidFill>
                <a:latin typeface="Times New Roman"/>
              </a:rPr>
              <a:t>&lt;номер&gt;</a:t>
            </a:fld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 idx="3"/>
          </p:nvPr>
        </p:nvSpPr>
        <p:spPr>
          <a:xfrm>
            <a:off x="378000" y="9945000"/>
            <a:ext cx="1738440" cy="533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&lt;дата/время&gt;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0.png"/><Relationship Id="rId11" Type="http://schemas.openxmlformats.org/officeDocument/2006/relationships/image" Target="../media/image11.png"/><Relationship Id="rId12" Type="http://schemas.openxmlformats.org/officeDocument/2006/relationships/image" Target="../media/image12.png"/><Relationship Id="rId13" Type="http://schemas.openxmlformats.org/officeDocument/2006/relationships/image" Target="../media/image13.png"/><Relationship Id="rId14" Type="http://schemas.openxmlformats.org/officeDocument/2006/relationships/image" Target="../media/image14.png"/><Relationship Id="rId15" Type="http://schemas.openxmlformats.org/officeDocument/2006/relationships/image" Target="../media/image15.png"/><Relationship Id="rId16" Type="http://schemas.openxmlformats.org/officeDocument/2006/relationships/image" Target="../media/image16.png"/><Relationship Id="rId17" Type="http://schemas.openxmlformats.org/officeDocument/2006/relationships/image" Target="../media/image17.png"/><Relationship Id="rId18" Type="http://schemas.openxmlformats.org/officeDocument/2006/relationships/image" Target="../media/image18.png"/><Relationship Id="rId19" Type="http://schemas.openxmlformats.org/officeDocument/2006/relationships/image" Target="../media/image19.png"/><Relationship Id="rId20" Type="http://schemas.openxmlformats.org/officeDocument/2006/relationships/image" Target="../media/image20.png"/><Relationship Id="rId21" Type="http://schemas.openxmlformats.org/officeDocument/2006/relationships/image" Target="../media/image21.png"/><Relationship Id="rId22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0.png"/><Relationship Id="rId11" Type="http://schemas.openxmlformats.org/officeDocument/2006/relationships/image" Target="../media/image11.png"/><Relationship Id="rId12" Type="http://schemas.openxmlformats.org/officeDocument/2006/relationships/image" Target="../media/image12.png"/><Relationship Id="rId13" Type="http://schemas.openxmlformats.org/officeDocument/2006/relationships/image" Target="../media/image13.png"/><Relationship Id="rId14" Type="http://schemas.openxmlformats.org/officeDocument/2006/relationships/image" Target="../media/image14.png"/><Relationship Id="rId15" Type="http://schemas.openxmlformats.org/officeDocument/2006/relationships/image" Target="../media/image15.png"/><Relationship Id="rId16" Type="http://schemas.openxmlformats.org/officeDocument/2006/relationships/image" Target="../media/image16.png"/><Relationship Id="rId17" Type="http://schemas.openxmlformats.org/officeDocument/2006/relationships/image" Target="../media/image17.png"/><Relationship Id="rId18" Type="http://schemas.openxmlformats.org/officeDocument/2006/relationships/image" Target="../media/image18.png"/><Relationship Id="rId19" Type="http://schemas.openxmlformats.org/officeDocument/2006/relationships/image" Target="../media/image19.png"/><Relationship Id="rId20" Type="http://schemas.openxmlformats.org/officeDocument/2006/relationships/image" Target="../media/image20.png"/><Relationship Id="rId21" Type="http://schemas.openxmlformats.org/officeDocument/2006/relationships/image" Target="../media/image21.png"/><Relationship Id="rId22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0.png"/><Relationship Id="rId11" Type="http://schemas.openxmlformats.org/officeDocument/2006/relationships/image" Target="../media/image11.png"/><Relationship Id="rId12" Type="http://schemas.openxmlformats.org/officeDocument/2006/relationships/image" Target="../media/image12.png"/><Relationship Id="rId13" Type="http://schemas.openxmlformats.org/officeDocument/2006/relationships/image" Target="../media/image13.png"/><Relationship Id="rId14" Type="http://schemas.openxmlformats.org/officeDocument/2006/relationships/image" Target="../media/image14.png"/><Relationship Id="rId15" Type="http://schemas.openxmlformats.org/officeDocument/2006/relationships/image" Target="../media/image15.png"/><Relationship Id="rId16" Type="http://schemas.openxmlformats.org/officeDocument/2006/relationships/image" Target="../media/image16.png"/><Relationship Id="rId17" Type="http://schemas.openxmlformats.org/officeDocument/2006/relationships/image" Target="../media/image17.png"/><Relationship Id="rId18" Type="http://schemas.openxmlformats.org/officeDocument/2006/relationships/image" Target="../media/image18.png"/><Relationship Id="rId19" Type="http://schemas.openxmlformats.org/officeDocument/2006/relationships/image" Target="../media/image19.png"/><Relationship Id="rId20" Type="http://schemas.openxmlformats.org/officeDocument/2006/relationships/image" Target="../media/image20.png"/><Relationship Id="rId21" Type="http://schemas.openxmlformats.org/officeDocument/2006/relationships/image" Target="../media/image22.png"/><Relationship Id="rId22" Type="http://schemas.openxmlformats.org/officeDocument/2006/relationships/slideLayout" Target="../slideLayouts/slideLayout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0.png"/><Relationship Id="rId11" Type="http://schemas.openxmlformats.org/officeDocument/2006/relationships/image" Target="../media/image11.png"/><Relationship Id="rId12" Type="http://schemas.openxmlformats.org/officeDocument/2006/relationships/image" Target="../media/image12.png"/><Relationship Id="rId13" Type="http://schemas.openxmlformats.org/officeDocument/2006/relationships/image" Target="../media/image13.png"/><Relationship Id="rId14" Type="http://schemas.openxmlformats.org/officeDocument/2006/relationships/image" Target="../media/image14.png"/><Relationship Id="rId15" Type="http://schemas.openxmlformats.org/officeDocument/2006/relationships/image" Target="../media/image15.png"/><Relationship Id="rId16" Type="http://schemas.openxmlformats.org/officeDocument/2006/relationships/image" Target="../media/image16.png"/><Relationship Id="rId17" Type="http://schemas.openxmlformats.org/officeDocument/2006/relationships/image" Target="../media/image17.png"/><Relationship Id="rId18" Type="http://schemas.openxmlformats.org/officeDocument/2006/relationships/image" Target="../media/image18.png"/><Relationship Id="rId19" Type="http://schemas.openxmlformats.org/officeDocument/2006/relationships/image" Target="../media/image19.png"/><Relationship Id="rId20" Type="http://schemas.openxmlformats.org/officeDocument/2006/relationships/image" Target="../media/image20.png"/><Relationship Id="rId21" Type="http://schemas.openxmlformats.org/officeDocument/2006/relationships/image" Target="../media/image22.png"/><Relationship Id="rId22" Type="http://schemas.openxmlformats.org/officeDocument/2006/relationships/slideLayout" Target="../slideLayouts/slideLayout1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0.png"/><Relationship Id="rId11" Type="http://schemas.openxmlformats.org/officeDocument/2006/relationships/image" Target="../media/image11.png"/><Relationship Id="rId12" Type="http://schemas.openxmlformats.org/officeDocument/2006/relationships/image" Target="../media/image12.png"/><Relationship Id="rId13" Type="http://schemas.openxmlformats.org/officeDocument/2006/relationships/image" Target="../media/image13.png"/><Relationship Id="rId14" Type="http://schemas.openxmlformats.org/officeDocument/2006/relationships/image" Target="../media/image14.png"/><Relationship Id="rId15" Type="http://schemas.openxmlformats.org/officeDocument/2006/relationships/image" Target="../media/image15.png"/><Relationship Id="rId16" Type="http://schemas.openxmlformats.org/officeDocument/2006/relationships/image" Target="../media/image16.png"/><Relationship Id="rId17" Type="http://schemas.openxmlformats.org/officeDocument/2006/relationships/image" Target="../media/image17.png"/><Relationship Id="rId18" Type="http://schemas.openxmlformats.org/officeDocument/2006/relationships/image" Target="../media/image18.png"/><Relationship Id="rId19" Type="http://schemas.openxmlformats.org/officeDocument/2006/relationships/image" Target="../media/image19.png"/><Relationship Id="rId20" Type="http://schemas.openxmlformats.org/officeDocument/2006/relationships/image" Target="../media/image20.png"/><Relationship Id="rId21" Type="http://schemas.openxmlformats.org/officeDocument/2006/relationships/image" Target="../media/image22.png"/><Relationship Id="rId22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object 33" descr=""/>
          <p:cNvPicPr/>
          <p:nvPr/>
        </p:nvPicPr>
        <p:blipFill>
          <a:blip r:embed="rId1"/>
          <a:stretch/>
        </p:blipFill>
        <p:spPr>
          <a:xfrm>
            <a:off x="3731760" y="108000"/>
            <a:ext cx="3719160" cy="1657440"/>
          </a:xfrm>
          <a:prstGeom prst="rect">
            <a:avLst/>
          </a:prstGeom>
          <a:ln w="0">
            <a:noFill/>
          </a:ln>
        </p:spPr>
      </p:pic>
      <p:sp>
        <p:nvSpPr>
          <p:cNvPr id="40" name="object 35"/>
          <p:cNvSpPr/>
          <p:nvPr/>
        </p:nvSpPr>
        <p:spPr>
          <a:xfrm>
            <a:off x="111240" y="7000200"/>
            <a:ext cx="7344720" cy="3582720"/>
          </a:xfrm>
          <a:custGeom>
            <a:avLst/>
            <a:gdLst>
              <a:gd name="textAreaLeft" fmla="*/ 0 w 7344720"/>
              <a:gd name="textAreaRight" fmla="*/ 7345800 w 7344720"/>
              <a:gd name="textAreaTop" fmla="*/ 0 h 3582720"/>
              <a:gd name="textAreaBottom" fmla="*/ 3583800 h 3582720"/>
            </a:gdLst>
            <a:ah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41" name="Группа 1"/>
          <p:cNvGrpSpPr/>
          <p:nvPr/>
        </p:nvGrpSpPr>
        <p:grpSpPr>
          <a:xfrm>
            <a:off x="644400" y="8176320"/>
            <a:ext cx="1146960" cy="131760"/>
            <a:chOff x="644400" y="8176320"/>
            <a:chExt cx="1146960" cy="131760"/>
          </a:xfrm>
        </p:grpSpPr>
        <p:pic>
          <p:nvPicPr>
            <p:cNvPr id="42" name="object 36" descr=""/>
            <p:cNvPicPr/>
            <p:nvPr/>
          </p:nvPicPr>
          <p:blipFill>
            <a:blip r:embed="rId2"/>
            <a:stretch/>
          </p:blipFill>
          <p:spPr>
            <a:xfrm>
              <a:off x="644400" y="8176320"/>
              <a:ext cx="102240" cy="13176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43" name="object 37"/>
            <p:cNvSpPr/>
            <p:nvPr/>
          </p:nvSpPr>
          <p:spPr>
            <a:xfrm>
              <a:off x="771480" y="8178120"/>
              <a:ext cx="93600" cy="128520"/>
            </a:xfrm>
            <a:custGeom>
              <a:avLst/>
              <a:gdLst>
                <a:gd name="textAreaLeft" fmla="*/ 0 w 93600"/>
                <a:gd name="textAreaRight" fmla="*/ 94680 w 93600"/>
                <a:gd name="textAreaTop" fmla="*/ 0 h 128520"/>
                <a:gd name="textAreaBottom" fmla="*/ 129600 h 128520"/>
              </a:gdLst>
              <a:ahLst/>
              <a:rect l="textAreaLeft" t="textAreaTop" r="textAreaRight" b="textAreaBottom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914400">
                <a:lnSpc>
                  <a:spcPct val="100000"/>
                </a:lnSpc>
              </a:pPr>
              <a:endParaRPr b="0" lang="ru-RU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pic>
          <p:nvPicPr>
            <p:cNvPr id="44" name="object 38" descr=""/>
            <p:cNvPicPr/>
            <p:nvPr/>
          </p:nvPicPr>
          <p:blipFill>
            <a:blip r:embed="rId3"/>
            <a:stretch/>
          </p:blipFill>
          <p:spPr>
            <a:xfrm>
              <a:off x="888840" y="8176320"/>
              <a:ext cx="291240" cy="1317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5" name="object 39" descr=""/>
            <p:cNvPicPr/>
            <p:nvPr/>
          </p:nvPicPr>
          <p:blipFill>
            <a:blip r:embed="rId4"/>
            <a:stretch/>
          </p:blipFill>
          <p:spPr>
            <a:xfrm>
              <a:off x="1201680" y="8176320"/>
              <a:ext cx="318240" cy="1317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6" name="object 40" descr=""/>
            <p:cNvPicPr/>
            <p:nvPr/>
          </p:nvPicPr>
          <p:blipFill>
            <a:blip r:embed="rId5"/>
            <a:stretch/>
          </p:blipFill>
          <p:spPr>
            <a:xfrm>
              <a:off x="1545480" y="8178120"/>
              <a:ext cx="109080" cy="1281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7" name="object 41" descr=""/>
            <p:cNvPicPr/>
            <p:nvPr/>
          </p:nvPicPr>
          <p:blipFill>
            <a:blip r:embed="rId6"/>
            <a:stretch/>
          </p:blipFill>
          <p:spPr>
            <a:xfrm>
              <a:off x="1679400" y="8178120"/>
              <a:ext cx="111960" cy="12996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632840" y="321480"/>
            <a:ext cx="2505240" cy="1113840"/>
          </a:xfrm>
          <a:prstGeom prst="rect">
            <a:avLst/>
          </a:prstGeom>
          <a:noFill/>
          <a:ln w="0">
            <a:noFill/>
          </a:ln>
        </p:spPr>
        <p:txBody>
          <a:bodyPr lIns="0" rIns="0" tIns="81360" bIns="0" anchor="t">
            <a:noAutofit/>
          </a:bodyPr>
          <a:p>
            <a:pPr marL="439560" indent="-427320" algn="r" defTabSz="914400">
              <a:lnSpc>
                <a:spcPts val="2701"/>
              </a:lnSpc>
              <a:spcBef>
                <a:spcPts val="641"/>
              </a:spcBef>
              <a:buNone/>
              <a:tabLst>
                <a:tab algn="l" pos="0"/>
              </a:tabLst>
            </a:pPr>
            <a:r>
              <a:rPr b="1" lang="ru-RU" sz="2700" spc="-12" strike="noStrike">
                <a:solidFill>
                  <a:schemeClr val="lt1"/>
                </a:solidFill>
                <a:latin typeface="Calibri"/>
              </a:rPr>
              <a:t>МЕРОПРИЯТИЯ</a:t>
            </a:r>
            <a:br>
              <a:rPr sz="2700"/>
            </a:br>
            <a:r>
              <a:rPr b="1" lang="ru-RU" sz="2700" spc="-1" strike="noStrike">
                <a:solidFill>
                  <a:schemeClr val="lt1"/>
                </a:solidFill>
                <a:latin typeface="Calibri"/>
              </a:rPr>
              <a:t>НА</a:t>
            </a:r>
            <a:r>
              <a:rPr b="1" lang="ru-RU" sz="2700" spc="-7" strike="noStrike">
                <a:solidFill>
                  <a:schemeClr val="lt1"/>
                </a:solidFill>
                <a:latin typeface="Calibri"/>
              </a:rPr>
              <a:t> СЕНТЯБРЬ</a:t>
            </a:r>
            <a:endParaRPr b="0" lang="ru-RU" sz="2700" spc="-1" strike="noStrike">
              <a:solidFill>
                <a:schemeClr val="dk1"/>
              </a:solidFill>
              <a:latin typeface="Calibri"/>
            </a:endParaRPr>
          </a:p>
          <a:p>
            <a:pPr marL="439560" indent="0" algn="r" defTabSz="914400">
              <a:lnSpc>
                <a:spcPts val="2701"/>
              </a:lnSpc>
              <a:buNone/>
              <a:tabLst>
                <a:tab algn="l" pos="0"/>
              </a:tabLst>
            </a:pPr>
            <a:r>
              <a:rPr b="1" lang="ru-RU" sz="2700" spc="-21" strike="noStrike">
                <a:solidFill>
                  <a:schemeClr val="lt1"/>
                </a:solidFill>
                <a:latin typeface="Calibri"/>
              </a:rPr>
              <a:t>2026</a:t>
            </a:r>
            <a:endParaRPr b="0" lang="ru-RU" sz="27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9" name="object 43"/>
          <p:cNvSpPr/>
          <p:nvPr/>
        </p:nvSpPr>
        <p:spPr>
          <a:xfrm>
            <a:off x="628920" y="8441640"/>
            <a:ext cx="5113080" cy="203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74600" bIns="0" anchor="t">
            <a:spAutoFit/>
          </a:bodyPr>
          <a:p>
            <a:pPr marL="12600" defTabSz="914400">
              <a:lnSpc>
                <a:spcPct val="76000"/>
              </a:lnSpc>
              <a:spcBef>
                <a:spcPts val="1375"/>
              </a:spcBef>
            </a:pPr>
            <a:r>
              <a:rPr b="1" lang="ru-RU" sz="4400" spc="-12" strike="noStrike">
                <a:solidFill>
                  <a:srgbClr val="ffffff"/>
                </a:solidFill>
                <a:latin typeface="Calibri"/>
              </a:rPr>
              <a:t>ПРИХОДИТЕ, </a:t>
            </a:r>
            <a:r>
              <a:rPr b="1" lang="ru-RU" sz="4400" spc="-1" strike="noStrike">
                <a:solidFill>
                  <a:srgbClr val="ffffff"/>
                </a:solidFill>
                <a:latin typeface="Calibri"/>
              </a:rPr>
              <a:t>МЫ</a:t>
            </a:r>
            <a:r>
              <a:rPr b="1" lang="ru-RU" sz="4400" spc="-137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1" lang="ru-RU" sz="4400" spc="-1" strike="noStrike">
                <a:solidFill>
                  <a:srgbClr val="ffffff"/>
                </a:solidFill>
                <a:latin typeface="Calibri"/>
              </a:rPr>
              <a:t>ВАС</a:t>
            </a:r>
            <a:r>
              <a:rPr b="1" lang="ru-RU" sz="4400" spc="-137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1" lang="ru-RU" sz="4400" spc="-12" strike="noStrike">
                <a:solidFill>
                  <a:srgbClr val="ffffff"/>
                </a:solidFill>
                <a:latin typeface="Calibri"/>
              </a:rPr>
              <a:t>ЖДЕМ!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  <a:p>
            <a:pPr marL="15120" defTabSz="914400">
              <a:lnSpc>
                <a:spcPts val="1429"/>
              </a:lnSpc>
              <a:spcBef>
                <a:spcPts val="104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Наши</a:t>
            </a:r>
            <a:r>
              <a:rPr b="0" lang="ru-RU" sz="1300" spc="-35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1300" spc="-12" strike="noStrike">
                <a:solidFill>
                  <a:srgbClr val="ffffff"/>
                </a:solidFill>
                <a:latin typeface="Calibri"/>
              </a:rPr>
              <a:t>контакты:</a:t>
            </a:r>
            <a:endParaRPr b="0" lang="ru-RU" sz="1300" spc="-1" strike="noStrike">
              <a:solidFill>
                <a:srgbClr val="000000"/>
              </a:solidFill>
              <a:latin typeface="Arial"/>
            </a:endParaRPr>
          </a:p>
          <a:p>
            <a:pPr marL="15120" defTabSz="914400">
              <a:lnSpc>
                <a:spcPts val="1301"/>
              </a:lnSpc>
              <a:spcBef>
                <a:spcPts val="13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Адрес: </a:t>
            </a:r>
            <a:r>
              <a:rPr b="0" lang="en-US" sz="1300" spc="-1" strike="noStrike">
                <a:solidFill>
                  <a:srgbClr val="ffffff"/>
                </a:solidFill>
                <a:latin typeface="Calibri"/>
              </a:rPr>
              <a:t>Ульяновская область, р.п. Сурское, ул. Советская, д. 66</a:t>
            </a:r>
            <a:br>
              <a:rPr sz="1300"/>
            </a:b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Контактный номер: +79041801072</a:t>
            </a:r>
            <a:endParaRPr b="0" lang="ru-RU" sz="1300" spc="-1" strike="noStrike">
              <a:solidFill>
                <a:srgbClr val="000000"/>
              </a:solidFill>
              <a:latin typeface="Arial"/>
            </a:endParaRPr>
          </a:p>
          <a:p>
            <a:pPr marL="15120" defTabSz="914400">
              <a:lnSpc>
                <a:spcPts val="1301"/>
              </a:lnSpc>
              <a:spcBef>
                <a:spcPts val="13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ФИО: Агафонова Галина Викторовна</a:t>
            </a:r>
            <a:endParaRPr b="0" lang="ru-RU" sz="1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" name="object 45"/>
          <p:cNvSpPr/>
          <p:nvPr/>
        </p:nvSpPr>
        <p:spPr>
          <a:xfrm>
            <a:off x="6123240" y="8786520"/>
            <a:ext cx="916560" cy="641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3120" bIns="0" anchor="t">
            <a:spAutoFit/>
          </a:bodyPr>
          <a:p>
            <a:pPr marL="12600" defTabSz="914400">
              <a:lnSpc>
                <a:spcPts val="799"/>
              </a:lnSpc>
              <a:spcBef>
                <a:spcPts val="261"/>
              </a:spcBef>
            </a:pP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Отделение Фонда</a:t>
            </a:r>
            <a:r>
              <a:rPr b="0" lang="ru-RU" sz="800" spc="491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пенсионного</a:t>
            </a:r>
            <a:endParaRPr b="0" lang="ru-RU" sz="800" spc="-1" strike="noStrike">
              <a:solidFill>
                <a:srgbClr val="000000"/>
              </a:solidFill>
              <a:latin typeface="Arial"/>
            </a:endParaRPr>
          </a:p>
          <a:p>
            <a:pPr marL="12600" defTabSz="914400">
              <a:lnSpc>
                <a:spcPts val="799"/>
              </a:lnSpc>
            </a:pPr>
            <a:r>
              <a:rPr b="0" lang="ru-RU" sz="800" spc="-1" strike="noStrike">
                <a:solidFill>
                  <a:srgbClr val="ffffff"/>
                </a:solidFill>
                <a:latin typeface="Calibri"/>
              </a:rPr>
              <a:t>и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 социального</a:t>
            </a:r>
            <a:r>
              <a:rPr b="0" lang="ru-RU" sz="800" spc="491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страхования</a:t>
            </a:r>
            <a:r>
              <a:rPr b="0" lang="ru-RU" sz="800" spc="4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26" strike="noStrike">
                <a:solidFill>
                  <a:srgbClr val="ffffff"/>
                </a:solidFill>
                <a:latin typeface="Calibri"/>
              </a:rPr>
              <a:t>РФ</a:t>
            </a:r>
            <a:endParaRPr b="0" lang="ru-RU" sz="800" spc="-1" strike="noStrike">
              <a:solidFill>
                <a:srgbClr val="000000"/>
              </a:solidFill>
              <a:latin typeface="Arial"/>
            </a:endParaRPr>
          </a:p>
          <a:p>
            <a:pPr marL="12600" defTabSz="914400">
              <a:lnSpc>
                <a:spcPts val="799"/>
              </a:lnSpc>
            </a:pPr>
            <a:r>
              <a:rPr b="0" lang="ru-RU" sz="800" spc="-1" strike="noStrike">
                <a:solidFill>
                  <a:srgbClr val="ffffff"/>
                </a:solidFill>
                <a:latin typeface="Calibri"/>
              </a:rPr>
              <a:t>по</a:t>
            </a:r>
            <a:r>
              <a:rPr b="0" lang="ru-RU" sz="800" spc="38" strike="noStrike">
                <a:solidFill>
                  <a:srgbClr val="ffffff"/>
                </a:solidFill>
                <a:latin typeface="Calibri"/>
              </a:rPr>
              <a:t> Ульяновс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кой</a:t>
            </a:r>
            <a:r>
              <a:rPr b="0" lang="ru-RU" sz="800" spc="491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области</a:t>
            </a:r>
            <a:endParaRPr b="0" lang="ru-RU" sz="8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51" name="Группа 103"/>
          <p:cNvGrpSpPr/>
          <p:nvPr/>
        </p:nvGrpSpPr>
        <p:grpSpPr>
          <a:xfrm>
            <a:off x="512280" y="489240"/>
            <a:ext cx="2516760" cy="982080"/>
            <a:chOff x="512280" y="489240"/>
            <a:chExt cx="2516760" cy="982080"/>
          </a:xfrm>
        </p:grpSpPr>
        <p:pic>
          <p:nvPicPr>
            <p:cNvPr id="52" name="object 49" descr=""/>
            <p:cNvPicPr/>
            <p:nvPr/>
          </p:nvPicPr>
          <p:blipFill>
            <a:blip r:embed="rId7"/>
            <a:stretch/>
          </p:blipFill>
          <p:spPr>
            <a:xfrm>
              <a:off x="512280" y="489240"/>
              <a:ext cx="838440" cy="95616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53" name="object 50"/>
            <p:cNvSpPr/>
            <p:nvPr/>
          </p:nvSpPr>
          <p:spPr>
            <a:xfrm>
              <a:off x="1577160" y="814680"/>
              <a:ext cx="294120" cy="184320"/>
            </a:xfrm>
            <a:custGeom>
              <a:avLst/>
              <a:gdLst>
                <a:gd name="textAreaLeft" fmla="*/ 0 w 294120"/>
                <a:gd name="textAreaRight" fmla="*/ 295200 w 294120"/>
                <a:gd name="textAreaTop" fmla="*/ 0 h 184320"/>
                <a:gd name="textAreaBottom" fmla="*/ 185400 h 184320"/>
              </a:gdLst>
              <a:ahLst/>
              <a:rect l="textAreaLeft" t="textAreaTop" r="textAreaRight" b="textAreaBottom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914400">
                <a:lnSpc>
                  <a:spcPct val="100000"/>
                </a:lnSpc>
              </a:pPr>
              <a:endParaRPr b="0" lang="ru-RU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54" name="object 51"/>
            <p:cNvGrpSpPr/>
            <p:nvPr/>
          </p:nvGrpSpPr>
          <p:grpSpPr>
            <a:xfrm>
              <a:off x="1917720" y="814680"/>
              <a:ext cx="446760" cy="150120"/>
              <a:chOff x="1917720" y="814680"/>
              <a:chExt cx="446760" cy="150120"/>
            </a:xfrm>
          </p:grpSpPr>
          <p:sp>
            <p:nvSpPr>
              <p:cNvPr id="55" name="object 52"/>
              <p:cNvSpPr/>
              <p:nvPr/>
            </p:nvSpPr>
            <p:spPr>
              <a:xfrm>
                <a:off x="1917720" y="814680"/>
                <a:ext cx="289800" cy="150120"/>
              </a:xfrm>
              <a:custGeom>
                <a:avLst/>
                <a:gdLst>
                  <a:gd name="textAreaLeft" fmla="*/ 0 w 289800"/>
                  <a:gd name="textAreaRight" fmla="*/ 290880 w 289800"/>
                  <a:gd name="textAreaTop" fmla="*/ 0 h 150120"/>
                  <a:gd name="textAreaBottom" fmla="*/ 151200 h 150120"/>
                </a:gdLst>
                <a:ahLst/>
                <a:rect l="textAreaLeft" t="textAreaTop" r="textAreaRight" b="textAreaBottom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pic>
            <p:nvPicPr>
              <p:cNvPr id="56" name="object 53" descr=""/>
              <p:cNvPicPr/>
              <p:nvPr/>
            </p:nvPicPr>
            <p:blipFill>
              <a:blip r:embed="rId8"/>
              <a:stretch/>
            </p:blipFill>
            <p:spPr>
              <a:xfrm>
                <a:off x="2244240" y="815040"/>
                <a:ext cx="120240" cy="149040"/>
              </a:xfrm>
              <a:prstGeom prst="rect">
                <a:avLst/>
              </a:prstGeom>
              <a:ln w="0">
                <a:noFill/>
              </a:ln>
            </p:spPr>
          </p:pic>
        </p:grpSp>
        <p:pic>
          <p:nvPicPr>
            <p:cNvPr id="57" name="object 54" descr=""/>
            <p:cNvPicPr/>
            <p:nvPr/>
          </p:nvPicPr>
          <p:blipFill>
            <a:blip r:embed="rId9"/>
            <a:stretch/>
          </p:blipFill>
          <p:spPr>
            <a:xfrm>
              <a:off x="1556640" y="1049760"/>
              <a:ext cx="158760" cy="152640"/>
            </a:xfrm>
            <a:prstGeom prst="rect">
              <a:avLst/>
            </a:prstGeom>
            <a:ln w="0">
              <a:noFill/>
            </a:ln>
          </p:spPr>
        </p:pic>
        <p:grpSp>
          <p:nvGrpSpPr>
            <p:cNvPr id="58" name="object 55"/>
            <p:cNvGrpSpPr/>
            <p:nvPr/>
          </p:nvGrpSpPr>
          <p:grpSpPr>
            <a:xfrm>
              <a:off x="1762920" y="1051200"/>
              <a:ext cx="676440" cy="182520"/>
              <a:chOff x="1762920" y="1051200"/>
              <a:chExt cx="676440" cy="182520"/>
            </a:xfrm>
          </p:grpSpPr>
          <p:pic>
            <p:nvPicPr>
              <p:cNvPr id="59" name="object 56" descr=""/>
              <p:cNvPicPr/>
              <p:nvPr/>
            </p:nvPicPr>
            <p:blipFill>
              <a:blip r:embed="rId10"/>
              <a:stretch/>
            </p:blipFill>
            <p:spPr>
              <a:xfrm>
                <a:off x="1762920" y="1051560"/>
                <a:ext cx="121680" cy="14904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60" name="object 57"/>
              <p:cNvSpPr/>
              <p:nvPr/>
            </p:nvSpPr>
            <p:spPr>
              <a:xfrm>
                <a:off x="1917720" y="1051200"/>
                <a:ext cx="521640" cy="182520"/>
              </a:xfrm>
              <a:custGeom>
                <a:avLst/>
                <a:gdLst>
                  <a:gd name="textAreaLeft" fmla="*/ 0 w 521640"/>
                  <a:gd name="textAreaRight" fmla="*/ 522720 w 521640"/>
                  <a:gd name="textAreaTop" fmla="*/ 0 h 182520"/>
                  <a:gd name="textAreaBottom" fmla="*/ 183600 h 182520"/>
                </a:gdLst>
                <a:ahLst/>
                <a:rect l="textAreaLeft" t="textAreaTop" r="textAreaRight" b="textAreaBottom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61" name="object 58"/>
            <p:cNvGrpSpPr/>
            <p:nvPr/>
          </p:nvGrpSpPr>
          <p:grpSpPr>
            <a:xfrm>
              <a:off x="2489040" y="1051560"/>
              <a:ext cx="289800" cy="149040"/>
              <a:chOff x="2489040" y="1051560"/>
              <a:chExt cx="289800" cy="149040"/>
            </a:xfrm>
          </p:grpSpPr>
          <p:pic>
            <p:nvPicPr>
              <p:cNvPr id="62" name="object 59" descr=""/>
              <p:cNvPicPr/>
              <p:nvPr/>
            </p:nvPicPr>
            <p:blipFill>
              <a:blip r:embed="rId11"/>
              <a:stretch/>
            </p:blipFill>
            <p:spPr>
              <a:xfrm>
                <a:off x="2489040" y="1051560"/>
                <a:ext cx="128880" cy="1490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3" name="object 60" descr=""/>
              <p:cNvPicPr/>
              <p:nvPr/>
            </p:nvPicPr>
            <p:blipFill>
              <a:blip r:embed="rId12"/>
              <a:stretch/>
            </p:blipFill>
            <p:spPr>
              <a:xfrm>
                <a:off x="2658960" y="1051560"/>
                <a:ext cx="119880" cy="149040"/>
              </a:xfrm>
              <a:prstGeom prst="rect">
                <a:avLst/>
              </a:prstGeom>
              <a:ln w="0">
                <a:noFill/>
              </a:ln>
            </p:spPr>
          </p:pic>
        </p:grpSp>
        <p:grpSp>
          <p:nvGrpSpPr>
            <p:cNvPr id="64" name="object 61"/>
            <p:cNvGrpSpPr/>
            <p:nvPr/>
          </p:nvGrpSpPr>
          <p:grpSpPr>
            <a:xfrm>
              <a:off x="1556640" y="1284480"/>
              <a:ext cx="1472400" cy="186840"/>
              <a:chOff x="1556640" y="1284480"/>
              <a:chExt cx="1472400" cy="186840"/>
            </a:xfrm>
          </p:grpSpPr>
          <p:pic>
            <p:nvPicPr>
              <p:cNvPr id="65" name="object 62" descr=""/>
              <p:cNvPicPr/>
              <p:nvPr/>
            </p:nvPicPr>
            <p:blipFill>
              <a:blip r:embed="rId13"/>
              <a:stretch/>
            </p:blipFill>
            <p:spPr>
              <a:xfrm>
                <a:off x="1556640" y="1292040"/>
                <a:ext cx="142200" cy="1544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6" name="object 63" descr=""/>
              <p:cNvPicPr/>
              <p:nvPr/>
            </p:nvPicPr>
            <p:blipFill>
              <a:blip r:embed="rId14"/>
              <a:stretch/>
            </p:blipFill>
            <p:spPr>
              <a:xfrm>
                <a:off x="1725840" y="1292040"/>
                <a:ext cx="163440" cy="1544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7" name="object 64" descr=""/>
              <p:cNvPicPr/>
              <p:nvPr/>
            </p:nvPicPr>
            <p:blipFill>
              <a:blip r:embed="rId15"/>
              <a:stretch/>
            </p:blipFill>
            <p:spPr>
              <a:xfrm>
                <a:off x="1917720" y="1284480"/>
                <a:ext cx="359280" cy="1868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8" name="object 65" descr=""/>
              <p:cNvPicPr/>
              <p:nvPr/>
            </p:nvPicPr>
            <p:blipFill>
              <a:blip r:embed="rId16"/>
              <a:stretch/>
            </p:blipFill>
            <p:spPr>
              <a:xfrm>
                <a:off x="2300040" y="1292040"/>
                <a:ext cx="163440" cy="15444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69" name="object 66"/>
              <p:cNvSpPr/>
              <p:nvPr/>
            </p:nvSpPr>
            <p:spPr>
              <a:xfrm>
                <a:off x="2494080" y="1290960"/>
                <a:ext cx="137520" cy="148680"/>
              </a:xfrm>
              <a:custGeom>
                <a:avLst/>
                <a:gdLst>
                  <a:gd name="textAreaLeft" fmla="*/ 0 w 137520"/>
                  <a:gd name="textAreaRight" fmla="*/ 138600 w 137520"/>
                  <a:gd name="textAreaTop" fmla="*/ 0 h 148680"/>
                  <a:gd name="textAreaBottom" fmla="*/ 149760 h 148680"/>
                </a:gdLst>
                <a:ahLst/>
                <a:rect l="textAreaLeft" t="textAreaTop" r="textAreaRight" b="textAreaBottom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pic>
            <p:nvPicPr>
              <p:cNvPr id="70" name="object 67" descr=""/>
              <p:cNvPicPr/>
              <p:nvPr/>
            </p:nvPicPr>
            <p:blipFill>
              <a:blip r:embed="rId17"/>
              <a:stretch/>
            </p:blipFill>
            <p:spPr>
              <a:xfrm>
                <a:off x="2661480" y="1290960"/>
                <a:ext cx="169200" cy="18036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71" name="object 68" descr=""/>
              <p:cNvPicPr/>
              <p:nvPr/>
            </p:nvPicPr>
            <p:blipFill>
              <a:blip r:embed="rId18"/>
              <a:stretch/>
            </p:blipFill>
            <p:spPr>
              <a:xfrm>
                <a:off x="2861640" y="1290960"/>
                <a:ext cx="167400" cy="149040"/>
              </a:xfrm>
              <a:prstGeom prst="rect">
                <a:avLst/>
              </a:prstGeom>
              <a:ln w="0">
                <a:noFill/>
              </a:ln>
            </p:spPr>
          </p:pic>
        </p:grpSp>
      </p:grpSp>
      <p:sp>
        <p:nvSpPr>
          <p:cNvPr id="72" name="Прямоугольник: скругленные углы 2"/>
          <p:cNvSpPr/>
          <p:nvPr/>
        </p:nvSpPr>
        <p:spPr>
          <a:xfrm>
            <a:off x="6140520" y="9593640"/>
            <a:ext cx="873720" cy="85752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73" name="Овал 3"/>
          <p:cNvSpPr/>
          <p:nvPr/>
        </p:nvSpPr>
        <p:spPr>
          <a:xfrm>
            <a:off x="6047640" y="7937640"/>
            <a:ext cx="814320" cy="8143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</a:endParaRPr>
          </a:p>
        </p:txBody>
      </p:sp>
      <p:pic>
        <p:nvPicPr>
          <p:cNvPr id="74" name="object 48" descr=""/>
          <p:cNvPicPr/>
          <p:nvPr/>
        </p:nvPicPr>
        <p:blipFill>
          <a:blip r:embed="rId19"/>
          <a:stretch/>
        </p:blipFill>
        <p:spPr>
          <a:xfrm>
            <a:off x="6162120" y="8141760"/>
            <a:ext cx="600480" cy="515520"/>
          </a:xfrm>
          <a:prstGeom prst="rect">
            <a:avLst/>
          </a:prstGeom>
          <a:ln w="0">
            <a:noFill/>
          </a:ln>
        </p:spPr>
      </p:pic>
      <p:pic>
        <p:nvPicPr>
          <p:cNvPr id="75" name="Рисунок 7" descr=""/>
          <p:cNvPicPr/>
          <p:nvPr/>
        </p:nvPicPr>
        <p:blipFill>
          <a:blip r:embed="rId20"/>
          <a:stretch/>
        </p:blipFill>
        <p:spPr>
          <a:xfrm>
            <a:off x="6153120" y="9577080"/>
            <a:ext cx="861120" cy="86112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76" name="Таблица 4"/>
          <p:cNvGraphicFramePr/>
          <p:nvPr/>
        </p:nvGraphicFramePr>
        <p:xfrm>
          <a:off x="358560" y="1777320"/>
          <a:ext cx="6839280" cy="4939920"/>
        </p:xfrm>
        <a:graphic>
          <a:graphicData uri="http://schemas.openxmlformats.org/drawingml/2006/table">
            <a:tbl>
              <a:tblPr/>
              <a:tblGrid>
                <a:gridCol w="848880"/>
                <a:gridCol w="4830840"/>
                <a:gridCol w="1159920"/>
              </a:tblGrid>
              <a:tr h="640080"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Дата 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Мероприятие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Время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начала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</a:tr>
              <a:tr h="365760"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800" spc="-12" strike="noStrike">
                          <a:solidFill>
                            <a:srgbClr val="231f20"/>
                          </a:solidFill>
                          <a:latin typeface="Calibri"/>
                        </a:rPr>
                        <a:t>02.09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Тыл - фронту. Изготовление комплектов постельного белья, опознавательных повязок, вязание носков для участников СВО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800" spc="-12" strike="noStrike">
                          <a:solidFill>
                            <a:srgbClr val="231f20"/>
                          </a:solidFill>
                          <a:latin typeface="Calibri"/>
                        </a:rPr>
                        <a:t>11:0</a:t>
                      </a:r>
                      <a:r>
                        <a:rPr b="0" lang="ru-RU" sz="1800" spc="-26" strike="noStrike">
                          <a:solidFill>
                            <a:srgbClr val="231f20"/>
                          </a:solidFill>
                          <a:latin typeface="Calibri"/>
                        </a:rPr>
                        <a:t>0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472320"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03.09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  <a:ea typeface="Microsoft YaHei"/>
                        </a:rPr>
                        <a:t>Встреча с сотрудником Сурской районной библиотеки ко Дню памяти жертв Беслана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10:00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365760"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03.09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Российское общество «Знание», лекторий на тему: «Голосуем сердцем, воспитываем примером: выборы в России»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11:00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640080"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03.09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  <a:ea typeface="Microsoft YaHei"/>
                        </a:rPr>
                        <a:t>Мероприятие ко Дню окончания Второй мировой войны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13:00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421560"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04.09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Консультация по вопросам пенсионного и социального обеспечения с участием специалиста клиентской службы в Сурском районе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13:00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77" name="Picture 2" descr=""/>
          <p:cNvPicPr/>
          <p:nvPr/>
        </p:nvPicPr>
        <p:blipFill>
          <a:blip r:embed="rId21"/>
          <a:stretch/>
        </p:blipFill>
        <p:spPr>
          <a:xfrm>
            <a:off x="6139080" y="9561600"/>
            <a:ext cx="900720" cy="8895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object 33" descr=""/>
          <p:cNvPicPr/>
          <p:nvPr/>
        </p:nvPicPr>
        <p:blipFill>
          <a:blip r:embed="rId1"/>
          <a:stretch/>
        </p:blipFill>
        <p:spPr>
          <a:xfrm>
            <a:off x="3731760" y="108000"/>
            <a:ext cx="3719160" cy="1657440"/>
          </a:xfrm>
          <a:prstGeom prst="rect">
            <a:avLst/>
          </a:prstGeom>
          <a:ln w="0">
            <a:noFill/>
          </a:ln>
        </p:spPr>
      </p:pic>
      <p:sp>
        <p:nvSpPr>
          <p:cNvPr id="79" name="object 35"/>
          <p:cNvSpPr/>
          <p:nvPr/>
        </p:nvSpPr>
        <p:spPr>
          <a:xfrm>
            <a:off x="111240" y="7000200"/>
            <a:ext cx="7344720" cy="3582720"/>
          </a:xfrm>
          <a:custGeom>
            <a:avLst/>
            <a:gdLst>
              <a:gd name="textAreaLeft" fmla="*/ 0 w 7344720"/>
              <a:gd name="textAreaRight" fmla="*/ 7345800 w 7344720"/>
              <a:gd name="textAreaTop" fmla="*/ 0 h 3582720"/>
              <a:gd name="textAreaBottom" fmla="*/ 3583800 h 3582720"/>
            </a:gdLst>
            <a:ah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80" name="Группа 1"/>
          <p:cNvGrpSpPr/>
          <p:nvPr/>
        </p:nvGrpSpPr>
        <p:grpSpPr>
          <a:xfrm>
            <a:off x="644400" y="8176320"/>
            <a:ext cx="1146960" cy="131760"/>
            <a:chOff x="644400" y="8176320"/>
            <a:chExt cx="1146960" cy="131760"/>
          </a:xfrm>
        </p:grpSpPr>
        <p:pic>
          <p:nvPicPr>
            <p:cNvPr id="81" name="object 36" descr=""/>
            <p:cNvPicPr/>
            <p:nvPr/>
          </p:nvPicPr>
          <p:blipFill>
            <a:blip r:embed="rId2"/>
            <a:stretch/>
          </p:blipFill>
          <p:spPr>
            <a:xfrm>
              <a:off x="644400" y="8176320"/>
              <a:ext cx="102240" cy="13176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82" name="object 37"/>
            <p:cNvSpPr/>
            <p:nvPr/>
          </p:nvSpPr>
          <p:spPr>
            <a:xfrm>
              <a:off x="771480" y="8178120"/>
              <a:ext cx="93600" cy="128520"/>
            </a:xfrm>
            <a:custGeom>
              <a:avLst/>
              <a:gdLst>
                <a:gd name="textAreaLeft" fmla="*/ 0 w 93600"/>
                <a:gd name="textAreaRight" fmla="*/ 94680 w 93600"/>
                <a:gd name="textAreaTop" fmla="*/ 0 h 128520"/>
                <a:gd name="textAreaBottom" fmla="*/ 129600 h 128520"/>
              </a:gdLst>
              <a:ahLst/>
              <a:rect l="textAreaLeft" t="textAreaTop" r="textAreaRight" b="textAreaBottom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914400">
                <a:lnSpc>
                  <a:spcPct val="100000"/>
                </a:lnSpc>
              </a:pPr>
              <a:endParaRPr b="0" lang="ru-RU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pic>
          <p:nvPicPr>
            <p:cNvPr id="83" name="object 38" descr=""/>
            <p:cNvPicPr/>
            <p:nvPr/>
          </p:nvPicPr>
          <p:blipFill>
            <a:blip r:embed="rId3"/>
            <a:stretch/>
          </p:blipFill>
          <p:spPr>
            <a:xfrm>
              <a:off x="888840" y="8176320"/>
              <a:ext cx="291240" cy="1317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84" name="object 39" descr=""/>
            <p:cNvPicPr/>
            <p:nvPr/>
          </p:nvPicPr>
          <p:blipFill>
            <a:blip r:embed="rId4"/>
            <a:stretch/>
          </p:blipFill>
          <p:spPr>
            <a:xfrm>
              <a:off x="1201680" y="8176320"/>
              <a:ext cx="318240" cy="1317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85" name="object 40" descr=""/>
            <p:cNvPicPr/>
            <p:nvPr/>
          </p:nvPicPr>
          <p:blipFill>
            <a:blip r:embed="rId5"/>
            <a:stretch/>
          </p:blipFill>
          <p:spPr>
            <a:xfrm>
              <a:off x="1545480" y="8178120"/>
              <a:ext cx="109080" cy="1281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86" name="object 41" descr=""/>
            <p:cNvPicPr/>
            <p:nvPr/>
          </p:nvPicPr>
          <p:blipFill>
            <a:blip r:embed="rId6"/>
            <a:stretch/>
          </p:blipFill>
          <p:spPr>
            <a:xfrm>
              <a:off x="1679400" y="8178120"/>
              <a:ext cx="111960" cy="12996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4632840" y="321480"/>
            <a:ext cx="2505240" cy="1113840"/>
          </a:xfrm>
          <a:prstGeom prst="rect">
            <a:avLst/>
          </a:prstGeom>
          <a:noFill/>
          <a:ln w="0">
            <a:noFill/>
          </a:ln>
        </p:spPr>
        <p:txBody>
          <a:bodyPr lIns="0" rIns="0" tIns="81360" bIns="0" anchor="t">
            <a:noAutofit/>
          </a:bodyPr>
          <a:p>
            <a:pPr marL="439560" indent="-427320" algn="r" defTabSz="914400">
              <a:lnSpc>
                <a:spcPts val="2701"/>
              </a:lnSpc>
              <a:spcBef>
                <a:spcPts val="641"/>
              </a:spcBef>
              <a:buNone/>
              <a:tabLst>
                <a:tab algn="l" pos="0"/>
              </a:tabLst>
            </a:pPr>
            <a:r>
              <a:rPr b="1" lang="ru-RU" sz="2700" spc="-12" strike="noStrike">
                <a:solidFill>
                  <a:schemeClr val="lt1"/>
                </a:solidFill>
                <a:latin typeface="Calibri"/>
              </a:rPr>
              <a:t>МЕРОПРИЯТИЯ</a:t>
            </a:r>
            <a:br>
              <a:rPr sz="2700"/>
            </a:br>
            <a:r>
              <a:rPr b="1" lang="ru-RU" sz="2700" spc="-1" strike="noStrike">
                <a:solidFill>
                  <a:schemeClr val="lt1"/>
                </a:solidFill>
                <a:latin typeface="Calibri"/>
              </a:rPr>
              <a:t>НА</a:t>
            </a:r>
            <a:r>
              <a:rPr b="1" lang="ru-RU" sz="2700" spc="-7" strike="noStrike">
                <a:solidFill>
                  <a:schemeClr val="lt1"/>
                </a:solidFill>
                <a:latin typeface="Calibri"/>
              </a:rPr>
              <a:t> СЕНТЯБРЬ</a:t>
            </a:r>
            <a:endParaRPr b="0" lang="ru-RU" sz="2700" spc="-1" strike="noStrike">
              <a:solidFill>
                <a:schemeClr val="dk1"/>
              </a:solidFill>
              <a:latin typeface="Calibri"/>
            </a:endParaRPr>
          </a:p>
          <a:p>
            <a:pPr marL="439560" indent="0" algn="r" defTabSz="914400">
              <a:lnSpc>
                <a:spcPts val="2701"/>
              </a:lnSpc>
              <a:buNone/>
              <a:tabLst>
                <a:tab algn="l" pos="0"/>
              </a:tabLst>
            </a:pPr>
            <a:r>
              <a:rPr b="1" lang="ru-RU" sz="2700" spc="-21" strike="noStrike">
                <a:solidFill>
                  <a:schemeClr val="lt1"/>
                </a:solidFill>
                <a:latin typeface="Calibri"/>
              </a:rPr>
              <a:t>2026</a:t>
            </a:r>
            <a:endParaRPr b="0" lang="ru-RU" sz="27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88" name="object 45"/>
          <p:cNvSpPr/>
          <p:nvPr/>
        </p:nvSpPr>
        <p:spPr>
          <a:xfrm>
            <a:off x="6123240" y="8786520"/>
            <a:ext cx="916560" cy="641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3120" bIns="0" anchor="t">
            <a:spAutoFit/>
          </a:bodyPr>
          <a:p>
            <a:pPr marL="12600" defTabSz="914400">
              <a:lnSpc>
                <a:spcPts val="799"/>
              </a:lnSpc>
              <a:spcBef>
                <a:spcPts val="261"/>
              </a:spcBef>
            </a:pP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Отделение Фонда</a:t>
            </a:r>
            <a:r>
              <a:rPr b="0" lang="ru-RU" sz="800" spc="491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пенсионного</a:t>
            </a:r>
            <a:endParaRPr b="0" lang="ru-RU" sz="800" spc="-1" strike="noStrike">
              <a:solidFill>
                <a:srgbClr val="000000"/>
              </a:solidFill>
              <a:latin typeface="Arial"/>
            </a:endParaRPr>
          </a:p>
          <a:p>
            <a:pPr marL="12600" defTabSz="914400">
              <a:lnSpc>
                <a:spcPts val="799"/>
              </a:lnSpc>
            </a:pPr>
            <a:r>
              <a:rPr b="0" lang="ru-RU" sz="800" spc="-1" strike="noStrike">
                <a:solidFill>
                  <a:srgbClr val="ffffff"/>
                </a:solidFill>
                <a:latin typeface="Calibri"/>
              </a:rPr>
              <a:t>и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 социального</a:t>
            </a:r>
            <a:r>
              <a:rPr b="0" lang="ru-RU" sz="800" spc="491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страхования</a:t>
            </a:r>
            <a:r>
              <a:rPr b="0" lang="ru-RU" sz="800" spc="4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26" strike="noStrike">
                <a:solidFill>
                  <a:srgbClr val="ffffff"/>
                </a:solidFill>
                <a:latin typeface="Calibri"/>
              </a:rPr>
              <a:t>РФ</a:t>
            </a:r>
            <a:endParaRPr b="0" lang="ru-RU" sz="800" spc="-1" strike="noStrike">
              <a:solidFill>
                <a:srgbClr val="000000"/>
              </a:solidFill>
              <a:latin typeface="Arial"/>
            </a:endParaRPr>
          </a:p>
          <a:p>
            <a:pPr marL="12600" defTabSz="914400">
              <a:lnSpc>
                <a:spcPts val="799"/>
              </a:lnSpc>
            </a:pPr>
            <a:r>
              <a:rPr b="0" lang="ru-RU" sz="800" spc="-1" strike="noStrike">
                <a:solidFill>
                  <a:srgbClr val="ffffff"/>
                </a:solidFill>
                <a:latin typeface="Calibri"/>
              </a:rPr>
              <a:t>по</a:t>
            </a:r>
            <a:r>
              <a:rPr b="0" lang="ru-RU" sz="800" spc="38" strike="noStrike">
                <a:solidFill>
                  <a:srgbClr val="ffffff"/>
                </a:solidFill>
                <a:latin typeface="Calibri"/>
              </a:rPr>
              <a:t> Ульяновской</a:t>
            </a:r>
            <a:r>
              <a:rPr b="0" lang="ru-RU" sz="800" spc="491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области</a:t>
            </a:r>
            <a:endParaRPr b="0" lang="ru-RU" sz="8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89" name="Группа 103"/>
          <p:cNvGrpSpPr/>
          <p:nvPr/>
        </p:nvGrpSpPr>
        <p:grpSpPr>
          <a:xfrm>
            <a:off x="512280" y="489240"/>
            <a:ext cx="2516760" cy="982080"/>
            <a:chOff x="512280" y="489240"/>
            <a:chExt cx="2516760" cy="982080"/>
          </a:xfrm>
        </p:grpSpPr>
        <p:pic>
          <p:nvPicPr>
            <p:cNvPr id="90" name="object 49" descr=""/>
            <p:cNvPicPr/>
            <p:nvPr/>
          </p:nvPicPr>
          <p:blipFill>
            <a:blip r:embed="rId7"/>
            <a:stretch/>
          </p:blipFill>
          <p:spPr>
            <a:xfrm>
              <a:off x="512280" y="489240"/>
              <a:ext cx="838440" cy="95616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91" name="object 50"/>
            <p:cNvSpPr/>
            <p:nvPr/>
          </p:nvSpPr>
          <p:spPr>
            <a:xfrm>
              <a:off x="1577160" y="814680"/>
              <a:ext cx="294120" cy="184320"/>
            </a:xfrm>
            <a:custGeom>
              <a:avLst/>
              <a:gdLst>
                <a:gd name="textAreaLeft" fmla="*/ 0 w 294120"/>
                <a:gd name="textAreaRight" fmla="*/ 295200 w 294120"/>
                <a:gd name="textAreaTop" fmla="*/ 0 h 184320"/>
                <a:gd name="textAreaBottom" fmla="*/ 185400 h 184320"/>
              </a:gdLst>
              <a:ahLst/>
              <a:rect l="textAreaLeft" t="textAreaTop" r="textAreaRight" b="textAreaBottom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914400">
                <a:lnSpc>
                  <a:spcPct val="100000"/>
                </a:lnSpc>
              </a:pPr>
              <a:endParaRPr b="0" lang="ru-RU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92" name="object 51"/>
            <p:cNvGrpSpPr/>
            <p:nvPr/>
          </p:nvGrpSpPr>
          <p:grpSpPr>
            <a:xfrm>
              <a:off x="1917720" y="814680"/>
              <a:ext cx="446760" cy="150120"/>
              <a:chOff x="1917720" y="814680"/>
              <a:chExt cx="446760" cy="150120"/>
            </a:xfrm>
          </p:grpSpPr>
          <p:sp>
            <p:nvSpPr>
              <p:cNvPr id="93" name="object 52"/>
              <p:cNvSpPr/>
              <p:nvPr/>
            </p:nvSpPr>
            <p:spPr>
              <a:xfrm>
                <a:off x="1917720" y="814680"/>
                <a:ext cx="289800" cy="150120"/>
              </a:xfrm>
              <a:custGeom>
                <a:avLst/>
                <a:gdLst>
                  <a:gd name="textAreaLeft" fmla="*/ 0 w 289800"/>
                  <a:gd name="textAreaRight" fmla="*/ 290880 w 289800"/>
                  <a:gd name="textAreaTop" fmla="*/ 0 h 150120"/>
                  <a:gd name="textAreaBottom" fmla="*/ 151200 h 150120"/>
                </a:gdLst>
                <a:ahLst/>
                <a:rect l="textAreaLeft" t="textAreaTop" r="textAreaRight" b="textAreaBottom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pic>
            <p:nvPicPr>
              <p:cNvPr id="94" name="object 53" descr=""/>
              <p:cNvPicPr/>
              <p:nvPr/>
            </p:nvPicPr>
            <p:blipFill>
              <a:blip r:embed="rId8"/>
              <a:stretch/>
            </p:blipFill>
            <p:spPr>
              <a:xfrm>
                <a:off x="2244240" y="815040"/>
                <a:ext cx="120240" cy="149040"/>
              </a:xfrm>
              <a:prstGeom prst="rect">
                <a:avLst/>
              </a:prstGeom>
              <a:ln w="0">
                <a:noFill/>
              </a:ln>
            </p:spPr>
          </p:pic>
        </p:grpSp>
        <p:pic>
          <p:nvPicPr>
            <p:cNvPr id="95" name="object 54" descr=""/>
            <p:cNvPicPr/>
            <p:nvPr/>
          </p:nvPicPr>
          <p:blipFill>
            <a:blip r:embed="rId9"/>
            <a:stretch/>
          </p:blipFill>
          <p:spPr>
            <a:xfrm>
              <a:off x="1556640" y="1049760"/>
              <a:ext cx="158760" cy="152640"/>
            </a:xfrm>
            <a:prstGeom prst="rect">
              <a:avLst/>
            </a:prstGeom>
            <a:ln w="0">
              <a:noFill/>
            </a:ln>
          </p:spPr>
        </p:pic>
        <p:grpSp>
          <p:nvGrpSpPr>
            <p:cNvPr id="96" name="object 55"/>
            <p:cNvGrpSpPr/>
            <p:nvPr/>
          </p:nvGrpSpPr>
          <p:grpSpPr>
            <a:xfrm>
              <a:off x="1762920" y="1051200"/>
              <a:ext cx="676440" cy="182520"/>
              <a:chOff x="1762920" y="1051200"/>
              <a:chExt cx="676440" cy="182520"/>
            </a:xfrm>
          </p:grpSpPr>
          <p:pic>
            <p:nvPicPr>
              <p:cNvPr id="97" name="object 56" descr=""/>
              <p:cNvPicPr/>
              <p:nvPr/>
            </p:nvPicPr>
            <p:blipFill>
              <a:blip r:embed="rId10"/>
              <a:stretch/>
            </p:blipFill>
            <p:spPr>
              <a:xfrm>
                <a:off x="1762920" y="1051560"/>
                <a:ext cx="121680" cy="14904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98" name="object 57"/>
              <p:cNvSpPr/>
              <p:nvPr/>
            </p:nvSpPr>
            <p:spPr>
              <a:xfrm>
                <a:off x="1917720" y="1051200"/>
                <a:ext cx="521640" cy="182520"/>
              </a:xfrm>
              <a:custGeom>
                <a:avLst/>
                <a:gdLst>
                  <a:gd name="textAreaLeft" fmla="*/ 0 w 521640"/>
                  <a:gd name="textAreaRight" fmla="*/ 522720 w 521640"/>
                  <a:gd name="textAreaTop" fmla="*/ 0 h 182520"/>
                  <a:gd name="textAreaBottom" fmla="*/ 183600 h 182520"/>
                </a:gdLst>
                <a:ahLst/>
                <a:rect l="textAreaLeft" t="textAreaTop" r="textAreaRight" b="textAreaBottom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99" name="object 58"/>
            <p:cNvGrpSpPr/>
            <p:nvPr/>
          </p:nvGrpSpPr>
          <p:grpSpPr>
            <a:xfrm>
              <a:off x="2489040" y="1051560"/>
              <a:ext cx="289800" cy="149040"/>
              <a:chOff x="2489040" y="1051560"/>
              <a:chExt cx="289800" cy="149040"/>
            </a:xfrm>
          </p:grpSpPr>
          <p:pic>
            <p:nvPicPr>
              <p:cNvPr id="100" name="object 59" descr=""/>
              <p:cNvPicPr/>
              <p:nvPr/>
            </p:nvPicPr>
            <p:blipFill>
              <a:blip r:embed="rId11"/>
              <a:stretch/>
            </p:blipFill>
            <p:spPr>
              <a:xfrm>
                <a:off x="2489040" y="1051560"/>
                <a:ext cx="128880" cy="1490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01" name="object 60" descr=""/>
              <p:cNvPicPr/>
              <p:nvPr/>
            </p:nvPicPr>
            <p:blipFill>
              <a:blip r:embed="rId12"/>
              <a:stretch/>
            </p:blipFill>
            <p:spPr>
              <a:xfrm>
                <a:off x="2658960" y="1051560"/>
                <a:ext cx="119880" cy="149040"/>
              </a:xfrm>
              <a:prstGeom prst="rect">
                <a:avLst/>
              </a:prstGeom>
              <a:ln w="0">
                <a:noFill/>
              </a:ln>
            </p:spPr>
          </p:pic>
        </p:grpSp>
        <p:grpSp>
          <p:nvGrpSpPr>
            <p:cNvPr id="102" name="object 61"/>
            <p:cNvGrpSpPr/>
            <p:nvPr/>
          </p:nvGrpSpPr>
          <p:grpSpPr>
            <a:xfrm>
              <a:off x="1556640" y="1284480"/>
              <a:ext cx="1472400" cy="186840"/>
              <a:chOff x="1556640" y="1284480"/>
              <a:chExt cx="1472400" cy="186840"/>
            </a:xfrm>
          </p:grpSpPr>
          <p:pic>
            <p:nvPicPr>
              <p:cNvPr id="103" name="object 62" descr=""/>
              <p:cNvPicPr/>
              <p:nvPr/>
            </p:nvPicPr>
            <p:blipFill>
              <a:blip r:embed="rId13"/>
              <a:stretch/>
            </p:blipFill>
            <p:spPr>
              <a:xfrm>
                <a:off x="1556640" y="1292040"/>
                <a:ext cx="142200" cy="1544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04" name="object 63" descr=""/>
              <p:cNvPicPr/>
              <p:nvPr/>
            </p:nvPicPr>
            <p:blipFill>
              <a:blip r:embed="rId14"/>
              <a:stretch/>
            </p:blipFill>
            <p:spPr>
              <a:xfrm>
                <a:off x="1725840" y="1292040"/>
                <a:ext cx="163440" cy="1544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05" name="object 64" descr=""/>
              <p:cNvPicPr/>
              <p:nvPr/>
            </p:nvPicPr>
            <p:blipFill>
              <a:blip r:embed="rId15"/>
              <a:stretch/>
            </p:blipFill>
            <p:spPr>
              <a:xfrm>
                <a:off x="1917720" y="1284480"/>
                <a:ext cx="359280" cy="1868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06" name="object 65" descr=""/>
              <p:cNvPicPr/>
              <p:nvPr/>
            </p:nvPicPr>
            <p:blipFill>
              <a:blip r:embed="rId16"/>
              <a:stretch/>
            </p:blipFill>
            <p:spPr>
              <a:xfrm>
                <a:off x="2300040" y="1292040"/>
                <a:ext cx="163440" cy="15444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107" name="object 66"/>
              <p:cNvSpPr/>
              <p:nvPr/>
            </p:nvSpPr>
            <p:spPr>
              <a:xfrm>
                <a:off x="2494080" y="1290960"/>
                <a:ext cx="137520" cy="148680"/>
              </a:xfrm>
              <a:custGeom>
                <a:avLst/>
                <a:gdLst>
                  <a:gd name="textAreaLeft" fmla="*/ 0 w 137520"/>
                  <a:gd name="textAreaRight" fmla="*/ 138600 w 137520"/>
                  <a:gd name="textAreaTop" fmla="*/ 0 h 148680"/>
                  <a:gd name="textAreaBottom" fmla="*/ 149760 h 148680"/>
                </a:gdLst>
                <a:ahLst/>
                <a:rect l="textAreaLeft" t="textAreaTop" r="textAreaRight" b="textAreaBottom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pic>
            <p:nvPicPr>
              <p:cNvPr id="108" name="object 67" descr=""/>
              <p:cNvPicPr/>
              <p:nvPr/>
            </p:nvPicPr>
            <p:blipFill>
              <a:blip r:embed="rId17"/>
              <a:stretch/>
            </p:blipFill>
            <p:spPr>
              <a:xfrm>
                <a:off x="2661480" y="1290960"/>
                <a:ext cx="169200" cy="18036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09" name="object 68" descr=""/>
              <p:cNvPicPr/>
              <p:nvPr/>
            </p:nvPicPr>
            <p:blipFill>
              <a:blip r:embed="rId18"/>
              <a:stretch/>
            </p:blipFill>
            <p:spPr>
              <a:xfrm>
                <a:off x="2861640" y="1290960"/>
                <a:ext cx="167400" cy="149040"/>
              </a:xfrm>
              <a:prstGeom prst="rect">
                <a:avLst/>
              </a:prstGeom>
              <a:ln w="0">
                <a:noFill/>
              </a:ln>
            </p:spPr>
          </p:pic>
        </p:grpSp>
      </p:grpSp>
      <p:sp>
        <p:nvSpPr>
          <p:cNvPr id="110" name="Прямоугольник: скругленные углы 2"/>
          <p:cNvSpPr/>
          <p:nvPr/>
        </p:nvSpPr>
        <p:spPr>
          <a:xfrm>
            <a:off x="6140520" y="9593640"/>
            <a:ext cx="873720" cy="85752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11" name="Овал 3"/>
          <p:cNvSpPr/>
          <p:nvPr/>
        </p:nvSpPr>
        <p:spPr>
          <a:xfrm>
            <a:off x="6047640" y="7937640"/>
            <a:ext cx="814320" cy="8143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</a:endParaRPr>
          </a:p>
        </p:txBody>
      </p:sp>
      <p:pic>
        <p:nvPicPr>
          <p:cNvPr id="112" name="object 48" descr=""/>
          <p:cNvPicPr/>
          <p:nvPr/>
        </p:nvPicPr>
        <p:blipFill>
          <a:blip r:embed="rId19"/>
          <a:stretch/>
        </p:blipFill>
        <p:spPr>
          <a:xfrm>
            <a:off x="6162120" y="8141760"/>
            <a:ext cx="600480" cy="515520"/>
          </a:xfrm>
          <a:prstGeom prst="rect">
            <a:avLst/>
          </a:prstGeom>
          <a:ln w="0">
            <a:noFill/>
          </a:ln>
        </p:spPr>
      </p:pic>
      <p:pic>
        <p:nvPicPr>
          <p:cNvPr id="113" name="Рисунок 7" descr=""/>
          <p:cNvPicPr/>
          <p:nvPr/>
        </p:nvPicPr>
        <p:blipFill>
          <a:blip r:embed="rId20"/>
          <a:stretch/>
        </p:blipFill>
        <p:spPr>
          <a:xfrm>
            <a:off x="6153120" y="9577080"/>
            <a:ext cx="861120" cy="86112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114" name="Таблица 4"/>
          <p:cNvGraphicFramePr/>
          <p:nvPr/>
        </p:nvGraphicFramePr>
        <p:xfrm>
          <a:off x="512280" y="1759320"/>
          <a:ext cx="6839280" cy="5338440"/>
        </p:xfrm>
        <a:graphic>
          <a:graphicData uri="http://schemas.openxmlformats.org/drawingml/2006/table">
            <a:tbl>
              <a:tblPr/>
              <a:tblGrid>
                <a:gridCol w="848880"/>
                <a:gridCol w="4830840"/>
                <a:gridCol w="1159920"/>
              </a:tblGrid>
              <a:tr h="541800"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Дата 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Мероприятие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Время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начала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</a:tr>
              <a:tr h="333360"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700" spc="-12" strike="noStrike">
                          <a:solidFill>
                            <a:srgbClr val="231f20"/>
                          </a:solidFill>
                          <a:latin typeface="Calibri"/>
                        </a:rPr>
                        <a:t>07.09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Тыл - фронту. Изготовление комплектов постельного белья, опознавательных повязок, вязание носков для участников СВО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11:00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547920"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700" spc="-12" strike="noStrike">
                          <a:solidFill>
                            <a:srgbClr val="231f20"/>
                          </a:solidFill>
                          <a:latin typeface="Calibri"/>
                        </a:rPr>
                        <a:t>08.09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Мероприятие ко Дню языков народов России при поддержке Молодежного Совета ОСФР по УО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 defTabSz="914400">
                        <a:lnSpc>
                          <a:spcPct val="100000"/>
                        </a:lnSpc>
                      </a:pP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700" spc="-12" strike="noStrike">
                          <a:solidFill>
                            <a:srgbClr val="231f20"/>
                          </a:solidFill>
                          <a:latin typeface="Calibri"/>
                        </a:rPr>
                        <a:t>11:</a:t>
                      </a:r>
                      <a:r>
                        <a:rPr b="0" lang="ru-RU" sz="1700" spc="-26" strike="noStrike">
                          <a:solidFill>
                            <a:srgbClr val="231f20"/>
                          </a:solidFill>
                          <a:latin typeface="Calibri"/>
                        </a:rPr>
                        <a:t>00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351360"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10.09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  <a:ea typeface="Microsoft YaHei"/>
                        </a:rPr>
                        <a:t>Всероссийская встреча к празднованию Года Единства народов России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 defTabSz="914400">
                        <a:lnSpc>
                          <a:spcPct val="100000"/>
                        </a:lnSpc>
                      </a:pP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11:30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182880"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1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11.09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  <a:ea typeface="Microsoft YaHei"/>
                        </a:rPr>
                        <a:t>Мероприятие в рамках проекта «Музей одной картины» 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10:00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333360"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1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14.09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  <a:ea typeface="Microsoft YaHei"/>
                        </a:rPr>
                        <a:t>Участие в мероприятии «Вместе целая страна»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 defTabSz="914400">
                        <a:lnSpc>
                          <a:spcPct val="100000"/>
                        </a:lnSpc>
                      </a:pP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10:00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202320"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1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14.09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Тыл - фронту. Изготовление комплектов постельного белья, опознавательных повязок, вязание носков для участников СВО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11:00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15" name="object 43"/>
          <p:cNvSpPr/>
          <p:nvPr/>
        </p:nvSpPr>
        <p:spPr>
          <a:xfrm>
            <a:off x="578160" y="8386200"/>
            <a:ext cx="5113080" cy="203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74600" bIns="0" anchor="t">
            <a:spAutoFit/>
          </a:bodyPr>
          <a:p>
            <a:pPr marL="12600" defTabSz="914400">
              <a:lnSpc>
                <a:spcPct val="76000"/>
              </a:lnSpc>
              <a:spcBef>
                <a:spcPts val="1375"/>
              </a:spcBef>
            </a:pPr>
            <a:r>
              <a:rPr b="1" lang="ru-RU" sz="4400" spc="-12" strike="noStrike">
                <a:solidFill>
                  <a:srgbClr val="ffffff"/>
                </a:solidFill>
                <a:latin typeface="Calibri"/>
              </a:rPr>
              <a:t>ПРИХОДИТЕ, </a:t>
            </a:r>
            <a:r>
              <a:rPr b="1" lang="ru-RU" sz="4400" spc="-1" strike="noStrike">
                <a:solidFill>
                  <a:srgbClr val="ffffff"/>
                </a:solidFill>
                <a:latin typeface="Calibri"/>
              </a:rPr>
              <a:t>МЫ</a:t>
            </a:r>
            <a:r>
              <a:rPr b="1" lang="ru-RU" sz="4400" spc="-137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1" lang="ru-RU" sz="4400" spc="-1" strike="noStrike">
                <a:solidFill>
                  <a:srgbClr val="ffffff"/>
                </a:solidFill>
                <a:latin typeface="Calibri"/>
              </a:rPr>
              <a:t>ВАС</a:t>
            </a:r>
            <a:r>
              <a:rPr b="1" lang="ru-RU" sz="4400" spc="-137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1" lang="ru-RU" sz="4400" spc="-12" strike="noStrike">
                <a:solidFill>
                  <a:srgbClr val="ffffff"/>
                </a:solidFill>
                <a:latin typeface="Calibri"/>
              </a:rPr>
              <a:t>ЖДЕМ!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  <a:p>
            <a:pPr marL="15120" defTabSz="914400">
              <a:lnSpc>
                <a:spcPts val="1429"/>
              </a:lnSpc>
              <a:spcBef>
                <a:spcPts val="104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Наши</a:t>
            </a:r>
            <a:r>
              <a:rPr b="0" lang="ru-RU" sz="1300" spc="-35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1300" spc="-12" strike="noStrike">
                <a:solidFill>
                  <a:srgbClr val="ffffff"/>
                </a:solidFill>
                <a:latin typeface="Calibri"/>
              </a:rPr>
              <a:t>контакты:</a:t>
            </a:r>
            <a:endParaRPr b="0" lang="ru-RU" sz="1300" spc="-1" strike="noStrike">
              <a:solidFill>
                <a:srgbClr val="000000"/>
              </a:solidFill>
              <a:latin typeface="Arial"/>
            </a:endParaRPr>
          </a:p>
          <a:p>
            <a:pPr marL="15120" defTabSz="914400">
              <a:lnSpc>
                <a:spcPts val="1301"/>
              </a:lnSpc>
              <a:spcBef>
                <a:spcPts val="13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Адрес: </a:t>
            </a:r>
            <a:r>
              <a:rPr b="0" lang="en-US" sz="1300" spc="-1" strike="noStrike">
                <a:solidFill>
                  <a:srgbClr val="ffffff"/>
                </a:solidFill>
                <a:latin typeface="Calibri"/>
              </a:rPr>
              <a:t>Ульяновская область, р.п. Сурское, ул. Советская, д. 66</a:t>
            </a:r>
            <a:br>
              <a:rPr sz="1300"/>
            </a:b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Контактный номер: +79041801072</a:t>
            </a:r>
            <a:endParaRPr b="0" lang="ru-RU" sz="1300" spc="-1" strike="noStrike">
              <a:solidFill>
                <a:srgbClr val="000000"/>
              </a:solidFill>
              <a:latin typeface="Arial"/>
            </a:endParaRPr>
          </a:p>
          <a:p>
            <a:pPr marL="15120" defTabSz="914400">
              <a:lnSpc>
                <a:spcPts val="1301"/>
              </a:lnSpc>
              <a:spcBef>
                <a:spcPts val="13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ФИО: Агафонова Галина Викторовна</a:t>
            </a:r>
            <a:endParaRPr b="0" lang="ru-RU" sz="13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16" name="Picture 2" descr=""/>
          <p:cNvPicPr/>
          <p:nvPr/>
        </p:nvPicPr>
        <p:blipFill>
          <a:blip r:embed="rId21"/>
          <a:stretch/>
        </p:blipFill>
        <p:spPr>
          <a:xfrm>
            <a:off x="6131160" y="9573480"/>
            <a:ext cx="900720" cy="8895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object 33" descr=""/>
          <p:cNvPicPr/>
          <p:nvPr/>
        </p:nvPicPr>
        <p:blipFill>
          <a:blip r:embed="rId1"/>
          <a:stretch/>
        </p:blipFill>
        <p:spPr>
          <a:xfrm>
            <a:off x="3731760" y="108000"/>
            <a:ext cx="3719160" cy="1657440"/>
          </a:xfrm>
          <a:prstGeom prst="rect">
            <a:avLst/>
          </a:prstGeom>
          <a:ln w="0">
            <a:noFill/>
          </a:ln>
        </p:spPr>
      </p:pic>
      <p:sp>
        <p:nvSpPr>
          <p:cNvPr id="118" name="object 35"/>
          <p:cNvSpPr/>
          <p:nvPr/>
        </p:nvSpPr>
        <p:spPr>
          <a:xfrm>
            <a:off x="111240" y="7000200"/>
            <a:ext cx="7344720" cy="3582720"/>
          </a:xfrm>
          <a:custGeom>
            <a:avLst/>
            <a:gdLst>
              <a:gd name="textAreaLeft" fmla="*/ 0 w 7344720"/>
              <a:gd name="textAreaRight" fmla="*/ 7345800 w 7344720"/>
              <a:gd name="textAreaTop" fmla="*/ 0 h 3582720"/>
              <a:gd name="textAreaBottom" fmla="*/ 3583800 h 3582720"/>
            </a:gdLst>
            <a:ah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119" name="Группа 1"/>
          <p:cNvGrpSpPr/>
          <p:nvPr/>
        </p:nvGrpSpPr>
        <p:grpSpPr>
          <a:xfrm>
            <a:off x="644400" y="8176320"/>
            <a:ext cx="1146960" cy="131760"/>
            <a:chOff x="644400" y="8176320"/>
            <a:chExt cx="1146960" cy="131760"/>
          </a:xfrm>
        </p:grpSpPr>
        <p:pic>
          <p:nvPicPr>
            <p:cNvPr id="120" name="object 36" descr=""/>
            <p:cNvPicPr/>
            <p:nvPr/>
          </p:nvPicPr>
          <p:blipFill>
            <a:blip r:embed="rId2"/>
            <a:stretch/>
          </p:blipFill>
          <p:spPr>
            <a:xfrm>
              <a:off x="644400" y="8176320"/>
              <a:ext cx="102240" cy="13176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121" name="object 37"/>
            <p:cNvSpPr/>
            <p:nvPr/>
          </p:nvSpPr>
          <p:spPr>
            <a:xfrm>
              <a:off x="771480" y="8178120"/>
              <a:ext cx="93600" cy="128520"/>
            </a:xfrm>
            <a:custGeom>
              <a:avLst/>
              <a:gdLst>
                <a:gd name="textAreaLeft" fmla="*/ 0 w 93600"/>
                <a:gd name="textAreaRight" fmla="*/ 94680 w 93600"/>
                <a:gd name="textAreaTop" fmla="*/ 0 h 128520"/>
                <a:gd name="textAreaBottom" fmla="*/ 129600 h 128520"/>
              </a:gdLst>
              <a:ahLst/>
              <a:rect l="textAreaLeft" t="textAreaTop" r="textAreaRight" b="textAreaBottom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914400">
                <a:lnSpc>
                  <a:spcPct val="100000"/>
                </a:lnSpc>
              </a:pPr>
              <a:endParaRPr b="0" lang="ru-RU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pic>
          <p:nvPicPr>
            <p:cNvPr id="122" name="object 38" descr=""/>
            <p:cNvPicPr/>
            <p:nvPr/>
          </p:nvPicPr>
          <p:blipFill>
            <a:blip r:embed="rId3"/>
            <a:stretch/>
          </p:blipFill>
          <p:spPr>
            <a:xfrm>
              <a:off x="888840" y="8176320"/>
              <a:ext cx="291240" cy="1317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23" name="object 39" descr=""/>
            <p:cNvPicPr/>
            <p:nvPr/>
          </p:nvPicPr>
          <p:blipFill>
            <a:blip r:embed="rId4"/>
            <a:stretch/>
          </p:blipFill>
          <p:spPr>
            <a:xfrm>
              <a:off x="1201680" y="8176320"/>
              <a:ext cx="318240" cy="1317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24" name="object 40" descr=""/>
            <p:cNvPicPr/>
            <p:nvPr/>
          </p:nvPicPr>
          <p:blipFill>
            <a:blip r:embed="rId5"/>
            <a:stretch/>
          </p:blipFill>
          <p:spPr>
            <a:xfrm>
              <a:off x="1545480" y="8178120"/>
              <a:ext cx="109080" cy="1281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25" name="object 41" descr=""/>
            <p:cNvPicPr/>
            <p:nvPr/>
          </p:nvPicPr>
          <p:blipFill>
            <a:blip r:embed="rId6"/>
            <a:stretch/>
          </p:blipFill>
          <p:spPr>
            <a:xfrm>
              <a:off x="1679400" y="8178120"/>
              <a:ext cx="111960" cy="12996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126" name="PlaceHolder 1"/>
          <p:cNvSpPr>
            <a:spLocks noGrp="1"/>
          </p:cNvSpPr>
          <p:nvPr>
            <p:ph type="title"/>
          </p:nvPr>
        </p:nvSpPr>
        <p:spPr>
          <a:xfrm>
            <a:off x="4632840" y="321480"/>
            <a:ext cx="2505240" cy="1113840"/>
          </a:xfrm>
          <a:prstGeom prst="rect">
            <a:avLst/>
          </a:prstGeom>
          <a:noFill/>
          <a:ln w="0">
            <a:noFill/>
          </a:ln>
        </p:spPr>
        <p:txBody>
          <a:bodyPr lIns="0" rIns="0" tIns="81360" bIns="0" anchor="t">
            <a:noAutofit/>
          </a:bodyPr>
          <a:p>
            <a:pPr marL="439560" indent="-427320" algn="r" defTabSz="914400">
              <a:lnSpc>
                <a:spcPts val="2701"/>
              </a:lnSpc>
              <a:spcBef>
                <a:spcPts val="641"/>
              </a:spcBef>
              <a:buNone/>
              <a:tabLst>
                <a:tab algn="l" pos="0"/>
              </a:tabLst>
            </a:pPr>
            <a:r>
              <a:rPr b="1" lang="ru-RU" sz="2700" spc="-12" strike="noStrike">
                <a:solidFill>
                  <a:schemeClr val="lt1"/>
                </a:solidFill>
                <a:latin typeface="Calibri"/>
              </a:rPr>
              <a:t>МЕРОПРИЯТИЯ</a:t>
            </a:r>
            <a:br>
              <a:rPr sz="2700"/>
            </a:br>
            <a:r>
              <a:rPr b="1" lang="ru-RU" sz="2700" spc="-1" strike="noStrike">
                <a:solidFill>
                  <a:schemeClr val="lt1"/>
                </a:solidFill>
                <a:latin typeface="Calibri"/>
              </a:rPr>
              <a:t>НА</a:t>
            </a:r>
            <a:r>
              <a:rPr b="1" lang="ru-RU" sz="2700" spc="-7" strike="noStrike">
                <a:solidFill>
                  <a:schemeClr val="lt1"/>
                </a:solidFill>
                <a:latin typeface="Calibri"/>
              </a:rPr>
              <a:t> СЕНТЯБРЬ</a:t>
            </a:r>
            <a:endParaRPr b="0" lang="ru-RU" sz="2700" spc="-1" strike="noStrike">
              <a:solidFill>
                <a:schemeClr val="dk1"/>
              </a:solidFill>
              <a:latin typeface="Calibri"/>
            </a:endParaRPr>
          </a:p>
          <a:p>
            <a:pPr marL="439560" indent="0" algn="r" defTabSz="914400">
              <a:lnSpc>
                <a:spcPts val="2701"/>
              </a:lnSpc>
              <a:buNone/>
              <a:tabLst>
                <a:tab algn="l" pos="0"/>
              </a:tabLst>
            </a:pPr>
            <a:r>
              <a:rPr b="1" lang="ru-RU" sz="2700" spc="-21" strike="noStrike">
                <a:solidFill>
                  <a:schemeClr val="lt1"/>
                </a:solidFill>
                <a:latin typeface="Calibri"/>
              </a:rPr>
              <a:t>2026</a:t>
            </a:r>
            <a:endParaRPr b="0" lang="ru-RU" sz="27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27" name="object 45"/>
          <p:cNvSpPr/>
          <p:nvPr/>
        </p:nvSpPr>
        <p:spPr>
          <a:xfrm>
            <a:off x="6123240" y="8786520"/>
            <a:ext cx="916560" cy="641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3120" bIns="0" anchor="t">
            <a:spAutoFit/>
          </a:bodyPr>
          <a:p>
            <a:pPr marL="12600" defTabSz="914400">
              <a:lnSpc>
                <a:spcPts val="799"/>
              </a:lnSpc>
              <a:spcBef>
                <a:spcPts val="261"/>
              </a:spcBef>
            </a:pP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Отделение Фонда</a:t>
            </a:r>
            <a:r>
              <a:rPr b="0" lang="ru-RU" sz="800" spc="491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пенсионного</a:t>
            </a:r>
            <a:endParaRPr b="0" lang="ru-RU" sz="800" spc="-1" strike="noStrike">
              <a:solidFill>
                <a:srgbClr val="000000"/>
              </a:solidFill>
              <a:latin typeface="Arial"/>
            </a:endParaRPr>
          </a:p>
          <a:p>
            <a:pPr marL="12600" defTabSz="914400">
              <a:lnSpc>
                <a:spcPts val="799"/>
              </a:lnSpc>
            </a:pPr>
            <a:r>
              <a:rPr b="0" lang="ru-RU" sz="800" spc="-1" strike="noStrike">
                <a:solidFill>
                  <a:srgbClr val="ffffff"/>
                </a:solidFill>
                <a:latin typeface="Calibri"/>
              </a:rPr>
              <a:t>и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 социального</a:t>
            </a:r>
            <a:r>
              <a:rPr b="0" lang="ru-RU" sz="800" spc="491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страхования</a:t>
            </a:r>
            <a:r>
              <a:rPr b="0" lang="ru-RU" sz="800" spc="4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26" strike="noStrike">
                <a:solidFill>
                  <a:srgbClr val="ffffff"/>
                </a:solidFill>
                <a:latin typeface="Calibri"/>
              </a:rPr>
              <a:t>РФ</a:t>
            </a:r>
            <a:endParaRPr b="0" lang="ru-RU" sz="800" spc="-1" strike="noStrike">
              <a:solidFill>
                <a:srgbClr val="000000"/>
              </a:solidFill>
              <a:latin typeface="Arial"/>
            </a:endParaRPr>
          </a:p>
          <a:p>
            <a:pPr marL="12600" defTabSz="914400">
              <a:lnSpc>
                <a:spcPts val="799"/>
              </a:lnSpc>
            </a:pPr>
            <a:r>
              <a:rPr b="0" lang="ru-RU" sz="800" spc="-1" strike="noStrike">
                <a:solidFill>
                  <a:srgbClr val="ffffff"/>
                </a:solidFill>
                <a:latin typeface="Calibri"/>
              </a:rPr>
              <a:t>по</a:t>
            </a:r>
            <a:r>
              <a:rPr b="0" lang="ru-RU" sz="800" spc="38" strike="noStrike">
                <a:solidFill>
                  <a:srgbClr val="ffffff"/>
                </a:solidFill>
                <a:latin typeface="Calibri"/>
              </a:rPr>
              <a:t> Ульяновской</a:t>
            </a:r>
            <a:r>
              <a:rPr b="0" lang="ru-RU" sz="800" spc="491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области</a:t>
            </a:r>
            <a:endParaRPr b="0" lang="ru-RU" sz="8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128" name="Группа 103"/>
          <p:cNvGrpSpPr/>
          <p:nvPr/>
        </p:nvGrpSpPr>
        <p:grpSpPr>
          <a:xfrm>
            <a:off x="512280" y="489240"/>
            <a:ext cx="2516760" cy="982080"/>
            <a:chOff x="512280" y="489240"/>
            <a:chExt cx="2516760" cy="982080"/>
          </a:xfrm>
        </p:grpSpPr>
        <p:pic>
          <p:nvPicPr>
            <p:cNvPr id="129" name="object 49" descr=""/>
            <p:cNvPicPr/>
            <p:nvPr/>
          </p:nvPicPr>
          <p:blipFill>
            <a:blip r:embed="rId7"/>
            <a:stretch/>
          </p:blipFill>
          <p:spPr>
            <a:xfrm>
              <a:off x="512280" y="489240"/>
              <a:ext cx="838440" cy="95616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130" name="object 50"/>
            <p:cNvSpPr/>
            <p:nvPr/>
          </p:nvSpPr>
          <p:spPr>
            <a:xfrm>
              <a:off x="1577160" y="814680"/>
              <a:ext cx="294120" cy="184320"/>
            </a:xfrm>
            <a:custGeom>
              <a:avLst/>
              <a:gdLst>
                <a:gd name="textAreaLeft" fmla="*/ 0 w 294120"/>
                <a:gd name="textAreaRight" fmla="*/ 295200 w 294120"/>
                <a:gd name="textAreaTop" fmla="*/ 0 h 184320"/>
                <a:gd name="textAreaBottom" fmla="*/ 185400 h 184320"/>
              </a:gdLst>
              <a:ahLst/>
              <a:rect l="textAreaLeft" t="textAreaTop" r="textAreaRight" b="textAreaBottom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914400">
                <a:lnSpc>
                  <a:spcPct val="100000"/>
                </a:lnSpc>
              </a:pPr>
              <a:endParaRPr b="0" lang="ru-RU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131" name="object 51"/>
            <p:cNvGrpSpPr/>
            <p:nvPr/>
          </p:nvGrpSpPr>
          <p:grpSpPr>
            <a:xfrm>
              <a:off x="1917720" y="814680"/>
              <a:ext cx="446760" cy="150120"/>
              <a:chOff x="1917720" y="814680"/>
              <a:chExt cx="446760" cy="150120"/>
            </a:xfrm>
          </p:grpSpPr>
          <p:sp>
            <p:nvSpPr>
              <p:cNvPr id="132" name="object 52"/>
              <p:cNvSpPr/>
              <p:nvPr/>
            </p:nvSpPr>
            <p:spPr>
              <a:xfrm>
                <a:off x="1917720" y="814680"/>
                <a:ext cx="289800" cy="150120"/>
              </a:xfrm>
              <a:custGeom>
                <a:avLst/>
                <a:gdLst>
                  <a:gd name="textAreaLeft" fmla="*/ 0 w 289800"/>
                  <a:gd name="textAreaRight" fmla="*/ 290880 w 289800"/>
                  <a:gd name="textAreaTop" fmla="*/ 0 h 150120"/>
                  <a:gd name="textAreaBottom" fmla="*/ 151200 h 150120"/>
                </a:gdLst>
                <a:ahLst/>
                <a:rect l="textAreaLeft" t="textAreaTop" r="textAreaRight" b="textAreaBottom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pic>
            <p:nvPicPr>
              <p:cNvPr id="133" name="object 53" descr=""/>
              <p:cNvPicPr/>
              <p:nvPr/>
            </p:nvPicPr>
            <p:blipFill>
              <a:blip r:embed="rId8"/>
              <a:stretch/>
            </p:blipFill>
            <p:spPr>
              <a:xfrm>
                <a:off x="2244240" y="815040"/>
                <a:ext cx="120240" cy="149040"/>
              </a:xfrm>
              <a:prstGeom prst="rect">
                <a:avLst/>
              </a:prstGeom>
              <a:ln w="0">
                <a:noFill/>
              </a:ln>
            </p:spPr>
          </p:pic>
        </p:grpSp>
        <p:pic>
          <p:nvPicPr>
            <p:cNvPr id="134" name="object 54" descr=""/>
            <p:cNvPicPr/>
            <p:nvPr/>
          </p:nvPicPr>
          <p:blipFill>
            <a:blip r:embed="rId9"/>
            <a:stretch/>
          </p:blipFill>
          <p:spPr>
            <a:xfrm>
              <a:off x="1556640" y="1049760"/>
              <a:ext cx="158760" cy="152640"/>
            </a:xfrm>
            <a:prstGeom prst="rect">
              <a:avLst/>
            </a:prstGeom>
            <a:ln w="0">
              <a:noFill/>
            </a:ln>
          </p:spPr>
        </p:pic>
        <p:grpSp>
          <p:nvGrpSpPr>
            <p:cNvPr id="135" name="object 55"/>
            <p:cNvGrpSpPr/>
            <p:nvPr/>
          </p:nvGrpSpPr>
          <p:grpSpPr>
            <a:xfrm>
              <a:off x="1762920" y="1051200"/>
              <a:ext cx="676440" cy="182520"/>
              <a:chOff x="1762920" y="1051200"/>
              <a:chExt cx="676440" cy="182520"/>
            </a:xfrm>
          </p:grpSpPr>
          <p:pic>
            <p:nvPicPr>
              <p:cNvPr id="136" name="object 56" descr=""/>
              <p:cNvPicPr/>
              <p:nvPr/>
            </p:nvPicPr>
            <p:blipFill>
              <a:blip r:embed="rId10"/>
              <a:stretch/>
            </p:blipFill>
            <p:spPr>
              <a:xfrm>
                <a:off x="1762920" y="1051560"/>
                <a:ext cx="121680" cy="14904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137" name="object 57"/>
              <p:cNvSpPr/>
              <p:nvPr/>
            </p:nvSpPr>
            <p:spPr>
              <a:xfrm>
                <a:off x="1917720" y="1051200"/>
                <a:ext cx="521640" cy="182520"/>
              </a:xfrm>
              <a:custGeom>
                <a:avLst/>
                <a:gdLst>
                  <a:gd name="textAreaLeft" fmla="*/ 0 w 521640"/>
                  <a:gd name="textAreaRight" fmla="*/ 522720 w 521640"/>
                  <a:gd name="textAreaTop" fmla="*/ 0 h 182520"/>
                  <a:gd name="textAreaBottom" fmla="*/ 183600 h 182520"/>
                </a:gdLst>
                <a:ahLst/>
                <a:rect l="textAreaLeft" t="textAreaTop" r="textAreaRight" b="textAreaBottom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138" name="object 58"/>
            <p:cNvGrpSpPr/>
            <p:nvPr/>
          </p:nvGrpSpPr>
          <p:grpSpPr>
            <a:xfrm>
              <a:off x="2489040" y="1051560"/>
              <a:ext cx="289800" cy="149040"/>
              <a:chOff x="2489040" y="1051560"/>
              <a:chExt cx="289800" cy="149040"/>
            </a:xfrm>
          </p:grpSpPr>
          <p:pic>
            <p:nvPicPr>
              <p:cNvPr id="139" name="object 59" descr=""/>
              <p:cNvPicPr/>
              <p:nvPr/>
            </p:nvPicPr>
            <p:blipFill>
              <a:blip r:embed="rId11"/>
              <a:stretch/>
            </p:blipFill>
            <p:spPr>
              <a:xfrm>
                <a:off x="2489040" y="1051560"/>
                <a:ext cx="128880" cy="1490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40" name="object 60" descr=""/>
              <p:cNvPicPr/>
              <p:nvPr/>
            </p:nvPicPr>
            <p:blipFill>
              <a:blip r:embed="rId12"/>
              <a:stretch/>
            </p:blipFill>
            <p:spPr>
              <a:xfrm>
                <a:off x="2658960" y="1051560"/>
                <a:ext cx="119880" cy="149040"/>
              </a:xfrm>
              <a:prstGeom prst="rect">
                <a:avLst/>
              </a:prstGeom>
              <a:ln w="0">
                <a:noFill/>
              </a:ln>
            </p:spPr>
          </p:pic>
        </p:grpSp>
        <p:grpSp>
          <p:nvGrpSpPr>
            <p:cNvPr id="141" name="object 61"/>
            <p:cNvGrpSpPr/>
            <p:nvPr/>
          </p:nvGrpSpPr>
          <p:grpSpPr>
            <a:xfrm>
              <a:off x="1556640" y="1284480"/>
              <a:ext cx="1472400" cy="186840"/>
              <a:chOff x="1556640" y="1284480"/>
              <a:chExt cx="1472400" cy="186840"/>
            </a:xfrm>
          </p:grpSpPr>
          <p:pic>
            <p:nvPicPr>
              <p:cNvPr id="142" name="object 62" descr=""/>
              <p:cNvPicPr/>
              <p:nvPr/>
            </p:nvPicPr>
            <p:blipFill>
              <a:blip r:embed="rId13"/>
              <a:stretch/>
            </p:blipFill>
            <p:spPr>
              <a:xfrm>
                <a:off x="1556640" y="1292040"/>
                <a:ext cx="142200" cy="1544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43" name="object 63" descr=""/>
              <p:cNvPicPr/>
              <p:nvPr/>
            </p:nvPicPr>
            <p:blipFill>
              <a:blip r:embed="rId14"/>
              <a:stretch/>
            </p:blipFill>
            <p:spPr>
              <a:xfrm>
                <a:off x="1725840" y="1292040"/>
                <a:ext cx="163440" cy="1544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44" name="object 64" descr=""/>
              <p:cNvPicPr/>
              <p:nvPr/>
            </p:nvPicPr>
            <p:blipFill>
              <a:blip r:embed="rId15"/>
              <a:stretch/>
            </p:blipFill>
            <p:spPr>
              <a:xfrm>
                <a:off x="1917720" y="1284480"/>
                <a:ext cx="359280" cy="1868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45" name="object 65" descr=""/>
              <p:cNvPicPr/>
              <p:nvPr/>
            </p:nvPicPr>
            <p:blipFill>
              <a:blip r:embed="rId16"/>
              <a:stretch/>
            </p:blipFill>
            <p:spPr>
              <a:xfrm>
                <a:off x="2300040" y="1292040"/>
                <a:ext cx="163440" cy="15444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146" name="object 66"/>
              <p:cNvSpPr/>
              <p:nvPr/>
            </p:nvSpPr>
            <p:spPr>
              <a:xfrm>
                <a:off x="2494080" y="1290960"/>
                <a:ext cx="137520" cy="148680"/>
              </a:xfrm>
              <a:custGeom>
                <a:avLst/>
                <a:gdLst>
                  <a:gd name="textAreaLeft" fmla="*/ 0 w 137520"/>
                  <a:gd name="textAreaRight" fmla="*/ 138600 w 137520"/>
                  <a:gd name="textAreaTop" fmla="*/ 0 h 148680"/>
                  <a:gd name="textAreaBottom" fmla="*/ 149760 h 148680"/>
                </a:gdLst>
                <a:ahLst/>
                <a:rect l="textAreaLeft" t="textAreaTop" r="textAreaRight" b="textAreaBottom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pic>
            <p:nvPicPr>
              <p:cNvPr id="147" name="object 67" descr=""/>
              <p:cNvPicPr/>
              <p:nvPr/>
            </p:nvPicPr>
            <p:blipFill>
              <a:blip r:embed="rId17"/>
              <a:stretch/>
            </p:blipFill>
            <p:spPr>
              <a:xfrm>
                <a:off x="2661480" y="1290960"/>
                <a:ext cx="169200" cy="18036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48" name="object 68" descr=""/>
              <p:cNvPicPr/>
              <p:nvPr/>
            </p:nvPicPr>
            <p:blipFill>
              <a:blip r:embed="rId18"/>
              <a:stretch/>
            </p:blipFill>
            <p:spPr>
              <a:xfrm>
                <a:off x="2861640" y="1290960"/>
                <a:ext cx="167400" cy="149040"/>
              </a:xfrm>
              <a:prstGeom prst="rect">
                <a:avLst/>
              </a:prstGeom>
              <a:ln w="0">
                <a:noFill/>
              </a:ln>
            </p:spPr>
          </p:pic>
        </p:grpSp>
      </p:grpSp>
      <p:sp>
        <p:nvSpPr>
          <p:cNvPr id="149" name="Прямоугольник: скругленные углы 2"/>
          <p:cNvSpPr/>
          <p:nvPr/>
        </p:nvSpPr>
        <p:spPr>
          <a:xfrm>
            <a:off x="6140520" y="9593640"/>
            <a:ext cx="873720" cy="85752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50" name="Овал 3"/>
          <p:cNvSpPr/>
          <p:nvPr/>
        </p:nvSpPr>
        <p:spPr>
          <a:xfrm>
            <a:off x="6047640" y="7937640"/>
            <a:ext cx="814320" cy="8143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</a:endParaRPr>
          </a:p>
        </p:txBody>
      </p:sp>
      <p:pic>
        <p:nvPicPr>
          <p:cNvPr id="151" name="object 48" descr=""/>
          <p:cNvPicPr/>
          <p:nvPr/>
        </p:nvPicPr>
        <p:blipFill>
          <a:blip r:embed="rId19"/>
          <a:stretch/>
        </p:blipFill>
        <p:spPr>
          <a:xfrm>
            <a:off x="6162120" y="8141760"/>
            <a:ext cx="600480" cy="515520"/>
          </a:xfrm>
          <a:prstGeom prst="rect">
            <a:avLst/>
          </a:prstGeom>
          <a:ln w="0">
            <a:noFill/>
          </a:ln>
        </p:spPr>
      </p:pic>
      <p:pic>
        <p:nvPicPr>
          <p:cNvPr id="152" name="Рисунок 7" descr=""/>
          <p:cNvPicPr/>
          <p:nvPr/>
        </p:nvPicPr>
        <p:blipFill>
          <a:blip r:embed="rId20"/>
          <a:stretch/>
        </p:blipFill>
        <p:spPr>
          <a:xfrm>
            <a:off x="6153120" y="9577080"/>
            <a:ext cx="861120" cy="86112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153" name="Таблица 4"/>
          <p:cNvGraphicFramePr/>
          <p:nvPr/>
        </p:nvGraphicFramePr>
        <p:xfrm>
          <a:off x="356760" y="1868760"/>
          <a:ext cx="6842520" cy="5093640"/>
        </p:xfrm>
        <a:graphic>
          <a:graphicData uri="http://schemas.openxmlformats.org/drawingml/2006/table">
            <a:tbl>
              <a:tblPr/>
              <a:tblGrid>
                <a:gridCol w="849600"/>
                <a:gridCol w="4832640"/>
                <a:gridCol w="1160640"/>
              </a:tblGrid>
              <a:tr h="640080"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Дата 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Мероприятие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Время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начала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</a:tr>
              <a:tr h="64008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15.09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  <a:ea typeface="Microsoft YaHei"/>
                        </a:rPr>
                        <a:t>Ярмарка народных промыслов в рамках проекта Года единства народов России. Декоративное творчество. Выставка Валентины Ховриной «Куклы, изготовленные своими руками»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10:00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31176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700" spc="-12" strike="noStrike">
                          <a:solidFill>
                            <a:srgbClr val="231f20"/>
                          </a:solidFill>
                          <a:latin typeface="Calibri"/>
                        </a:rPr>
                        <a:t>15.09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Мастер-класс «Связь поколений» 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700" spc="-12" strike="noStrike">
                          <a:solidFill>
                            <a:srgbClr val="231f20"/>
                          </a:solidFill>
                          <a:latin typeface="Calibri"/>
                        </a:rPr>
                        <a:t>13:0</a:t>
                      </a:r>
                      <a:r>
                        <a:rPr b="0" lang="ru-RU" sz="1700" spc="-26" strike="noStrike">
                          <a:solidFill>
                            <a:srgbClr val="231f20"/>
                          </a:solidFill>
                          <a:latin typeface="Calibri"/>
                        </a:rPr>
                        <a:t>0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64008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17.09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  <a:ea typeface="Microsoft YaHei"/>
                        </a:rPr>
                        <a:t>Региональное общество «Знание», лекторий на тему: «Возвращение домой: воссоединение освобожденных регионов с Россией»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11:00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36576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1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17.09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  <a:ea typeface="Microsoft YaHei"/>
                        </a:rPr>
                        <a:t>Межпоколенческая акция «Доброе письмо бабушке и дедушке» 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14:00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62460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1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21.09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  <a:ea typeface="Microsoft YaHei"/>
                        </a:rPr>
                        <a:t>Мастер-класс по изготовлению изделий в традициях народных промыслов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 defTabSz="914400">
                        <a:lnSpc>
                          <a:spcPct val="100000"/>
                        </a:lnSpc>
                      </a:pP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10:00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62460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1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21.09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Фотовыставка «История нашего района в лицах» 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11:00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54" name="object 43"/>
          <p:cNvSpPr/>
          <p:nvPr/>
        </p:nvSpPr>
        <p:spPr>
          <a:xfrm>
            <a:off x="628920" y="8441640"/>
            <a:ext cx="5113080" cy="203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74600" bIns="0" anchor="t">
            <a:spAutoFit/>
          </a:bodyPr>
          <a:p>
            <a:pPr marL="12600" defTabSz="914400">
              <a:lnSpc>
                <a:spcPct val="76000"/>
              </a:lnSpc>
              <a:spcBef>
                <a:spcPts val="1375"/>
              </a:spcBef>
            </a:pPr>
            <a:r>
              <a:rPr b="1" lang="ru-RU" sz="4400" spc="-12" strike="noStrike">
                <a:solidFill>
                  <a:srgbClr val="ffffff"/>
                </a:solidFill>
                <a:latin typeface="Calibri"/>
              </a:rPr>
              <a:t>ПРИХОДИТЕ, </a:t>
            </a:r>
            <a:r>
              <a:rPr b="1" lang="ru-RU" sz="4400" spc="-1" strike="noStrike">
                <a:solidFill>
                  <a:srgbClr val="ffffff"/>
                </a:solidFill>
                <a:latin typeface="Calibri"/>
              </a:rPr>
              <a:t>МЫ</a:t>
            </a:r>
            <a:r>
              <a:rPr b="1" lang="ru-RU" sz="4400" spc="-137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1" lang="ru-RU" sz="4400" spc="-1" strike="noStrike">
                <a:solidFill>
                  <a:srgbClr val="ffffff"/>
                </a:solidFill>
                <a:latin typeface="Calibri"/>
              </a:rPr>
              <a:t>ВАС</a:t>
            </a:r>
            <a:r>
              <a:rPr b="1" lang="ru-RU" sz="4400" spc="-137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1" lang="ru-RU" sz="4400" spc="-12" strike="noStrike">
                <a:solidFill>
                  <a:srgbClr val="ffffff"/>
                </a:solidFill>
                <a:latin typeface="Calibri"/>
              </a:rPr>
              <a:t>ЖДЕМ!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  <a:p>
            <a:pPr marL="15120" defTabSz="914400">
              <a:lnSpc>
                <a:spcPts val="1429"/>
              </a:lnSpc>
              <a:spcBef>
                <a:spcPts val="104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Наши</a:t>
            </a:r>
            <a:r>
              <a:rPr b="0" lang="ru-RU" sz="1300" spc="-35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1300" spc="-12" strike="noStrike">
                <a:solidFill>
                  <a:srgbClr val="ffffff"/>
                </a:solidFill>
                <a:latin typeface="Calibri"/>
              </a:rPr>
              <a:t>контакты:</a:t>
            </a:r>
            <a:endParaRPr b="0" lang="ru-RU" sz="1300" spc="-1" strike="noStrike">
              <a:solidFill>
                <a:srgbClr val="000000"/>
              </a:solidFill>
              <a:latin typeface="Arial"/>
            </a:endParaRPr>
          </a:p>
          <a:p>
            <a:pPr marL="15120" defTabSz="914400">
              <a:lnSpc>
                <a:spcPts val="1301"/>
              </a:lnSpc>
              <a:spcBef>
                <a:spcPts val="13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Адрес: </a:t>
            </a:r>
            <a:r>
              <a:rPr b="0" lang="en-US" sz="1300" spc="-1" strike="noStrike">
                <a:solidFill>
                  <a:srgbClr val="ffffff"/>
                </a:solidFill>
                <a:latin typeface="Calibri"/>
              </a:rPr>
              <a:t>Ульяновская область, р.п. Сурское, ул. Советская, д. 66</a:t>
            </a:r>
            <a:br>
              <a:rPr sz="1300"/>
            </a:b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Контактный номер: +79041801072</a:t>
            </a:r>
            <a:endParaRPr b="0" lang="ru-RU" sz="1300" spc="-1" strike="noStrike">
              <a:solidFill>
                <a:srgbClr val="000000"/>
              </a:solidFill>
              <a:latin typeface="Arial"/>
            </a:endParaRPr>
          </a:p>
          <a:p>
            <a:pPr marL="15120" defTabSz="914400">
              <a:lnSpc>
                <a:spcPts val="1301"/>
              </a:lnSpc>
              <a:spcBef>
                <a:spcPts val="13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ФИО: Агафонова Галина Викторовна</a:t>
            </a:r>
            <a:endParaRPr b="0" lang="ru-RU" sz="13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55" name="Picture 2" descr=""/>
          <p:cNvPicPr/>
          <p:nvPr/>
        </p:nvPicPr>
        <p:blipFill>
          <a:blip r:embed="rId21"/>
          <a:stretch/>
        </p:blipFill>
        <p:spPr>
          <a:xfrm>
            <a:off x="6147360" y="9577080"/>
            <a:ext cx="900720" cy="8956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object 33" descr=""/>
          <p:cNvPicPr/>
          <p:nvPr/>
        </p:nvPicPr>
        <p:blipFill>
          <a:blip r:embed="rId1"/>
          <a:stretch/>
        </p:blipFill>
        <p:spPr>
          <a:xfrm>
            <a:off x="3731760" y="108000"/>
            <a:ext cx="3719160" cy="1657440"/>
          </a:xfrm>
          <a:prstGeom prst="rect">
            <a:avLst/>
          </a:prstGeom>
          <a:ln w="0">
            <a:noFill/>
          </a:ln>
        </p:spPr>
      </p:pic>
      <p:sp>
        <p:nvSpPr>
          <p:cNvPr id="157" name="object 35"/>
          <p:cNvSpPr/>
          <p:nvPr/>
        </p:nvSpPr>
        <p:spPr>
          <a:xfrm>
            <a:off x="111240" y="7000200"/>
            <a:ext cx="7344720" cy="3582720"/>
          </a:xfrm>
          <a:custGeom>
            <a:avLst/>
            <a:gdLst>
              <a:gd name="textAreaLeft" fmla="*/ 0 w 7344720"/>
              <a:gd name="textAreaRight" fmla="*/ 7345800 w 7344720"/>
              <a:gd name="textAreaTop" fmla="*/ 0 h 3582720"/>
              <a:gd name="textAreaBottom" fmla="*/ 3583800 h 3582720"/>
            </a:gdLst>
            <a:ah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158" name="Группа 1"/>
          <p:cNvGrpSpPr/>
          <p:nvPr/>
        </p:nvGrpSpPr>
        <p:grpSpPr>
          <a:xfrm>
            <a:off x="644400" y="8176320"/>
            <a:ext cx="1146960" cy="131760"/>
            <a:chOff x="644400" y="8176320"/>
            <a:chExt cx="1146960" cy="131760"/>
          </a:xfrm>
        </p:grpSpPr>
        <p:pic>
          <p:nvPicPr>
            <p:cNvPr id="159" name="object 36" descr=""/>
            <p:cNvPicPr/>
            <p:nvPr/>
          </p:nvPicPr>
          <p:blipFill>
            <a:blip r:embed="rId2"/>
            <a:stretch/>
          </p:blipFill>
          <p:spPr>
            <a:xfrm>
              <a:off x="644400" y="8176320"/>
              <a:ext cx="102240" cy="13176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160" name="object 37"/>
            <p:cNvSpPr/>
            <p:nvPr/>
          </p:nvSpPr>
          <p:spPr>
            <a:xfrm>
              <a:off x="771480" y="8178120"/>
              <a:ext cx="93600" cy="128520"/>
            </a:xfrm>
            <a:custGeom>
              <a:avLst/>
              <a:gdLst>
                <a:gd name="textAreaLeft" fmla="*/ 0 w 93600"/>
                <a:gd name="textAreaRight" fmla="*/ 94680 w 93600"/>
                <a:gd name="textAreaTop" fmla="*/ 0 h 128520"/>
                <a:gd name="textAreaBottom" fmla="*/ 129600 h 128520"/>
              </a:gdLst>
              <a:ahLst/>
              <a:rect l="textAreaLeft" t="textAreaTop" r="textAreaRight" b="textAreaBottom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914400">
                <a:lnSpc>
                  <a:spcPct val="100000"/>
                </a:lnSpc>
              </a:pPr>
              <a:endParaRPr b="0" lang="ru-RU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pic>
          <p:nvPicPr>
            <p:cNvPr id="161" name="object 38" descr=""/>
            <p:cNvPicPr/>
            <p:nvPr/>
          </p:nvPicPr>
          <p:blipFill>
            <a:blip r:embed="rId3"/>
            <a:stretch/>
          </p:blipFill>
          <p:spPr>
            <a:xfrm>
              <a:off x="888840" y="8176320"/>
              <a:ext cx="291240" cy="1317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62" name="object 39" descr=""/>
            <p:cNvPicPr/>
            <p:nvPr/>
          </p:nvPicPr>
          <p:blipFill>
            <a:blip r:embed="rId4"/>
            <a:stretch/>
          </p:blipFill>
          <p:spPr>
            <a:xfrm>
              <a:off x="1201680" y="8176320"/>
              <a:ext cx="318240" cy="1317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63" name="object 40" descr=""/>
            <p:cNvPicPr/>
            <p:nvPr/>
          </p:nvPicPr>
          <p:blipFill>
            <a:blip r:embed="rId5"/>
            <a:stretch/>
          </p:blipFill>
          <p:spPr>
            <a:xfrm>
              <a:off x="1545480" y="8178120"/>
              <a:ext cx="109080" cy="1281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64" name="object 41" descr=""/>
            <p:cNvPicPr/>
            <p:nvPr/>
          </p:nvPicPr>
          <p:blipFill>
            <a:blip r:embed="rId6"/>
            <a:stretch/>
          </p:blipFill>
          <p:spPr>
            <a:xfrm>
              <a:off x="1679400" y="8178120"/>
              <a:ext cx="111960" cy="12996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165" name="PlaceHolder 1"/>
          <p:cNvSpPr>
            <a:spLocks noGrp="1"/>
          </p:cNvSpPr>
          <p:nvPr>
            <p:ph type="title"/>
          </p:nvPr>
        </p:nvSpPr>
        <p:spPr>
          <a:xfrm>
            <a:off x="4632840" y="321480"/>
            <a:ext cx="2505240" cy="1113840"/>
          </a:xfrm>
          <a:prstGeom prst="rect">
            <a:avLst/>
          </a:prstGeom>
          <a:noFill/>
          <a:ln w="0">
            <a:noFill/>
          </a:ln>
        </p:spPr>
        <p:txBody>
          <a:bodyPr lIns="0" rIns="0" tIns="81360" bIns="0" anchor="t">
            <a:noAutofit/>
          </a:bodyPr>
          <a:p>
            <a:pPr marL="439560" indent="-427320" algn="r" defTabSz="914400">
              <a:lnSpc>
                <a:spcPts val="2701"/>
              </a:lnSpc>
              <a:spcBef>
                <a:spcPts val="641"/>
              </a:spcBef>
              <a:buNone/>
              <a:tabLst>
                <a:tab algn="l" pos="0"/>
              </a:tabLst>
            </a:pPr>
            <a:r>
              <a:rPr b="1" lang="ru-RU" sz="2700" spc="-12" strike="noStrike">
                <a:solidFill>
                  <a:schemeClr val="lt1"/>
                </a:solidFill>
                <a:latin typeface="Calibri"/>
              </a:rPr>
              <a:t>МЕРОПРИЯТИЯ</a:t>
            </a:r>
            <a:br>
              <a:rPr sz="2700"/>
            </a:br>
            <a:r>
              <a:rPr b="1" lang="ru-RU" sz="2700" spc="-1" strike="noStrike">
                <a:solidFill>
                  <a:schemeClr val="lt1"/>
                </a:solidFill>
                <a:latin typeface="Calibri"/>
              </a:rPr>
              <a:t>НА</a:t>
            </a:r>
            <a:r>
              <a:rPr b="1" lang="ru-RU" sz="2700" spc="-7" strike="noStrike">
                <a:solidFill>
                  <a:schemeClr val="lt1"/>
                </a:solidFill>
                <a:latin typeface="Calibri"/>
              </a:rPr>
              <a:t> СЕНТЯБРЬ</a:t>
            </a:r>
            <a:endParaRPr b="0" lang="ru-RU" sz="2700" spc="-1" strike="noStrike">
              <a:solidFill>
                <a:schemeClr val="dk1"/>
              </a:solidFill>
              <a:latin typeface="Calibri"/>
            </a:endParaRPr>
          </a:p>
          <a:p>
            <a:pPr marL="439560" indent="0" algn="r" defTabSz="914400">
              <a:lnSpc>
                <a:spcPts val="2701"/>
              </a:lnSpc>
              <a:buNone/>
              <a:tabLst>
                <a:tab algn="l" pos="0"/>
              </a:tabLst>
            </a:pPr>
            <a:r>
              <a:rPr b="1" lang="ru-RU" sz="2700" spc="-21" strike="noStrike">
                <a:solidFill>
                  <a:schemeClr val="lt1"/>
                </a:solidFill>
                <a:latin typeface="Calibri"/>
              </a:rPr>
              <a:t>2026</a:t>
            </a:r>
            <a:endParaRPr b="0" lang="ru-RU" sz="27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66" name="object 45"/>
          <p:cNvSpPr/>
          <p:nvPr/>
        </p:nvSpPr>
        <p:spPr>
          <a:xfrm>
            <a:off x="6123240" y="8786520"/>
            <a:ext cx="916560" cy="641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3120" bIns="0" anchor="t">
            <a:spAutoFit/>
          </a:bodyPr>
          <a:p>
            <a:pPr marL="12600" defTabSz="914400">
              <a:lnSpc>
                <a:spcPts val="799"/>
              </a:lnSpc>
              <a:spcBef>
                <a:spcPts val="261"/>
              </a:spcBef>
            </a:pP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Отделение Фонда</a:t>
            </a:r>
            <a:r>
              <a:rPr b="0" lang="ru-RU" sz="800" spc="491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пенсионного</a:t>
            </a:r>
            <a:endParaRPr b="0" lang="ru-RU" sz="800" spc="-1" strike="noStrike">
              <a:solidFill>
                <a:srgbClr val="000000"/>
              </a:solidFill>
              <a:latin typeface="Arial"/>
            </a:endParaRPr>
          </a:p>
          <a:p>
            <a:pPr marL="12600" defTabSz="914400">
              <a:lnSpc>
                <a:spcPts val="799"/>
              </a:lnSpc>
            </a:pPr>
            <a:r>
              <a:rPr b="0" lang="ru-RU" sz="800" spc="-1" strike="noStrike">
                <a:solidFill>
                  <a:srgbClr val="ffffff"/>
                </a:solidFill>
                <a:latin typeface="Calibri"/>
              </a:rPr>
              <a:t>и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 социального</a:t>
            </a:r>
            <a:r>
              <a:rPr b="0" lang="ru-RU" sz="800" spc="491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страхования</a:t>
            </a:r>
            <a:r>
              <a:rPr b="0" lang="ru-RU" sz="800" spc="4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26" strike="noStrike">
                <a:solidFill>
                  <a:srgbClr val="ffffff"/>
                </a:solidFill>
                <a:latin typeface="Calibri"/>
              </a:rPr>
              <a:t>РФ</a:t>
            </a:r>
            <a:endParaRPr b="0" lang="ru-RU" sz="800" spc="-1" strike="noStrike">
              <a:solidFill>
                <a:srgbClr val="000000"/>
              </a:solidFill>
              <a:latin typeface="Arial"/>
            </a:endParaRPr>
          </a:p>
          <a:p>
            <a:pPr marL="12600" defTabSz="914400">
              <a:lnSpc>
                <a:spcPts val="799"/>
              </a:lnSpc>
            </a:pPr>
            <a:r>
              <a:rPr b="0" lang="ru-RU" sz="800" spc="-1" strike="noStrike">
                <a:solidFill>
                  <a:srgbClr val="ffffff"/>
                </a:solidFill>
                <a:latin typeface="Calibri"/>
              </a:rPr>
              <a:t>по</a:t>
            </a:r>
            <a:r>
              <a:rPr b="0" lang="ru-RU" sz="800" spc="38" strike="noStrike">
                <a:solidFill>
                  <a:srgbClr val="ffffff"/>
                </a:solidFill>
                <a:latin typeface="Calibri"/>
              </a:rPr>
              <a:t> Ульяновской</a:t>
            </a:r>
            <a:r>
              <a:rPr b="0" lang="ru-RU" sz="800" spc="491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области</a:t>
            </a:r>
            <a:endParaRPr b="0" lang="ru-RU" sz="8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167" name="Группа 103"/>
          <p:cNvGrpSpPr/>
          <p:nvPr/>
        </p:nvGrpSpPr>
        <p:grpSpPr>
          <a:xfrm>
            <a:off x="512280" y="489240"/>
            <a:ext cx="2516760" cy="982080"/>
            <a:chOff x="512280" y="489240"/>
            <a:chExt cx="2516760" cy="982080"/>
          </a:xfrm>
        </p:grpSpPr>
        <p:pic>
          <p:nvPicPr>
            <p:cNvPr id="168" name="object 49" descr=""/>
            <p:cNvPicPr/>
            <p:nvPr/>
          </p:nvPicPr>
          <p:blipFill>
            <a:blip r:embed="rId7"/>
            <a:stretch/>
          </p:blipFill>
          <p:spPr>
            <a:xfrm>
              <a:off x="512280" y="489240"/>
              <a:ext cx="838440" cy="95616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169" name="object 50"/>
            <p:cNvSpPr/>
            <p:nvPr/>
          </p:nvSpPr>
          <p:spPr>
            <a:xfrm>
              <a:off x="1577160" y="814680"/>
              <a:ext cx="294120" cy="184320"/>
            </a:xfrm>
            <a:custGeom>
              <a:avLst/>
              <a:gdLst>
                <a:gd name="textAreaLeft" fmla="*/ 0 w 294120"/>
                <a:gd name="textAreaRight" fmla="*/ 295200 w 294120"/>
                <a:gd name="textAreaTop" fmla="*/ 0 h 184320"/>
                <a:gd name="textAreaBottom" fmla="*/ 185400 h 184320"/>
              </a:gdLst>
              <a:ahLst/>
              <a:rect l="textAreaLeft" t="textAreaTop" r="textAreaRight" b="textAreaBottom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914400">
                <a:lnSpc>
                  <a:spcPct val="100000"/>
                </a:lnSpc>
              </a:pPr>
              <a:endParaRPr b="0" lang="ru-RU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170" name="object 51"/>
            <p:cNvGrpSpPr/>
            <p:nvPr/>
          </p:nvGrpSpPr>
          <p:grpSpPr>
            <a:xfrm>
              <a:off x="1917720" y="814680"/>
              <a:ext cx="446760" cy="150120"/>
              <a:chOff x="1917720" y="814680"/>
              <a:chExt cx="446760" cy="150120"/>
            </a:xfrm>
          </p:grpSpPr>
          <p:sp>
            <p:nvSpPr>
              <p:cNvPr id="171" name="object 52"/>
              <p:cNvSpPr/>
              <p:nvPr/>
            </p:nvSpPr>
            <p:spPr>
              <a:xfrm>
                <a:off x="1917720" y="814680"/>
                <a:ext cx="289800" cy="150120"/>
              </a:xfrm>
              <a:custGeom>
                <a:avLst/>
                <a:gdLst>
                  <a:gd name="textAreaLeft" fmla="*/ 0 w 289800"/>
                  <a:gd name="textAreaRight" fmla="*/ 290880 w 289800"/>
                  <a:gd name="textAreaTop" fmla="*/ 0 h 150120"/>
                  <a:gd name="textAreaBottom" fmla="*/ 151200 h 150120"/>
                </a:gdLst>
                <a:ahLst/>
                <a:rect l="textAreaLeft" t="textAreaTop" r="textAreaRight" b="textAreaBottom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pic>
            <p:nvPicPr>
              <p:cNvPr id="172" name="object 53" descr=""/>
              <p:cNvPicPr/>
              <p:nvPr/>
            </p:nvPicPr>
            <p:blipFill>
              <a:blip r:embed="rId8"/>
              <a:stretch/>
            </p:blipFill>
            <p:spPr>
              <a:xfrm>
                <a:off x="2244240" y="815040"/>
                <a:ext cx="120240" cy="149040"/>
              </a:xfrm>
              <a:prstGeom prst="rect">
                <a:avLst/>
              </a:prstGeom>
              <a:ln w="0">
                <a:noFill/>
              </a:ln>
            </p:spPr>
          </p:pic>
        </p:grpSp>
        <p:pic>
          <p:nvPicPr>
            <p:cNvPr id="173" name="object 54" descr=""/>
            <p:cNvPicPr/>
            <p:nvPr/>
          </p:nvPicPr>
          <p:blipFill>
            <a:blip r:embed="rId9"/>
            <a:stretch/>
          </p:blipFill>
          <p:spPr>
            <a:xfrm>
              <a:off x="1556640" y="1049760"/>
              <a:ext cx="158760" cy="152640"/>
            </a:xfrm>
            <a:prstGeom prst="rect">
              <a:avLst/>
            </a:prstGeom>
            <a:ln w="0">
              <a:noFill/>
            </a:ln>
          </p:spPr>
        </p:pic>
        <p:grpSp>
          <p:nvGrpSpPr>
            <p:cNvPr id="174" name="object 55"/>
            <p:cNvGrpSpPr/>
            <p:nvPr/>
          </p:nvGrpSpPr>
          <p:grpSpPr>
            <a:xfrm>
              <a:off x="1762920" y="1051200"/>
              <a:ext cx="676440" cy="182520"/>
              <a:chOff x="1762920" y="1051200"/>
              <a:chExt cx="676440" cy="182520"/>
            </a:xfrm>
          </p:grpSpPr>
          <p:pic>
            <p:nvPicPr>
              <p:cNvPr id="175" name="object 56" descr=""/>
              <p:cNvPicPr/>
              <p:nvPr/>
            </p:nvPicPr>
            <p:blipFill>
              <a:blip r:embed="rId10"/>
              <a:stretch/>
            </p:blipFill>
            <p:spPr>
              <a:xfrm>
                <a:off x="1762920" y="1051560"/>
                <a:ext cx="121680" cy="14904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176" name="object 57"/>
              <p:cNvSpPr/>
              <p:nvPr/>
            </p:nvSpPr>
            <p:spPr>
              <a:xfrm>
                <a:off x="1917720" y="1051200"/>
                <a:ext cx="521640" cy="182520"/>
              </a:xfrm>
              <a:custGeom>
                <a:avLst/>
                <a:gdLst>
                  <a:gd name="textAreaLeft" fmla="*/ 0 w 521640"/>
                  <a:gd name="textAreaRight" fmla="*/ 522720 w 521640"/>
                  <a:gd name="textAreaTop" fmla="*/ 0 h 182520"/>
                  <a:gd name="textAreaBottom" fmla="*/ 183600 h 182520"/>
                </a:gdLst>
                <a:ahLst/>
                <a:rect l="textAreaLeft" t="textAreaTop" r="textAreaRight" b="textAreaBottom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177" name="object 58"/>
            <p:cNvGrpSpPr/>
            <p:nvPr/>
          </p:nvGrpSpPr>
          <p:grpSpPr>
            <a:xfrm>
              <a:off x="2489040" y="1051560"/>
              <a:ext cx="289800" cy="149040"/>
              <a:chOff x="2489040" y="1051560"/>
              <a:chExt cx="289800" cy="149040"/>
            </a:xfrm>
          </p:grpSpPr>
          <p:pic>
            <p:nvPicPr>
              <p:cNvPr id="178" name="object 59" descr=""/>
              <p:cNvPicPr/>
              <p:nvPr/>
            </p:nvPicPr>
            <p:blipFill>
              <a:blip r:embed="rId11"/>
              <a:stretch/>
            </p:blipFill>
            <p:spPr>
              <a:xfrm>
                <a:off x="2489040" y="1051560"/>
                <a:ext cx="128880" cy="1490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79" name="object 60" descr=""/>
              <p:cNvPicPr/>
              <p:nvPr/>
            </p:nvPicPr>
            <p:blipFill>
              <a:blip r:embed="rId12"/>
              <a:stretch/>
            </p:blipFill>
            <p:spPr>
              <a:xfrm>
                <a:off x="2658960" y="1051560"/>
                <a:ext cx="119880" cy="149040"/>
              </a:xfrm>
              <a:prstGeom prst="rect">
                <a:avLst/>
              </a:prstGeom>
              <a:ln w="0">
                <a:noFill/>
              </a:ln>
            </p:spPr>
          </p:pic>
        </p:grpSp>
        <p:grpSp>
          <p:nvGrpSpPr>
            <p:cNvPr id="180" name="object 61"/>
            <p:cNvGrpSpPr/>
            <p:nvPr/>
          </p:nvGrpSpPr>
          <p:grpSpPr>
            <a:xfrm>
              <a:off x="1556640" y="1284480"/>
              <a:ext cx="1472400" cy="186840"/>
              <a:chOff x="1556640" y="1284480"/>
              <a:chExt cx="1472400" cy="186840"/>
            </a:xfrm>
          </p:grpSpPr>
          <p:pic>
            <p:nvPicPr>
              <p:cNvPr id="181" name="object 62" descr=""/>
              <p:cNvPicPr/>
              <p:nvPr/>
            </p:nvPicPr>
            <p:blipFill>
              <a:blip r:embed="rId13"/>
              <a:stretch/>
            </p:blipFill>
            <p:spPr>
              <a:xfrm>
                <a:off x="1556640" y="1292040"/>
                <a:ext cx="142200" cy="1544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82" name="object 63" descr=""/>
              <p:cNvPicPr/>
              <p:nvPr/>
            </p:nvPicPr>
            <p:blipFill>
              <a:blip r:embed="rId14"/>
              <a:stretch/>
            </p:blipFill>
            <p:spPr>
              <a:xfrm>
                <a:off x="1725840" y="1292040"/>
                <a:ext cx="163440" cy="1544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83" name="object 64" descr=""/>
              <p:cNvPicPr/>
              <p:nvPr/>
            </p:nvPicPr>
            <p:blipFill>
              <a:blip r:embed="rId15"/>
              <a:stretch/>
            </p:blipFill>
            <p:spPr>
              <a:xfrm>
                <a:off x="1917720" y="1284480"/>
                <a:ext cx="359280" cy="1868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84" name="object 65" descr=""/>
              <p:cNvPicPr/>
              <p:nvPr/>
            </p:nvPicPr>
            <p:blipFill>
              <a:blip r:embed="rId16"/>
              <a:stretch/>
            </p:blipFill>
            <p:spPr>
              <a:xfrm>
                <a:off x="2300040" y="1292040"/>
                <a:ext cx="163440" cy="15444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185" name="object 66"/>
              <p:cNvSpPr/>
              <p:nvPr/>
            </p:nvSpPr>
            <p:spPr>
              <a:xfrm>
                <a:off x="2494080" y="1290960"/>
                <a:ext cx="137520" cy="148680"/>
              </a:xfrm>
              <a:custGeom>
                <a:avLst/>
                <a:gdLst>
                  <a:gd name="textAreaLeft" fmla="*/ 0 w 137520"/>
                  <a:gd name="textAreaRight" fmla="*/ 138600 w 137520"/>
                  <a:gd name="textAreaTop" fmla="*/ 0 h 148680"/>
                  <a:gd name="textAreaBottom" fmla="*/ 149760 h 148680"/>
                </a:gdLst>
                <a:ahLst/>
                <a:rect l="textAreaLeft" t="textAreaTop" r="textAreaRight" b="textAreaBottom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pic>
            <p:nvPicPr>
              <p:cNvPr id="186" name="object 67" descr=""/>
              <p:cNvPicPr/>
              <p:nvPr/>
            </p:nvPicPr>
            <p:blipFill>
              <a:blip r:embed="rId17"/>
              <a:stretch/>
            </p:blipFill>
            <p:spPr>
              <a:xfrm>
                <a:off x="2661480" y="1290960"/>
                <a:ext cx="169200" cy="18036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87" name="object 68" descr=""/>
              <p:cNvPicPr/>
              <p:nvPr/>
            </p:nvPicPr>
            <p:blipFill>
              <a:blip r:embed="rId18"/>
              <a:stretch/>
            </p:blipFill>
            <p:spPr>
              <a:xfrm>
                <a:off x="2861640" y="1290960"/>
                <a:ext cx="167400" cy="149040"/>
              </a:xfrm>
              <a:prstGeom prst="rect">
                <a:avLst/>
              </a:prstGeom>
              <a:ln w="0">
                <a:noFill/>
              </a:ln>
            </p:spPr>
          </p:pic>
        </p:grpSp>
      </p:grpSp>
      <p:sp>
        <p:nvSpPr>
          <p:cNvPr id="188" name="Прямоугольник: скругленные углы 2"/>
          <p:cNvSpPr/>
          <p:nvPr/>
        </p:nvSpPr>
        <p:spPr>
          <a:xfrm>
            <a:off x="6140520" y="9593640"/>
            <a:ext cx="873720" cy="85752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89" name="Овал 3"/>
          <p:cNvSpPr/>
          <p:nvPr/>
        </p:nvSpPr>
        <p:spPr>
          <a:xfrm>
            <a:off x="6047640" y="7937640"/>
            <a:ext cx="814320" cy="8143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</a:endParaRPr>
          </a:p>
        </p:txBody>
      </p:sp>
      <p:pic>
        <p:nvPicPr>
          <p:cNvPr id="190" name="object 48" descr=""/>
          <p:cNvPicPr/>
          <p:nvPr/>
        </p:nvPicPr>
        <p:blipFill>
          <a:blip r:embed="rId19"/>
          <a:stretch/>
        </p:blipFill>
        <p:spPr>
          <a:xfrm>
            <a:off x="6162120" y="8141760"/>
            <a:ext cx="600480" cy="515520"/>
          </a:xfrm>
          <a:prstGeom prst="rect">
            <a:avLst/>
          </a:prstGeom>
          <a:ln w="0">
            <a:noFill/>
          </a:ln>
        </p:spPr>
      </p:pic>
      <p:pic>
        <p:nvPicPr>
          <p:cNvPr id="191" name="Рисунок 7" descr=""/>
          <p:cNvPicPr/>
          <p:nvPr/>
        </p:nvPicPr>
        <p:blipFill>
          <a:blip r:embed="rId20"/>
          <a:stretch/>
        </p:blipFill>
        <p:spPr>
          <a:xfrm>
            <a:off x="6153120" y="9577080"/>
            <a:ext cx="861120" cy="86112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192" name="Таблица 4"/>
          <p:cNvGraphicFramePr/>
          <p:nvPr/>
        </p:nvGraphicFramePr>
        <p:xfrm>
          <a:off x="512280" y="1782360"/>
          <a:ext cx="6842520" cy="5337000"/>
        </p:xfrm>
        <a:graphic>
          <a:graphicData uri="http://schemas.openxmlformats.org/drawingml/2006/table">
            <a:tbl>
              <a:tblPr/>
              <a:tblGrid>
                <a:gridCol w="849600"/>
                <a:gridCol w="4832640"/>
                <a:gridCol w="1160640"/>
              </a:tblGrid>
              <a:tr h="640080"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Дата 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Мероприятие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Время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начала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</a:tr>
              <a:tr h="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21.09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  <a:ea typeface="Microsoft YaHei"/>
                        </a:rPr>
                        <a:t>Тыл - фронту. Изготовление комплектов постельного белья, опознавательных повязок, вязание носков для участников СВО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12:00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700" spc="-12" strike="noStrike">
                          <a:solidFill>
                            <a:srgbClr val="231f20"/>
                          </a:solidFill>
                          <a:latin typeface="Calibri"/>
                        </a:rPr>
                        <a:t>22.09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Фотореконструкция «Сквозь года»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700" spc="-12" strike="noStrike">
                          <a:solidFill>
                            <a:srgbClr val="231f20"/>
                          </a:solidFill>
                          <a:latin typeface="Calibri"/>
                        </a:rPr>
                        <a:t>13:0</a:t>
                      </a:r>
                      <a:r>
                        <a:rPr b="0" lang="ru-RU" sz="1700" spc="-26" strike="noStrike">
                          <a:solidFill>
                            <a:srgbClr val="231f20"/>
                          </a:solidFill>
                          <a:latin typeface="Calibri"/>
                        </a:rPr>
                        <a:t>0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64008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23.09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  <a:ea typeface="Microsoft YaHei"/>
                        </a:rPr>
                        <a:t>Финансовая игра с участием АНО «Новая цивилизация» 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12:00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36576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1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24.09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  <a:ea typeface="Microsoft YaHei"/>
                        </a:rPr>
                        <a:t>Акция «В единстве - наша сила»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10:00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36576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1" lang="ru-RU" sz="17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24.09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  <a:ea typeface="Microsoft YaHei"/>
                        </a:rPr>
                        <a:t>Региональное общество «Знание». Лекторий на тему: «Финансовое мошенничество: стратегии защиты»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11:00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6576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1" lang="ru-RU" sz="17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24.09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  <a:ea typeface="Microsoft YaHei"/>
                        </a:rPr>
                        <a:t>Творческий смотр «А ну-ка, бабушки!»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12:00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36576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1" lang="ru-RU" sz="17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24.09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  <a:ea typeface="Microsoft YaHei"/>
                        </a:rPr>
                        <a:t>Медицинский десант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14.00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6576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1" lang="ru-RU" sz="17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25.09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  <a:ea typeface="Microsoft YaHei"/>
                        </a:rPr>
                        <a:t>Тыл - фронту. Изготовление комплектов постельного белья, опознавательных повязок, вязание носков для участников СВО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10:00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93" name="object 43"/>
          <p:cNvSpPr/>
          <p:nvPr/>
        </p:nvSpPr>
        <p:spPr>
          <a:xfrm>
            <a:off x="628920" y="8441640"/>
            <a:ext cx="5113080" cy="203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74600" bIns="0" anchor="t">
            <a:spAutoFit/>
          </a:bodyPr>
          <a:p>
            <a:pPr marL="12600" defTabSz="914400">
              <a:lnSpc>
                <a:spcPct val="76000"/>
              </a:lnSpc>
              <a:spcBef>
                <a:spcPts val="1375"/>
              </a:spcBef>
            </a:pPr>
            <a:r>
              <a:rPr b="1" lang="ru-RU" sz="4400" spc="-12" strike="noStrike">
                <a:solidFill>
                  <a:srgbClr val="ffffff"/>
                </a:solidFill>
                <a:latin typeface="Calibri"/>
              </a:rPr>
              <a:t>ПРИХОДИТЕ, </a:t>
            </a:r>
            <a:r>
              <a:rPr b="1" lang="ru-RU" sz="4400" spc="-1" strike="noStrike">
                <a:solidFill>
                  <a:srgbClr val="ffffff"/>
                </a:solidFill>
                <a:latin typeface="Calibri"/>
              </a:rPr>
              <a:t>МЫ</a:t>
            </a:r>
            <a:r>
              <a:rPr b="1" lang="ru-RU" sz="4400" spc="-137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1" lang="ru-RU" sz="4400" spc="-1" strike="noStrike">
                <a:solidFill>
                  <a:srgbClr val="ffffff"/>
                </a:solidFill>
                <a:latin typeface="Calibri"/>
              </a:rPr>
              <a:t>ВАС</a:t>
            </a:r>
            <a:r>
              <a:rPr b="1" lang="ru-RU" sz="4400" spc="-137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1" lang="ru-RU" sz="4400" spc="-12" strike="noStrike">
                <a:solidFill>
                  <a:srgbClr val="ffffff"/>
                </a:solidFill>
                <a:latin typeface="Calibri"/>
              </a:rPr>
              <a:t>ЖДЕМ!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  <a:p>
            <a:pPr marL="15120" defTabSz="914400">
              <a:lnSpc>
                <a:spcPts val="1429"/>
              </a:lnSpc>
              <a:spcBef>
                <a:spcPts val="104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Наши</a:t>
            </a:r>
            <a:r>
              <a:rPr b="0" lang="ru-RU" sz="1300" spc="-35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1300" spc="-12" strike="noStrike">
                <a:solidFill>
                  <a:srgbClr val="ffffff"/>
                </a:solidFill>
                <a:latin typeface="Calibri"/>
              </a:rPr>
              <a:t>контакты:</a:t>
            </a:r>
            <a:endParaRPr b="0" lang="ru-RU" sz="1300" spc="-1" strike="noStrike">
              <a:solidFill>
                <a:srgbClr val="000000"/>
              </a:solidFill>
              <a:latin typeface="Arial"/>
            </a:endParaRPr>
          </a:p>
          <a:p>
            <a:pPr marL="15120" defTabSz="914400">
              <a:lnSpc>
                <a:spcPts val="1301"/>
              </a:lnSpc>
              <a:spcBef>
                <a:spcPts val="13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Адрес: </a:t>
            </a:r>
            <a:r>
              <a:rPr b="0" lang="en-US" sz="1300" spc="-1" strike="noStrike">
                <a:solidFill>
                  <a:srgbClr val="ffffff"/>
                </a:solidFill>
                <a:latin typeface="Calibri"/>
              </a:rPr>
              <a:t>Ульяновская область, р.п. Сурское, ул. Советская, д. 66</a:t>
            </a:r>
            <a:br>
              <a:rPr sz="1300"/>
            </a:b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Контактный номер: +79041801072</a:t>
            </a:r>
            <a:endParaRPr b="0" lang="ru-RU" sz="1300" spc="-1" strike="noStrike">
              <a:solidFill>
                <a:srgbClr val="000000"/>
              </a:solidFill>
              <a:latin typeface="Arial"/>
            </a:endParaRPr>
          </a:p>
          <a:p>
            <a:pPr marL="15120" defTabSz="914400">
              <a:lnSpc>
                <a:spcPts val="1301"/>
              </a:lnSpc>
              <a:spcBef>
                <a:spcPts val="13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ФИО: Агафонова Галина Викторовна</a:t>
            </a:r>
            <a:endParaRPr b="0" lang="ru-RU" sz="13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94" name="Picture 2" descr=""/>
          <p:cNvPicPr/>
          <p:nvPr/>
        </p:nvPicPr>
        <p:blipFill>
          <a:blip r:embed="rId21"/>
          <a:stretch/>
        </p:blipFill>
        <p:spPr>
          <a:xfrm>
            <a:off x="6147360" y="9577080"/>
            <a:ext cx="900720" cy="8956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" name="object 33" descr=""/>
          <p:cNvPicPr/>
          <p:nvPr/>
        </p:nvPicPr>
        <p:blipFill>
          <a:blip r:embed="rId1"/>
          <a:stretch/>
        </p:blipFill>
        <p:spPr>
          <a:xfrm>
            <a:off x="3731760" y="108000"/>
            <a:ext cx="3719160" cy="1657440"/>
          </a:xfrm>
          <a:prstGeom prst="rect">
            <a:avLst/>
          </a:prstGeom>
          <a:ln w="0">
            <a:noFill/>
          </a:ln>
        </p:spPr>
      </p:pic>
      <p:sp>
        <p:nvSpPr>
          <p:cNvPr id="196" name="object 35"/>
          <p:cNvSpPr/>
          <p:nvPr/>
        </p:nvSpPr>
        <p:spPr>
          <a:xfrm>
            <a:off x="111240" y="7000200"/>
            <a:ext cx="7344720" cy="3582720"/>
          </a:xfrm>
          <a:custGeom>
            <a:avLst/>
            <a:gdLst>
              <a:gd name="textAreaLeft" fmla="*/ 0 w 7344720"/>
              <a:gd name="textAreaRight" fmla="*/ 7345800 w 7344720"/>
              <a:gd name="textAreaTop" fmla="*/ 0 h 3582720"/>
              <a:gd name="textAreaBottom" fmla="*/ 3583800 h 3582720"/>
            </a:gdLst>
            <a:ah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197" name="Группа 1"/>
          <p:cNvGrpSpPr/>
          <p:nvPr/>
        </p:nvGrpSpPr>
        <p:grpSpPr>
          <a:xfrm>
            <a:off x="644400" y="8176320"/>
            <a:ext cx="1146960" cy="131760"/>
            <a:chOff x="644400" y="8176320"/>
            <a:chExt cx="1146960" cy="131760"/>
          </a:xfrm>
        </p:grpSpPr>
        <p:pic>
          <p:nvPicPr>
            <p:cNvPr id="198" name="object 36" descr=""/>
            <p:cNvPicPr/>
            <p:nvPr/>
          </p:nvPicPr>
          <p:blipFill>
            <a:blip r:embed="rId2"/>
            <a:stretch/>
          </p:blipFill>
          <p:spPr>
            <a:xfrm>
              <a:off x="644400" y="8176320"/>
              <a:ext cx="102240" cy="13176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199" name="object 37"/>
            <p:cNvSpPr/>
            <p:nvPr/>
          </p:nvSpPr>
          <p:spPr>
            <a:xfrm>
              <a:off x="771480" y="8178120"/>
              <a:ext cx="93600" cy="128520"/>
            </a:xfrm>
            <a:custGeom>
              <a:avLst/>
              <a:gdLst>
                <a:gd name="textAreaLeft" fmla="*/ 0 w 93600"/>
                <a:gd name="textAreaRight" fmla="*/ 94680 w 93600"/>
                <a:gd name="textAreaTop" fmla="*/ 0 h 128520"/>
                <a:gd name="textAreaBottom" fmla="*/ 129600 h 128520"/>
              </a:gdLst>
              <a:ahLst/>
              <a:rect l="textAreaLeft" t="textAreaTop" r="textAreaRight" b="textAreaBottom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914400">
                <a:lnSpc>
                  <a:spcPct val="100000"/>
                </a:lnSpc>
              </a:pPr>
              <a:endParaRPr b="0" lang="ru-RU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pic>
          <p:nvPicPr>
            <p:cNvPr id="200" name="object 38" descr=""/>
            <p:cNvPicPr/>
            <p:nvPr/>
          </p:nvPicPr>
          <p:blipFill>
            <a:blip r:embed="rId3"/>
            <a:stretch/>
          </p:blipFill>
          <p:spPr>
            <a:xfrm>
              <a:off x="888840" y="8176320"/>
              <a:ext cx="291240" cy="1317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201" name="object 39" descr=""/>
            <p:cNvPicPr/>
            <p:nvPr/>
          </p:nvPicPr>
          <p:blipFill>
            <a:blip r:embed="rId4"/>
            <a:stretch/>
          </p:blipFill>
          <p:spPr>
            <a:xfrm>
              <a:off x="1201680" y="8176320"/>
              <a:ext cx="318240" cy="1317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202" name="object 40" descr=""/>
            <p:cNvPicPr/>
            <p:nvPr/>
          </p:nvPicPr>
          <p:blipFill>
            <a:blip r:embed="rId5"/>
            <a:stretch/>
          </p:blipFill>
          <p:spPr>
            <a:xfrm>
              <a:off x="1545480" y="8178120"/>
              <a:ext cx="109080" cy="1281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203" name="object 41" descr=""/>
            <p:cNvPicPr/>
            <p:nvPr/>
          </p:nvPicPr>
          <p:blipFill>
            <a:blip r:embed="rId6"/>
            <a:stretch/>
          </p:blipFill>
          <p:spPr>
            <a:xfrm>
              <a:off x="1679400" y="8178120"/>
              <a:ext cx="111960" cy="12996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204" name="PlaceHolder 1"/>
          <p:cNvSpPr>
            <a:spLocks noGrp="1"/>
          </p:cNvSpPr>
          <p:nvPr>
            <p:ph type="title"/>
          </p:nvPr>
        </p:nvSpPr>
        <p:spPr>
          <a:xfrm>
            <a:off x="4632840" y="321480"/>
            <a:ext cx="2505240" cy="1113840"/>
          </a:xfrm>
          <a:prstGeom prst="rect">
            <a:avLst/>
          </a:prstGeom>
          <a:noFill/>
          <a:ln w="0">
            <a:noFill/>
          </a:ln>
        </p:spPr>
        <p:txBody>
          <a:bodyPr lIns="0" rIns="0" tIns="81360" bIns="0" anchor="t">
            <a:noAutofit/>
          </a:bodyPr>
          <a:p>
            <a:pPr marL="439560" indent="-427320" algn="r" defTabSz="914400">
              <a:lnSpc>
                <a:spcPts val="2701"/>
              </a:lnSpc>
              <a:spcBef>
                <a:spcPts val="641"/>
              </a:spcBef>
              <a:buNone/>
              <a:tabLst>
                <a:tab algn="l" pos="0"/>
              </a:tabLst>
            </a:pPr>
            <a:r>
              <a:rPr b="1" lang="ru-RU" sz="2700" spc="-12" strike="noStrike">
                <a:solidFill>
                  <a:schemeClr val="lt1"/>
                </a:solidFill>
                <a:latin typeface="Calibri"/>
              </a:rPr>
              <a:t>МЕРОПРИЯТИЯ</a:t>
            </a:r>
            <a:br>
              <a:rPr sz="2700"/>
            </a:br>
            <a:r>
              <a:rPr b="1" lang="ru-RU" sz="2700" spc="-1" strike="noStrike">
                <a:solidFill>
                  <a:schemeClr val="lt1"/>
                </a:solidFill>
                <a:latin typeface="Calibri"/>
              </a:rPr>
              <a:t>НА</a:t>
            </a:r>
            <a:r>
              <a:rPr b="1" lang="ru-RU" sz="2700" spc="-7" strike="noStrike">
                <a:solidFill>
                  <a:schemeClr val="lt1"/>
                </a:solidFill>
                <a:latin typeface="Calibri"/>
              </a:rPr>
              <a:t> СЕНТЯБРЬ</a:t>
            </a:r>
            <a:endParaRPr b="0" lang="ru-RU" sz="2700" spc="-1" strike="noStrike">
              <a:solidFill>
                <a:schemeClr val="dk1"/>
              </a:solidFill>
              <a:latin typeface="Calibri"/>
            </a:endParaRPr>
          </a:p>
          <a:p>
            <a:pPr marL="439560" indent="0" algn="r" defTabSz="914400">
              <a:lnSpc>
                <a:spcPts val="2701"/>
              </a:lnSpc>
              <a:buNone/>
              <a:tabLst>
                <a:tab algn="l" pos="0"/>
              </a:tabLst>
            </a:pPr>
            <a:r>
              <a:rPr b="1" lang="ru-RU" sz="2700" spc="-21" strike="noStrike">
                <a:solidFill>
                  <a:schemeClr val="lt1"/>
                </a:solidFill>
                <a:latin typeface="Calibri"/>
              </a:rPr>
              <a:t>2026</a:t>
            </a:r>
            <a:endParaRPr b="0" lang="ru-RU" sz="27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05" name="object 45"/>
          <p:cNvSpPr/>
          <p:nvPr/>
        </p:nvSpPr>
        <p:spPr>
          <a:xfrm>
            <a:off x="6123240" y="8786520"/>
            <a:ext cx="916560" cy="641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3120" bIns="0" anchor="t">
            <a:spAutoFit/>
          </a:bodyPr>
          <a:p>
            <a:pPr marL="12600" defTabSz="914400">
              <a:lnSpc>
                <a:spcPts val="799"/>
              </a:lnSpc>
              <a:spcBef>
                <a:spcPts val="261"/>
              </a:spcBef>
            </a:pP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Отделение Фонда</a:t>
            </a:r>
            <a:r>
              <a:rPr b="0" lang="ru-RU" sz="800" spc="491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пенсионного</a:t>
            </a:r>
            <a:endParaRPr b="0" lang="ru-RU" sz="800" spc="-1" strike="noStrike">
              <a:solidFill>
                <a:srgbClr val="000000"/>
              </a:solidFill>
              <a:latin typeface="Arial"/>
            </a:endParaRPr>
          </a:p>
          <a:p>
            <a:pPr marL="12600" defTabSz="914400">
              <a:lnSpc>
                <a:spcPts val="799"/>
              </a:lnSpc>
            </a:pPr>
            <a:r>
              <a:rPr b="0" lang="ru-RU" sz="800" spc="-1" strike="noStrike">
                <a:solidFill>
                  <a:srgbClr val="ffffff"/>
                </a:solidFill>
                <a:latin typeface="Calibri"/>
              </a:rPr>
              <a:t>и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 социального</a:t>
            </a:r>
            <a:r>
              <a:rPr b="0" lang="ru-RU" sz="800" spc="491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страхования</a:t>
            </a:r>
            <a:r>
              <a:rPr b="0" lang="ru-RU" sz="800" spc="4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26" strike="noStrike">
                <a:solidFill>
                  <a:srgbClr val="ffffff"/>
                </a:solidFill>
                <a:latin typeface="Calibri"/>
              </a:rPr>
              <a:t>РФ</a:t>
            </a:r>
            <a:endParaRPr b="0" lang="ru-RU" sz="800" spc="-1" strike="noStrike">
              <a:solidFill>
                <a:srgbClr val="000000"/>
              </a:solidFill>
              <a:latin typeface="Arial"/>
            </a:endParaRPr>
          </a:p>
          <a:p>
            <a:pPr marL="12600" defTabSz="914400">
              <a:lnSpc>
                <a:spcPts val="799"/>
              </a:lnSpc>
            </a:pPr>
            <a:r>
              <a:rPr b="0" lang="ru-RU" sz="800" spc="-1" strike="noStrike">
                <a:solidFill>
                  <a:srgbClr val="ffffff"/>
                </a:solidFill>
                <a:latin typeface="Calibri"/>
              </a:rPr>
              <a:t>по</a:t>
            </a:r>
            <a:r>
              <a:rPr b="0" lang="ru-RU" sz="800" spc="38" strike="noStrike">
                <a:solidFill>
                  <a:srgbClr val="ffffff"/>
                </a:solidFill>
                <a:latin typeface="Calibri"/>
              </a:rPr>
              <a:t> Ульяновской</a:t>
            </a:r>
            <a:r>
              <a:rPr b="0" lang="ru-RU" sz="800" spc="491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области</a:t>
            </a:r>
            <a:endParaRPr b="0" lang="ru-RU" sz="8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206" name="Группа 103"/>
          <p:cNvGrpSpPr/>
          <p:nvPr/>
        </p:nvGrpSpPr>
        <p:grpSpPr>
          <a:xfrm>
            <a:off x="512280" y="489240"/>
            <a:ext cx="2516760" cy="982080"/>
            <a:chOff x="512280" y="489240"/>
            <a:chExt cx="2516760" cy="982080"/>
          </a:xfrm>
        </p:grpSpPr>
        <p:pic>
          <p:nvPicPr>
            <p:cNvPr id="207" name="object 49" descr=""/>
            <p:cNvPicPr/>
            <p:nvPr/>
          </p:nvPicPr>
          <p:blipFill>
            <a:blip r:embed="rId7"/>
            <a:stretch/>
          </p:blipFill>
          <p:spPr>
            <a:xfrm>
              <a:off x="512280" y="489240"/>
              <a:ext cx="838440" cy="95616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208" name="object 50"/>
            <p:cNvSpPr/>
            <p:nvPr/>
          </p:nvSpPr>
          <p:spPr>
            <a:xfrm>
              <a:off x="1577160" y="814680"/>
              <a:ext cx="294120" cy="184320"/>
            </a:xfrm>
            <a:custGeom>
              <a:avLst/>
              <a:gdLst>
                <a:gd name="textAreaLeft" fmla="*/ 0 w 294120"/>
                <a:gd name="textAreaRight" fmla="*/ 295200 w 294120"/>
                <a:gd name="textAreaTop" fmla="*/ 0 h 184320"/>
                <a:gd name="textAreaBottom" fmla="*/ 185400 h 184320"/>
              </a:gdLst>
              <a:ahLst/>
              <a:rect l="textAreaLeft" t="textAreaTop" r="textAreaRight" b="textAreaBottom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914400">
                <a:lnSpc>
                  <a:spcPct val="100000"/>
                </a:lnSpc>
              </a:pPr>
              <a:endParaRPr b="0" lang="ru-RU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209" name="object 51"/>
            <p:cNvGrpSpPr/>
            <p:nvPr/>
          </p:nvGrpSpPr>
          <p:grpSpPr>
            <a:xfrm>
              <a:off x="1917720" y="814680"/>
              <a:ext cx="446760" cy="150120"/>
              <a:chOff x="1917720" y="814680"/>
              <a:chExt cx="446760" cy="150120"/>
            </a:xfrm>
          </p:grpSpPr>
          <p:sp>
            <p:nvSpPr>
              <p:cNvPr id="210" name="object 52"/>
              <p:cNvSpPr/>
              <p:nvPr/>
            </p:nvSpPr>
            <p:spPr>
              <a:xfrm>
                <a:off x="1917720" y="814680"/>
                <a:ext cx="289800" cy="150120"/>
              </a:xfrm>
              <a:custGeom>
                <a:avLst/>
                <a:gdLst>
                  <a:gd name="textAreaLeft" fmla="*/ 0 w 289800"/>
                  <a:gd name="textAreaRight" fmla="*/ 290880 w 289800"/>
                  <a:gd name="textAreaTop" fmla="*/ 0 h 150120"/>
                  <a:gd name="textAreaBottom" fmla="*/ 151200 h 150120"/>
                </a:gdLst>
                <a:ahLst/>
                <a:rect l="textAreaLeft" t="textAreaTop" r="textAreaRight" b="textAreaBottom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pic>
            <p:nvPicPr>
              <p:cNvPr id="211" name="object 53" descr=""/>
              <p:cNvPicPr/>
              <p:nvPr/>
            </p:nvPicPr>
            <p:blipFill>
              <a:blip r:embed="rId8"/>
              <a:stretch/>
            </p:blipFill>
            <p:spPr>
              <a:xfrm>
                <a:off x="2244240" y="815040"/>
                <a:ext cx="120240" cy="149040"/>
              </a:xfrm>
              <a:prstGeom prst="rect">
                <a:avLst/>
              </a:prstGeom>
              <a:ln w="0">
                <a:noFill/>
              </a:ln>
            </p:spPr>
          </p:pic>
        </p:grpSp>
        <p:pic>
          <p:nvPicPr>
            <p:cNvPr id="212" name="object 54" descr=""/>
            <p:cNvPicPr/>
            <p:nvPr/>
          </p:nvPicPr>
          <p:blipFill>
            <a:blip r:embed="rId9"/>
            <a:stretch/>
          </p:blipFill>
          <p:spPr>
            <a:xfrm>
              <a:off x="1556640" y="1049760"/>
              <a:ext cx="158760" cy="152640"/>
            </a:xfrm>
            <a:prstGeom prst="rect">
              <a:avLst/>
            </a:prstGeom>
            <a:ln w="0">
              <a:noFill/>
            </a:ln>
          </p:spPr>
        </p:pic>
        <p:grpSp>
          <p:nvGrpSpPr>
            <p:cNvPr id="213" name="object 55"/>
            <p:cNvGrpSpPr/>
            <p:nvPr/>
          </p:nvGrpSpPr>
          <p:grpSpPr>
            <a:xfrm>
              <a:off x="1762920" y="1051200"/>
              <a:ext cx="676440" cy="182520"/>
              <a:chOff x="1762920" y="1051200"/>
              <a:chExt cx="676440" cy="182520"/>
            </a:xfrm>
          </p:grpSpPr>
          <p:pic>
            <p:nvPicPr>
              <p:cNvPr id="214" name="object 56" descr=""/>
              <p:cNvPicPr/>
              <p:nvPr/>
            </p:nvPicPr>
            <p:blipFill>
              <a:blip r:embed="rId10"/>
              <a:stretch/>
            </p:blipFill>
            <p:spPr>
              <a:xfrm>
                <a:off x="1762920" y="1051560"/>
                <a:ext cx="121680" cy="14904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215" name="object 57"/>
              <p:cNvSpPr/>
              <p:nvPr/>
            </p:nvSpPr>
            <p:spPr>
              <a:xfrm>
                <a:off x="1917720" y="1051200"/>
                <a:ext cx="521640" cy="182520"/>
              </a:xfrm>
              <a:custGeom>
                <a:avLst/>
                <a:gdLst>
                  <a:gd name="textAreaLeft" fmla="*/ 0 w 521640"/>
                  <a:gd name="textAreaRight" fmla="*/ 522720 w 521640"/>
                  <a:gd name="textAreaTop" fmla="*/ 0 h 182520"/>
                  <a:gd name="textAreaBottom" fmla="*/ 183600 h 182520"/>
                </a:gdLst>
                <a:ahLst/>
                <a:rect l="textAreaLeft" t="textAreaTop" r="textAreaRight" b="textAreaBottom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216" name="object 58"/>
            <p:cNvGrpSpPr/>
            <p:nvPr/>
          </p:nvGrpSpPr>
          <p:grpSpPr>
            <a:xfrm>
              <a:off x="2489040" y="1051560"/>
              <a:ext cx="289800" cy="149040"/>
              <a:chOff x="2489040" y="1051560"/>
              <a:chExt cx="289800" cy="149040"/>
            </a:xfrm>
          </p:grpSpPr>
          <p:pic>
            <p:nvPicPr>
              <p:cNvPr id="217" name="object 59" descr=""/>
              <p:cNvPicPr/>
              <p:nvPr/>
            </p:nvPicPr>
            <p:blipFill>
              <a:blip r:embed="rId11"/>
              <a:stretch/>
            </p:blipFill>
            <p:spPr>
              <a:xfrm>
                <a:off x="2489040" y="1051560"/>
                <a:ext cx="128880" cy="1490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218" name="object 60" descr=""/>
              <p:cNvPicPr/>
              <p:nvPr/>
            </p:nvPicPr>
            <p:blipFill>
              <a:blip r:embed="rId12"/>
              <a:stretch/>
            </p:blipFill>
            <p:spPr>
              <a:xfrm>
                <a:off x="2658960" y="1051560"/>
                <a:ext cx="119880" cy="149040"/>
              </a:xfrm>
              <a:prstGeom prst="rect">
                <a:avLst/>
              </a:prstGeom>
              <a:ln w="0">
                <a:noFill/>
              </a:ln>
            </p:spPr>
          </p:pic>
        </p:grpSp>
        <p:grpSp>
          <p:nvGrpSpPr>
            <p:cNvPr id="219" name="object 61"/>
            <p:cNvGrpSpPr/>
            <p:nvPr/>
          </p:nvGrpSpPr>
          <p:grpSpPr>
            <a:xfrm>
              <a:off x="1556640" y="1284480"/>
              <a:ext cx="1472400" cy="186840"/>
              <a:chOff x="1556640" y="1284480"/>
              <a:chExt cx="1472400" cy="186840"/>
            </a:xfrm>
          </p:grpSpPr>
          <p:pic>
            <p:nvPicPr>
              <p:cNvPr id="220" name="object 62" descr=""/>
              <p:cNvPicPr/>
              <p:nvPr/>
            </p:nvPicPr>
            <p:blipFill>
              <a:blip r:embed="rId13"/>
              <a:stretch/>
            </p:blipFill>
            <p:spPr>
              <a:xfrm>
                <a:off x="1556640" y="1292040"/>
                <a:ext cx="142200" cy="1544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221" name="object 63" descr=""/>
              <p:cNvPicPr/>
              <p:nvPr/>
            </p:nvPicPr>
            <p:blipFill>
              <a:blip r:embed="rId14"/>
              <a:stretch/>
            </p:blipFill>
            <p:spPr>
              <a:xfrm>
                <a:off x="1725840" y="1292040"/>
                <a:ext cx="163440" cy="1544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222" name="object 64" descr=""/>
              <p:cNvPicPr/>
              <p:nvPr/>
            </p:nvPicPr>
            <p:blipFill>
              <a:blip r:embed="rId15"/>
              <a:stretch/>
            </p:blipFill>
            <p:spPr>
              <a:xfrm>
                <a:off x="1917720" y="1284480"/>
                <a:ext cx="359280" cy="1868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223" name="object 65" descr=""/>
              <p:cNvPicPr/>
              <p:nvPr/>
            </p:nvPicPr>
            <p:blipFill>
              <a:blip r:embed="rId16"/>
              <a:stretch/>
            </p:blipFill>
            <p:spPr>
              <a:xfrm>
                <a:off x="2300040" y="1292040"/>
                <a:ext cx="163440" cy="15444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224" name="object 66"/>
              <p:cNvSpPr/>
              <p:nvPr/>
            </p:nvSpPr>
            <p:spPr>
              <a:xfrm>
                <a:off x="2494080" y="1290960"/>
                <a:ext cx="137520" cy="148680"/>
              </a:xfrm>
              <a:custGeom>
                <a:avLst/>
                <a:gdLst>
                  <a:gd name="textAreaLeft" fmla="*/ 0 w 137520"/>
                  <a:gd name="textAreaRight" fmla="*/ 138600 w 137520"/>
                  <a:gd name="textAreaTop" fmla="*/ 0 h 148680"/>
                  <a:gd name="textAreaBottom" fmla="*/ 149760 h 148680"/>
                </a:gdLst>
                <a:ahLst/>
                <a:rect l="textAreaLeft" t="textAreaTop" r="textAreaRight" b="textAreaBottom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pic>
            <p:nvPicPr>
              <p:cNvPr id="225" name="object 67" descr=""/>
              <p:cNvPicPr/>
              <p:nvPr/>
            </p:nvPicPr>
            <p:blipFill>
              <a:blip r:embed="rId17"/>
              <a:stretch/>
            </p:blipFill>
            <p:spPr>
              <a:xfrm>
                <a:off x="2661480" y="1290960"/>
                <a:ext cx="169200" cy="18036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226" name="object 68" descr=""/>
              <p:cNvPicPr/>
              <p:nvPr/>
            </p:nvPicPr>
            <p:blipFill>
              <a:blip r:embed="rId18"/>
              <a:stretch/>
            </p:blipFill>
            <p:spPr>
              <a:xfrm>
                <a:off x="2861640" y="1290960"/>
                <a:ext cx="167400" cy="149040"/>
              </a:xfrm>
              <a:prstGeom prst="rect">
                <a:avLst/>
              </a:prstGeom>
              <a:ln w="0">
                <a:noFill/>
              </a:ln>
            </p:spPr>
          </p:pic>
        </p:grpSp>
      </p:grpSp>
      <p:sp>
        <p:nvSpPr>
          <p:cNvPr id="227" name="Прямоугольник: скругленные углы 2"/>
          <p:cNvSpPr/>
          <p:nvPr/>
        </p:nvSpPr>
        <p:spPr>
          <a:xfrm>
            <a:off x="6140520" y="9593640"/>
            <a:ext cx="873720" cy="85752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228" name="Овал 3"/>
          <p:cNvSpPr/>
          <p:nvPr/>
        </p:nvSpPr>
        <p:spPr>
          <a:xfrm>
            <a:off x="6047640" y="7937640"/>
            <a:ext cx="814320" cy="8143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</a:endParaRPr>
          </a:p>
        </p:txBody>
      </p:sp>
      <p:pic>
        <p:nvPicPr>
          <p:cNvPr id="229" name="object 48" descr=""/>
          <p:cNvPicPr/>
          <p:nvPr/>
        </p:nvPicPr>
        <p:blipFill>
          <a:blip r:embed="rId19"/>
          <a:stretch/>
        </p:blipFill>
        <p:spPr>
          <a:xfrm>
            <a:off x="6162120" y="8141760"/>
            <a:ext cx="600480" cy="515520"/>
          </a:xfrm>
          <a:prstGeom prst="rect">
            <a:avLst/>
          </a:prstGeom>
          <a:ln w="0">
            <a:noFill/>
          </a:ln>
        </p:spPr>
      </p:pic>
      <p:pic>
        <p:nvPicPr>
          <p:cNvPr id="230" name="Рисунок 7" descr=""/>
          <p:cNvPicPr/>
          <p:nvPr/>
        </p:nvPicPr>
        <p:blipFill>
          <a:blip r:embed="rId20"/>
          <a:stretch/>
        </p:blipFill>
        <p:spPr>
          <a:xfrm>
            <a:off x="6153120" y="9577080"/>
            <a:ext cx="861120" cy="86112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231" name="Таблица 4"/>
          <p:cNvGraphicFramePr/>
          <p:nvPr/>
        </p:nvGraphicFramePr>
        <p:xfrm>
          <a:off x="512280" y="1782360"/>
          <a:ext cx="6842520" cy="4820040"/>
        </p:xfrm>
        <a:graphic>
          <a:graphicData uri="http://schemas.openxmlformats.org/drawingml/2006/table">
            <a:tbl>
              <a:tblPr/>
              <a:tblGrid>
                <a:gridCol w="849600"/>
                <a:gridCol w="4832640"/>
                <a:gridCol w="1160640"/>
              </a:tblGrid>
              <a:tr h="640080"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Дата 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Мероприятие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Время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начала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</a:tr>
              <a:tr h="13392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28.09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  <a:ea typeface="Microsoft YaHei"/>
                        </a:rPr>
                        <a:t>Встреча с представителем местного отделения «Единая Россия» в Сурском районе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09:00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700" spc="-12" strike="noStrike">
                          <a:solidFill>
                            <a:srgbClr val="231f20"/>
                          </a:solidFill>
                          <a:latin typeface="Calibri"/>
                        </a:rPr>
                        <a:t>28.09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Благотворительная акция «Урожайная корзинка» 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700" spc="-12" strike="noStrike">
                          <a:solidFill>
                            <a:srgbClr val="231f20"/>
                          </a:solidFill>
                          <a:latin typeface="Calibri"/>
                        </a:rPr>
                        <a:t>11:0</a:t>
                      </a:r>
                      <a:r>
                        <a:rPr b="0" lang="ru-RU" sz="1700" spc="-26" strike="noStrike">
                          <a:solidFill>
                            <a:srgbClr val="231f20"/>
                          </a:solidFill>
                          <a:latin typeface="Calibri"/>
                        </a:rPr>
                        <a:t>0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64008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28.09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  <a:ea typeface="Microsoft YaHei"/>
                        </a:rPr>
                        <a:t>Поэтический вечер, посвященный празднованию Международного Дня пожилого человека «Нам года - не беда, коль душа молода»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11:00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36576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1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29.09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  <a:ea typeface="Microsoft YaHei"/>
                        </a:rPr>
                        <a:t>Благотворительная акция «Цветы добра на подоконнике» 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10:00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36576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1" lang="ru-RU" sz="17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30.09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  <a:ea typeface="Microsoft YaHei"/>
                        </a:rPr>
                        <a:t>Участие в мероприятии День воссоединения России ДНР, ЛНР, Запорожской и Херсонской с Российской Федерацией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10:00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6576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1" lang="ru-RU" sz="17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30.09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  <a:ea typeface="Microsoft YaHei"/>
                        </a:rPr>
                        <a:t>Видеоконференция со специалистами ОСФР по Ульяновской области по вопросам пенсионного  законодательства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11:00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32" name="object 43"/>
          <p:cNvSpPr/>
          <p:nvPr/>
        </p:nvSpPr>
        <p:spPr>
          <a:xfrm>
            <a:off x="628920" y="8441640"/>
            <a:ext cx="5113080" cy="203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74600" bIns="0" anchor="t">
            <a:spAutoFit/>
          </a:bodyPr>
          <a:p>
            <a:pPr marL="12600" defTabSz="914400">
              <a:lnSpc>
                <a:spcPct val="76000"/>
              </a:lnSpc>
              <a:spcBef>
                <a:spcPts val="1375"/>
              </a:spcBef>
            </a:pPr>
            <a:r>
              <a:rPr b="1" lang="ru-RU" sz="4400" spc="-12" strike="noStrike">
                <a:solidFill>
                  <a:srgbClr val="ffffff"/>
                </a:solidFill>
                <a:latin typeface="Calibri"/>
              </a:rPr>
              <a:t>ПРИХОДИТЕ, </a:t>
            </a:r>
            <a:r>
              <a:rPr b="1" lang="ru-RU" sz="4400" spc="-1" strike="noStrike">
                <a:solidFill>
                  <a:srgbClr val="ffffff"/>
                </a:solidFill>
                <a:latin typeface="Calibri"/>
              </a:rPr>
              <a:t>МЫ</a:t>
            </a:r>
            <a:r>
              <a:rPr b="1" lang="ru-RU" sz="4400" spc="-137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1" lang="ru-RU" sz="4400" spc="-1" strike="noStrike">
                <a:solidFill>
                  <a:srgbClr val="ffffff"/>
                </a:solidFill>
                <a:latin typeface="Calibri"/>
              </a:rPr>
              <a:t>ВАС</a:t>
            </a:r>
            <a:r>
              <a:rPr b="1" lang="ru-RU" sz="4400" spc="-137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1" lang="ru-RU" sz="4400" spc="-12" strike="noStrike">
                <a:solidFill>
                  <a:srgbClr val="ffffff"/>
                </a:solidFill>
                <a:latin typeface="Calibri"/>
              </a:rPr>
              <a:t>ЖДЕМ!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  <a:p>
            <a:pPr marL="15120" defTabSz="914400">
              <a:lnSpc>
                <a:spcPts val="1429"/>
              </a:lnSpc>
              <a:spcBef>
                <a:spcPts val="104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Наши</a:t>
            </a:r>
            <a:r>
              <a:rPr b="0" lang="ru-RU" sz="1300" spc="-35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1300" spc="-12" strike="noStrike">
                <a:solidFill>
                  <a:srgbClr val="ffffff"/>
                </a:solidFill>
                <a:latin typeface="Calibri"/>
              </a:rPr>
              <a:t>контакты:</a:t>
            </a:r>
            <a:endParaRPr b="0" lang="ru-RU" sz="1300" spc="-1" strike="noStrike">
              <a:solidFill>
                <a:srgbClr val="000000"/>
              </a:solidFill>
              <a:latin typeface="Arial"/>
            </a:endParaRPr>
          </a:p>
          <a:p>
            <a:pPr marL="15120" defTabSz="914400">
              <a:lnSpc>
                <a:spcPts val="1301"/>
              </a:lnSpc>
              <a:spcBef>
                <a:spcPts val="13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Адрес: </a:t>
            </a:r>
            <a:r>
              <a:rPr b="0" lang="en-US" sz="1300" spc="-1" strike="noStrike">
                <a:solidFill>
                  <a:srgbClr val="ffffff"/>
                </a:solidFill>
                <a:latin typeface="Calibri"/>
              </a:rPr>
              <a:t>Ульяновская область, р.п. Сурское, ул. Советская, д. 66</a:t>
            </a:r>
            <a:br>
              <a:rPr sz="1300"/>
            </a:b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Контактный номер: +79041801072</a:t>
            </a:r>
            <a:endParaRPr b="0" lang="ru-RU" sz="1300" spc="-1" strike="noStrike">
              <a:solidFill>
                <a:srgbClr val="000000"/>
              </a:solidFill>
              <a:latin typeface="Arial"/>
            </a:endParaRPr>
          </a:p>
          <a:p>
            <a:pPr marL="15120" defTabSz="914400">
              <a:lnSpc>
                <a:spcPts val="1301"/>
              </a:lnSpc>
              <a:spcBef>
                <a:spcPts val="13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ФИО: Агафонова Галина Викторовна</a:t>
            </a:r>
            <a:endParaRPr b="0" lang="ru-RU" sz="13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33" name="Picture 2" descr=""/>
          <p:cNvPicPr/>
          <p:nvPr/>
        </p:nvPicPr>
        <p:blipFill>
          <a:blip r:embed="rId21"/>
          <a:stretch/>
        </p:blipFill>
        <p:spPr>
          <a:xfrm>
            <a:off x="6147360" y="9577080"/>
            <a:ext cx="900720" cy="8956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</TotalTime>
  <Application>LibreOffice/7.6.4.1$Windows_X86_64 LibreOffice_project/e19e193f88cd6c0525a17fb7a176ed8e6a3e2aa1</Application>
  <AppVersion>15.0000</AppVersion>
  <Words>716</Words>
  <Paragraphs>158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2025-11-06T11:20:00Z</dcterms:created>
  <dc:creator>Пользователь</dc:creator>
  <dc:description/>
  <dc:language>ru-RU</dc:language>
  <cp:lastModifiedBy/>
  <dcterms:modified xsi:type="dcterms:W3CDTF">2026-08-31T12:44:45Z</dcterms:modified>
  <cp:revision>25</cp:revision>
  <dc:subject/>
  <dc:title>МЕРОПРИЯТИЯ НА ДЕКАБРЬ 2025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2025-11-06T09:00:00Z</vt:filetime>
  </property>
  <property fmtid="{D5CDD505-2E9C-101B-9397-08002B2CF9AE}" pid="3" name="Creator">
    <vt:lpwstr>Adobe InDesign 18.4 (Windows)</vt:lpwstr>
  </property>
  <property fmtid="{D5CDD505-2E9C-101B-9397-08002B2CF9AE}" pid="4" name="ICV">
    <vt:lpwstr>F6D268A225214FB7A6D66A81FAF65EA3_12</vt:lpwstr>
  </property>
  <property fmtid="{D5CDD505-2E9C-101B-9397-08002B2CF9AE}" pid="5" name="KSOProductBuildVer">
    <vt:lpwstr>1049-12.2.0.23196</vt:lpwstr>
  </property>
  <property fmtid="{D5CDD505-2E9C-101B-9397-08002B2CF9AE}" pid="6" name="LastSaved">
    <vt:filetime>2025-11-06T09:00:00Z</vt:filetime>
  </property>
  <property fmtid="{D5CDD505-2E9C-101B-9397-08002B2CF9AE}" pid="7" name="PresentationFormat">
    <vt:lpwstr>Произвольный</vt:lpwstr>
  </property>
  <property fmtid="{D5CDD505-2E9C-101B-9397-08002B2CF9AE}" pid="8" name="Producer">
    <vt:lpwstr>Adobe PDF Library 17.0</vt:lpwstr>
  </property>
  <property fmtid="{D5CDD505-2E9C-101B-9397-08002B2CF9AE}" pid="9" name="Slides">
    <vt:i4>5</vt:i4>
  </property>
</Properties>
</file>