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68" y="-36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468AD07-F6AB-4CE9-9142-A53CABC04B0C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601B10F-EE9E-4D6B-97E9-745D2D3EE922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1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1B43E4E-54CA-4F22-AD22-232D3916AC5F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20D391E-FFF5-4109-8305-AC95D439867B}" type="slidenum">
              <a:t>‹#›</a:t>
            </a:fld>
            <a:endParaRPr/>
          </a:p>
        </p:txBody>
      </p:sp>
      <p:sp>
        <p:nvSpPr>
          <p:cNvPr id="2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DC20A3A-BA0A-4BB4-9ECE-DBFC60617A37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040" cy="827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B27211D-FB39-4282-8B24-1A1F53D8363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E2DBD985-E829-4281-83DE-034D110A8CAF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295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207792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92203D6-8ED2-42F4-9E33-0B694C18717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6DDD2BB8-C315-4589-921C-9A19AA575079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377640" y="4047120"/>
            <a:ext cx="331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91A6A5CE-A34B-4393-80BD-AC747A1F1F8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2077920" y="250200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37764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2077920" y="4047120"/>
            <a:ext cx="16189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1053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9B729D9-E680-43ED-B67A-5245AC9BED6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040" cy="1784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ru-RU" sz="1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149940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2621520" y="250200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37764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149940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2621520" y="4047120"/>
            <a:ext cx="1068120" cy="1410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485" lnSpcReduction="10000"/>
          </a:bodyPr>
          <a:lstStyle/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chemeClr val="dk1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96EB5BF-4985-4D2B-BAB5-36C003CB3CCE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884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defTabSz="914400">
              <a:lnSpc>
                <a:spcPct val="100000"/>
              </a:lnSpc>
              <a:buNone/>
              <a:tabLst>
                <a:tab pos="0" algn="l"/>
              </a:tabLst>
              <a:defRPr lang="ru-RU" sz="1800" b="0" strike="noStrike" spc="-1">
                <a:solidFill>
                  <a:schemeClr val="dk1"/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  <a:tabLst>
                <a:tab pos="0" algn="l"/>
              </a:tabLst>
            </a:pPr>
            <a:fld id="{D91108E6-38A8-48F1-A92F-D4AA6FF6A179}" type="slidenum">
              <a:rPr lang="ru-RU" sz="1800" b="0" strike="noStrike" spc="-1">
                <a:solidFill>
                  <a:schemeClr val="dk1"/>
                </a:solidFill>
                <a:latin typeface="Calibri"/>
              </a:rPr>
              <a:t>‹#›</a:t>
            </a:fld>
            <a:endParaRPr lang="ru-RU" sz="18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080" cy="533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8800" cy="1657080"/>
          </a:xfrm>
          <a:prstGeom prst="rect">
            <a:avLst/>
          </a:prstGeom>
          <a:ln w="0">
            <a:noFill/>
          </a:ln>
        </p:spPr>
      </p:pic>
      <p:sp>
        <p:nvSpPr>
          <p:cNvPr id="40" name="object 35"/>
          <p:cNvSpPr/>
          <p:nvPr/>
        </p:nvSpPr>
        <p:spPr>
          <a:xfrm>
            <a:off x="111240" y="7000200"/>
            <a:ext cx="7344360" cy="3582360"/>
          </a:xfrm>
          <a:custGeom>
            <a:avLst/>
            <a:gdLst>
              <a:gd name="textAreaLeft" fmla="*/ 0 w 7344360"/>
              <a:gd name="textAreaRight" fmla="*/ 7345800 w 7344360"/>
              <a:gd name="textAreaTop" fmla="*/ 0 h 3582360"/>
              <a:gd name="textAreaBottom" fmla="*/ 3583800 h 3582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1" name="Группа 1"/>
          <p:cNvGrpSpPr/>
          <p:nvPr/>
        </p:nvGrpSpPr>
        <p:grpSpPr>
          <a:xfrm>
            <a:off x="644400" y="8176320"/>
            <a:ext cx="1146600" cy="131400"/>
            <a:chOff x="644400" y="8176320"/>
            <a:chExt cx="1146600" cy="131400"/>
          </a:xfrm>
        </p:grpSpPr>
        <p:pic>
          <p:nvPicPr>
            <p:cNvPr id="42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1880" cy="131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3" name="object 37"/>
            <p:cNvSpPr/>
            <p:nvPr/>
          </p:nvSpPr>
          <p:spPr>
            <a:xfrm>
              <a:off x="771480" y="8178120"/>
              <a:ext cx="93240" cy="128160"/>
            </a:xfrm>
            <a:custGeom>
              <a:avLst/>
              <a:gdLst>
                <a:gd name="textAreaLeft" fmla="*/ 0 w 93240"/>
                <a:gd name="textAreaRight" fmla="*/ 94680 w 93240"/>
                <a:gd name="textAreaTop" fmla="*/ 0 h 128160"/>
                <a:gd name="textAreaBottom" fmla="*/ 129600 h 1281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4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0880" cy="131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5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7880" cy="131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6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8720" cy="127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600" cy="1296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4880" cy="1113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9" name="object 43"/>
          <p:cNvSpPr/>
          <p:nvPr/>
        </p:nvSpPr>
        <p:spPr>
          <a:xfrm>
            <a:off x="628920" y="8441640"/>
            <a:ext cx="511272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 г.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Барыш, ул. Красноармейская, д. 35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+79170639025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300" b="0" strike="noStrike" spc="-1">
                <a:solidFill>
                  <a:schemeClr val="lt1"/>
                </a:solidFill>
                <a:latin typeface="Calibri"/>
              </a:rPr>
              <a:t>Ларин Александр Павлович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object 44"/>
          <p:cNvSpPr/>
          <p:nvPr/>
        </p:nvSpPr>
        <p:spPr>
          <a:xfrm>
            <a:off x="3819240" y="7361640"/>
            <a:ext cx="3296160" cy="56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3000"/>
              </a:lnSpc>
              <a:spcBef>
                <a:spcPts val="99"/>
              </a:spcBef>
              <a:tabLst>
                <a:tab pos="0" algn="l"/>
              </a:tabLst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object 45"/>
          <p:cNvSpPr/>
          <p:nvPr/>
        </p:nvSpPr>
        <p:spPr>
          <a:xfrm>
            <a:off x="6123240" y="8786520"/>
            <a:ext cx="91620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 Ульяновской о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52" name="Группа 103"/>
          <p:cNvGrpSpPr/>
          <p:nvPr/>
        </p:nvGrpSpPr>
        <p:grpSpPr>
          <a:xfrm>
            <a:off x="512280" y="489240"/>
            <a:ext cx="2516400" cy="981720"/>
            <a:chOff x="512280" y="489240"/>
            <a:chExt cx="2516400" cy="981720"/>
          </a:xfrm>
        </p:grpSpPr>
        <p:pic>
          <p:nvPicPr>
            <p:cNvPr id="53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080" cy="955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4" name="object 50"/>
            <p:cNvSpPr/>
            <p:nvPr/>
          </p:nvSpPr>
          <p:spPr>
            <a:xfrm>
              <a:off x="1577160" y="814680"/>
              <a:ext cx="293760" cy="183960"/>
            </a:xfrm>
            <a:custGeom>
              <a:avLst/>
              <a:gdLst>
                <a:gd name="textAreaLeft" fmla="*/ 0 w 293760"/>
                <a:gd name="textAreaRight" fmla="*/ 295200 w 293760"/>
                <a:gd name="textAreaTop" fmla="*/ 0 h 183960"/>
                <a:gd name="textAreaBottom" fmla="*/ 185400 h 1839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55" name="object 51"/>
            <p:cNvGrpSpPr/>
            <p:nvPr/>
          </p:nvGrpSpPr>
          <p:grpSpPr>
            <a:xfrm>
              <a:off x="1917720" y="814680"/>
              <a:ext cx="446400" cy="149760"/>
              <a:chOff x="1917720" y="814680"/>
              <a:chExt cx="446400" cy="149760"/>
            </a:xfrm>
          </p:grpSpPr>
          <p:sp>
            <p:nvSpPr>
              <p:cNvPr id="56" name="object 52"/>
              <p:cNvSpPr/>
              <p:nvPr/>
            </p:nvSpPr>
            <p:spPr>
              <a:xfrm>
                <a:off x="1917720" y="814680"/>
                <a:ext cx="289440" cy="149760"/>
              </a:xfrm>
              <a:custGeom>
                <a:avLst/>
                <a:gdLst>
                  <a:gd name="textAreaLeft" fmla="*/ 0 w 289440"/>
                  <a:gd name="textAreaRight" fmla="*/ 290880 w 289440"/>
                  <a:gd name="textAreaTop" fmla="*/ 0 h 149760"/>
                  <a:gd name="textAreaBottom" fmla="*/ 151200 h 1497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57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9880" cy="14868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58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400" cy="15228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59" name="object 55"/>
            <p:cNvGrpSpPr/>
            <p:nvPr/>
          </p:nvGrpSpPr>
          <p:grpSpPr>
            <a:xfrm>
              <a:off x="1762920" y="1051200"/>
              <a:ext cx="676080" cy="182160"/>
              <a:chOff x="1762920" y="1051200"/>
              <a:chExt cx="676080" cy="182160"/>
            </a:xfrm>
          </p:grpSpPr>
          <p:pic>
            <p:nvPicPr>
              <p:cNvPr id="60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320" cy="1486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1" name="object 57"/>
              <p:cNvSpPr/>
              <p:nvPr/>
            </p:nvSpPr>
            <p:spPr>
              <a:xfrm>
                <a:off x="1917720" y="1051200"/>
                <a:ext cx="521280" cy="182160"/>
              </a:xfrm>
              <a:custGeom>
                <a:avLst/>
                <a:gdLst>
                  <a:gd name="textAreaLeft" fmla="*/ 0 w 521280"/>
                  <a:gd name="textAreaRight" fmla="*/ 522720 w 521280"/>
                  <a:gd name="textAreaTop" fmla="*/ 0 h 182160"/>
                  <a:gd name="textAreaBottom" fmla="*/ 183600 h 1821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62" name="object 58"/>
            <p:cNvGrpSpPr/>
            <p:nvPr/>
          </p:nvGrpSpPr>
          <p:grpSpPr>
            <a:xfrm>
              <a:off x="2489040" y="1051560"/>
              <a:ext cx="289440" cy="148680"/>
              <a:chOff x="2489040" y="1051560"/>
              <a:chExt cx="289440" cy="148680"/>
            </a:xfrm>
          </p:grpSpPr>
          <p:pic>
            <p:nvPicPr>
              <p:cNvPr id="63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520" cy="1486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4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520" cy="14868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65" name="object 61"/>
            <p:cNvGrpSpPr/>
            <p:nvPr/>
          </p:nvGrpSpPr>
          <p:grpSpPr>
            <a:xfrm>
              <a:off x="1556640" y="1284480"/>
              <a:ext cx="1472040" cy="186480"/>
              <a:chOff x="1556640" y="1284480"/>
              <a:chExt cx="1472040" cy="186480"/>
            </a:xfrm>
          </p:grpSpPr>
          <p:pic>
            <p:nvPicPr>
              <p:cNvPr id="66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1840" cy="154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7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080" cy="154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8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8920" cy="186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080" cy="1540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0" name="object 66"/>
              <p:cNvSpPr/>
              <p:nvPr/>
            </p:nvSpPr>
            <p:spPr>
              <a:xfrm>
                <a:off x="2494080" y="1290960"/>
                <a:ext cx="137160" cy="148320"/>
              </a:xfrm>
              <a:custGeom>
                <a:avLst/>
                <a:gdLst>
                  <a:gd name="textAreaLeft" fmla="*/ 0 w 137160"/>
                  <a:gd name="textAreaRight" fmla="*/ 138600 w 137160"/>
                  <a:gd name="textAreaTop" fmla="*/ 0 h 148320"/>
                  <a:gd name="textAreaBottom" fmla="*/ 149760 h 1483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71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8840" cy="180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040" cy="14868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3" name="Прямоугольник: скругленные углы 2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4" name="Овал 3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5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120" cy="515160"/>
          </a:xfrm>
          <a:prstGeom prst="rect">
            <a:avLst/>
          </a:prstGeom>
          <a:ln w="0">
            <a:noFill/>
          </a:ln>
        </p:spPr>
      </p:pic>
      <p:pic>
        <p:nvPicPr>
          <p:cNvPr id="76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7" name="Таблица 4"/>
          <p:cNvGraphicFramePr/>
          <p:nvPr>
            <p:extLst>
              <p:ext uri="{D42A27DB-BD31-4B8C-83A1-F6EECF244321}">
                <p14:modId xmlns:p14="http://schemas.microsoft.com/office/powerpoint/2010/main" val="1186264907"/>
              </p:ext>
            </p:extLst>
          </p:nvPr>
        </p:nvGraphicFramePr>
        <p:xfrm>
          <a:off x="421200" y="2023560"/>
          <a:ext cx="6839640" cy="498348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0192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5446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01.10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Российское общество «Знание», лекторий на тему: «1 октября – наш день: говорим о главном для пожилых людей»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11:0</a:t>
                      </a:r>
                      <a:r>
                        <a:rPr lang="ru-RU" sz="1700" b="0" strike="noStrike" spc="-26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Встреча с управляющим Отделением Фонда пенсионного и социального страхования Российской Федерации по Ульяновской области ко Дню мудрости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13:00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05.10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Встреча с Общественной организацией «Движение Первых»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13:00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07.10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Встреча с представителем партии «Единая Россия» по социальным вопросам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09.10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Межпоколенческое</a:t>
                      </a: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 мероприятие «В гостях у сказки»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78" name="Picture 2"/>
          <p:cNvPicPr/>
          <p:nvPr/>
        </p:nvPicPr>
        <p:blipFill>
          <a:blip r:embed="rId22"/>
          <a:stretch/>
        </p:blipFill>
        <p:spPr>
          <a:xfrm>
            <a:off x="6123240" y="9585000"/>
            <a:ext cx="890640" cy="888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8800" cy="1657080"/>
          </a:xfrm>
          <a:prstGeom prst="rect">
            <a:avLst/>
          </a:prstGeom>
          <a:ln w="0">
            <a:noFill/>
          </a:ln>
        </p:spPr>
      </p:pic>
      <p:sp>
        <p:nvSpPr>
          <p:cNvPr id="80" name="object 35"/>
          <p:cNvSpPr/>
          <p:nvPr/>
        </p:nvSpPr>
        <p:spPr>
          <a:xfrm>
            <a:off x="120600" y="7023240"/>
            <a:ext cx="7344360" cy="3582360"/>
          </a:xfrm>
          <a:custGeom>
            <a:avLst/>
            <a:gdLst>
              <a:gd name="textAreaLeft" fmla="*/ 0 w 7344360"/>
              <a:gd name="textAreaRight" fmla="*/ 7345800 w 7344360"/>
              <a:gd name="textAreaTop" fmla="*/ 0 h 3582360"/>
              <a:gd name="textAreaBottom" fmla="*/ 3583800 h 3582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81" name="Группа 1"/>
          <p:cNvGrpSpPr/>
          <p:nvPr/>
        </p:nvGrpSpPr>
        <p:grpSpPr>
          <a:xfrm>
            <a:off x="644400" y="8176320"/>
            <a:ext cx="1146600" cy="131400"/>
            <a:chOff x="644400" y="8176320"/>
            <a:chExt cx="1146600" cy="131400"/>
          </a:xfrm>
        </p:grpSpPr>
        <p:pic>
          <p:nvPicPr>
            <p:cNvPr id="82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1880" cy="131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83" name="object 37"/>
            <p:cNvSpPr/>
            <p:nvPr/>
          </p:nvSpPr>
          <p:spPr>
            <a:xfrm>
              <a:off x="771480" y="8178120"/>
              <a:ext cx="93240" cy="128160"/>
            </a:xfrm>
            <a:custGeom>
              <a:avLst/>
              <a:gdLst>
                <a:gd name="textAreaLeft" fmla="*/ 0 w 93240"/>
                <a:gd name="textAreaRight" fmla="*/ 94680 w 93240"/>
                <a:gd name="textAreaTop" fmla="*/ 0 h 128160"/>
                <a:gd name="textAreaBottom" fmla="*/ 129600 h 1281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84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0880" cy="131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5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7880" cy="131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6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8720" cy="127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87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600" cy="1296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4880" cy="1113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9" name="object 45"/>
          <p:cNvSpPr/>
          <p:nvPr/>
        </p:nvSpPr>
        <p:spPr>
          <a:xfrm>
            <a:off x="6123240" y="8786520"/>
            <a:ext cx="91620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5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0" name="Группа 103"/>
          <p:cNvGrpSpPr/>
          <p:nvPr/>
        </p:nvGrpSpPr>
        <p:grpSpPr>
          <a:xfrm>
            <a:off x="512280" y="489240"/>
            <a:ext cx="2516400" cy="981720"/>
            <a:chOff x="512280" y="489240"/>
            <a:chExt cx="2516400" cy="981720"/>
          </a:xfrm>
        </p:grpSpPr>
        <p:pic>
          <p:nvPicPr>
            <p:cNvPr id="91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080" cy="955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92" name="object 50"/>
            <p:cNvSpPr/>
            <p:nvPr/>
          </p:nvSpPr>
          <p:spPr>
            <a:xfrm>
              <a:off x="1577160" y="814680"/>
              <a:ext cx="293760" cy="183960"/>
            </a:xfrm>
            <a:custGeom>
              <a:avLst/>
              <a:gdLst>
                <a:gd name="textAreaLeft" fmla="*/ 0 w 293760"/>
                <a:gd name="textAreaRight" fmla="*/ 295200 w 293760"/>
                <a:gd name="textAreaTop" fmla="*/ 0 h 183960"/>
                <a:gd name="textAreaBottom" fmla="*/ 185400 h 1839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93" name="object 51"/>
            <p:cNvGrpSpPr/>
            <p:nvPr/>
          </p:nvGrpSpPr>
          <p:grpSpPr>
            <a:xfrm>
              <a:off x="1917720" y="814680"/>
              <a:ext cx="446400" cy="149760"/>
              <a:chOff x="1917720" y="814680"/>
              <a:chExt cx="446400" cy="149760"/>
            </a:xfrm>
          </p:grpSpPr>
          <p:sp>
            <p:nvSpPr>
              <p:cNvPr id="94" name="object 52"/>
              <p:cNvSpPr/>
              <p:nvPr/>
            </p:nvSpPr>
            <p:spPr>
              <a:xfrm>
                <a:off x="1917720" y="814680"/>
                <a:ext cx="289440" cy="149760"/>
              </a:xfrm>
              <a:custGeom>
                <a:avLst/>
                <a:gdLst>
                  <a:gd name="textAreaLeft" fmla="*/ 0 w 289440"/>
                  <a:gd name="textAreaRight" fmla="*/ 290880 w 289440"/>
                  <a:gd name="textAreaTop" fmla="*/ 0 h 149760"/>
                  <a:gd name="textAreaBottom" fmla="*/ 151200 h 1497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95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9880" cy="14868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96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400" cy="15228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97" name="object 55"/>
            <p:cNvGrpSpPr/>
            <p:nvPr/>
          </p:nvGrpSpPr>
          <p:grpSpPr>
            <a:xfrm>
              <a:off x="1762920" y="1051200"/>
              <a:ext cx="676080" cy="182160"/>
              <a:chOff x="1762920" y="1051200"/>
              <a:chExt cx="676080" cy="182160"/>
            </a:xfrm>
          </p:grpSpPr>
          <p:pic>
            <p:nvPicPr>
              <p:cNvPr id="98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320" cy="1486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99" name="object 57"/>
              <p:cNvSpPr/>
              <p:nvPr/>
            </p:nvSpPr>
            <p:spPr>
              <a:xfrm>
                <a:off x="1917720" y="1051200"/>
                <a:ext cx="521280" cy="182160"/>
              </a:xfrm>
              <a:custGeom>
                <a:avLst/>
                <a:gdLst>
                  <a:gd name="textAreaLeft" fmla="*/ 0 w 521280"/>
                  <a:gd name="textAreaRight" fmla="*/ 522720 w 521280"/>
                  <a:gd name="textAreaTop" fmla="*/ 0 h 182160"/>
                  <a:gd name="textAreaBottom" fmla="*/ 183600 h 1821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00" name="object 58"/>
            <p:cNvGrpSpPr/>
            <p:nvPr/>
          </p:nvGrpSpPr>
          <p:grpSpPr>
            <a:xfrm>
              <a:off x="2489040" y="1051560"/>
              <a:ext cx="289440" cy="148680"/>
              <a:chOff x="2489040" y="1051560"/>
              <a:chExt cx="289440" cy="148680"/>
            </a:xfrm>
          </p:grpSpPr>
          <p:pic>
            <p:nvPicPr>
              <p:cNvPr id="101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520" cy="1486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2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520" cy="14868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03" name="object 61"/>
            <p:cNvGrpSpPr/>
            <p:nvPr/>
          </p:nvGrpSpPr>
          <p:grpSpPr>
            <a:xfrm>
              <a:off x="1556640" y="1284480"/>
              <a:ext cx="1472040" cy="186480"/>
              <a:chOff x="1556640" y="1284480"/>
              <a:chExt cx="1472040" cy="186480"/>
            </a:xfrm>
          </p:grpSpPr>
          <p:pic>
            <p:nvPicPr>
              <p:cNvPr id="104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1840" cy="154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5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080" cy="154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6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8920" cy="186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07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080" cy="1540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08" name="object 66"/>
              <p:cNvSpPr/>
              <p:nvPr/>
            </p:nvSpPr>
            <p:spPr>
              <a:xfrm>
                <a:off x="2494080" y="1290960"/>
                <a:ext cx="137160" cy="148320"/>
              </a:xfrm>
              <a:custGeom>
                <a:avLst/>
                <a:gdLst>
                  <a:gd name="textAreaLeft" fmla="*/ 0 w 137160"/>
                  <a:gd name="textAreaRight" fmla="*/ 138600 w 137160"/>
                  <a:gd name="textAreaTop" fmla="*/ 0 h 148320"/>
                  <a:gd name="textAreaBottom" fmla="*/ 149760 h 1483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09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8840" cy="180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10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040" cy="14868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11" name="Прямоугольник: скругленные углы 2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12" name="Овал 3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13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120" cy="515160"/>
          </a:xfrm>
          <a:prstGeom prst="rect">
            <a:avLst/>
          </a:prstGeom>
          <a:ln w="0">
            <a:noFill/>
          </a:ln>
        </p:spPr>
      </p:pic>
      <p:pic>
        <p:nvPicPr>
          <p:cNvPr id="114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15" name="Таблица 4"/>
          <p:cNvGraphicFramePr/>
          <p:nvPr>
            <p:extLst>
              <p:ext uri="{D42A27DB-BD31-4B8C-83A1-F6EECF244321}">
                <p14:modId xmlns:p14="http://schemas.microsoft.com/office/powerpoint/2010/main" val="1016832673"/>
              </p:ext>
            </p:extLst>
          </p:nvPr>
        </p:nvGraphicFramePr>
        <p:xfrm>
          <a:off x="512280" y="2022480"/>
          <a:ext cx="6839640" cy="489528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044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91404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Консультирование по правовым и социальным вопросам с участием специалиста клиентской службы в г. Барыше и </a:t>
                      </a:r>
                      <a:r>
                        <a:rPr lang="ru-RU" sz="17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Барышском</a:t>
                      </a: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 районе. Тема: «Виды пенсий, назначаемых </a:t>
                      </a:r>
                      <a:r>
                        <a:rPr lang="ru-RU" sz="17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беззаявительно</a:t>
                      </a: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. Порядок и сроки назначения»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11.00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8048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14.10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Мероприятие в рамках проекта «Музей одной картины»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11:0</a:t>
                      </a:r>
                      <a:r>
                        <a:rPr lang="ru-RU" sz="1700" b="0" strike="noStrike" spc="-26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1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15.10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Праздничное мероприятие ко Дню отца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	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>
                          <a:solidFill>
                            <a:schemeClr val="dk1"/>
                          </a:solidFill>
                          <a:latin typeface="Calibri"/>
                        </a:rPr>
                        <a:t>11:00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  <a:alpha val="39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Тыл – фронту. Изготовление маскировочных сетей для СВО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11:00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  <a:alpha val="3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Русское географическое общество. Показ фильма «Курильский десант. Последний бой войны»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  <a:alpha val="3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11:00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  <a:alpha val="37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16" name="object 43"/>
          <p:cNvSpPr/>
          <p:nvPr/>
        </p:nvSpPr>
        <p:spPr>
          <a:xfrm>
            <a:off x="644760" y="8492400"/>
            <a:ext cx="511272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 г.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Барыш, ул. Красноармейская, д. 35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+79170639025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300" b="0" strike="noStrike" spc="-1">
                <a:solidFill>
                  <a:schemeClr val="lt1"/>
                </a:solidFill>
                <a:latin typeface="Calibri"/>
              </a:rPr>
              <a:t>Ларин Александр Павлович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7" name="Picture 2"/>
          <p:cNvPicPr/>
          <p:nvPr/>
        </p:nvPicPr>
        <p:blipFill>
          <a:blip r:embed="rId22"/>
          <a:stretch/>
        </p:blipFill>
        <p:spPr>
          <a:xfrm>
            <a:off x="6123240" y="9585000"/>
            <a:ext cx="890640" cy="888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8800" cy="1657080"/>
          </a:xfrm>
          <a:prstGeom prst="rect">
            <a:avLst/>
          </a:prstGeom>
          <a:ln w="0">
            <a:noFill/>
          </a:ln>
        </p:spPr>
      </p:pic>
      <p:sp>
        <p:nvSpPr>
          <p:cNvPr id="119" name="object 35"/>
          <p:cNvSpPr/>
          <p:nvPr/>
        </p:nvSpPr>
        <p:spPr>
          <a:xfrm>
            <a:off x="120600" y="7023240"/>
            <a:ext cx="7344360" cy="3582360"/>
          </a:xfrm>
          <a:custGeom>
            <a:avLst/>
            <a:gdLst>
              <a:gd name="textAreaLeft" fmla="*/ 0 w 7344360"/>
              <a:gd name="textAreaRight" fmla="*/ 7345800 w 7344360"/>
              <a:gd name="textAreaTop" fmla="*/ 0 h 3582360"/>
              <a:gd name="textAreaBottom" fmla="*/ 3583800 h 35823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0" name="Группа 1"/>
          <p:cNvGrpSpPr/>
          <p:nvPr/>
        </p:nvGrpSpPr>
        <p:grpSpPr>
          <a:xfrm>
            <a:off x="644400" y="8176320"/>
            <a:ext cx="1146600" cy="131400"/>
            <a:chOff x="644400" y="8176320"/>
            <a:chExt cx="1146600" cy="131400"/>
          </a:xfrm>
        </p:grpSpPr>
        <p:pic>
          <p:nvPicPr>
            <p:cNvPr id="121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1880" cy="1314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22" name="object 37"/>
            <p:cNvSpPr/>
            <p:nvPr/>
          </p:nvSpPr>
          <p:spPr>
            <a:xfrm>
              <a:off x="771480" y="8178120"/>
              <a:ext cx="93240" cy="128160"/>
            </a:xfrm>
            <a:custGeom>
              <a:avLst/>
              <a:gdLst>
                <a:gd name="textAreaLeft" fmla="*/ 0 w 93240"/>
                <a:gd name="textAreaRight" fmla="*/ 94680 w 93240"/>
                <a:gd name="textAreaTop" fmla="*/ 0 h 128160"/>
                <a:gd name="textAreaBottom" fmla="*/ 129600 h 12816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123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0880" cy="131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4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7880" cy="1314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5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8720" cy="1278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26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1600" cy="1296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4632840" y="321480"/>
            <a:ext cx="2504880" cy="1113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 defTabSz="914400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" dirty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ОКТЯБРЬ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  <a:p>
            <a:pPr marL="439560" indent="0" algn="r" defTabSz="914400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8" name="object 45"/>
          <p:cNvSpPr/>
          <p:nvPr/>
        </p:nvSpPr>
        <p:spPr>
          <a:xfrm>
            <a:off x="6123240" y="8786520"/>
            <a:ext cx="91620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61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1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35">
                <a:solidFill>
                  <a:srgbClr val="FFFFFF"/>
                </a:solidFill>
                <a:latin typeface="Calibri"/>
              </a:rPr>
              <a:t> Ульяновской</a:t>
            </a:r>
            <a:r>
              <a:rPr lang="ru-RU" sz="800" b="0" strike="noStrike" spc="488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129" name="Группа 103"/>
          <p:cNvGrpSpPr/>
          <p:nvPr/>
        </p:nvGrpSpPr>
        <p:grpSpPr>
          <a:xfrm>
            <a:off x="512280" y="489240"/>
            <a:ext cx="2516400" cy="981720"/>
            <a:chOff x="512280" y="489240"/>
            <a:chExt cx="2516400" cy="981720"/>
          </a:xfrm>
        </p:grpSpPr>
        <p:pic>
          <p:nvPicPr>
            <p:cNvPr id="130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080" cy="95580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31" name="object 50"/>
            <p:cNvSpPr/>
            <p:nvPr/>
          </p:nvSpPr>
          <p:spPr>
            <a:xfrm>
              <a:off x="1577160" y="814680"/>
              <a:ext cx="293760" cy="183960"/>
            </a:xfrm>
            <a:custGeom>
              <a:avLst/>
              <a:gdLst>
                <a:gd name="textAreaLeft" fmla="*/ 0 w 293760"/>
                <a:gd name="textAreaRight" fmla="*/ 295200 w 293760"/>
                <a:gd name="textAreaTop" fmla="*/ 0 h 183960"/>
                <a:gd name="textAreaBottom" fmla="*/ 185400 h 18396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grpSp>
          <p:nvGrpSpPr>
            <p:cNvPr id="132" name="object 51"/>
            <p:cNvGrpSpPr/>
            <p:nvPr/>
          </p:nvGrpSpPr>
          <p:grpSpPr>
            <a:xfrm>
              <a:off x="1917720" y="814680"/>
              <a:ext cx="446400" cy="149760"/>
              <a:chOff x="1917720" y="814680"/>
              <a:chExt cx="446400" cy="149760"/>
            </a:xfrm>
          </p:grpSpPr>
          <p:sp>
            <p:nvSpPr>
              <p:cNvPr id="133" name="object 52"/>
              <p:cNvSpPr/>
              <p:nvPr/>
            </p:nvSpPr>
            <p:spPr>
              <a:xfrm>
                <a:off x="1917720" y="814680"/>
                <a:ext cx="289440" cy="149760"/>
              </a:xfrm>
              <a:custGeom>
                <a:avLst/>
                <a:gdLst>
                  <a:gd name="textAreaLeft" fmla="*/ 0 w 289440"/>
                  <a:gd name="textAreaRight" fmla="*/ 290880 w 289440"/>
                  <a:gd name="textAreaTop" fmla="*/ 0 h 149760"/>
                  <a:gd name="textAreaBottom" fmla="*/ 151200 h 14976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34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9880" cy="14868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135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8400" cy="15228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136" name="object 55"/>
            <p:cNvGrpSpPr/>
            <p:nvPr/>
          </p:nvGrpSpPr>
          <p:grpSpPr>
            <a:xfrm>
              <a:off x="1762920" y="1051200"/>
              <a:ext cx="676080" cy="182160"/>
              <a:chOff x="1762920" y="1051200"/>
              <a:chExt cx="676080" cy="182160"/>
            </a:xfrm>
          </p:grpSpPr>
          <p:pic>
            <p:nvPicPr>
              <p:cNvPr id="137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1320" cy="1486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38" name="object 57"/>
              <p:cNvSpPr/>
              <p:nvPr/>
            </p:nvSpPr>
            <p:spPr>
              <a:xfrm>
                <a:off x="1917720" y="1051200"/>
                <a:ext cx="521280" cy="182160"/>
              </a:xfrm>
              <a:custGeom>
                <a:avLst/>
                <a:gdLst>
                  <a:gd name="textAreaLeft" fmla="*/ 0 w 521280"/>
                  <a:gd name="textAreaRight" fmla="*/ 522720 w 521280"/>
                  <a:gd name="textAreaTop" fmla="*/ 0 h 182160"/>
                  <a:gd name="textAreaBottom" fmla="*/ 183600 h 18216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</p:grpSp>
        <p:grpSp>
          <p:nvGrpSpPr>
            <p:cNvPr id="139" name="object 58"/>
            <p:cNvGrpSpPr/>
            <p:nvPr/>
          </p:nvGrpSpPr>
          <p:grpSpPr>
            <a:xfrm>
              <a:off x="2489040" y="1051560"/>
              <a:ext cx="289440" cy="148680"/>
              <a:chOff x="2489040" y="1051560"/>
              <a:chExt cx="289440" cy="148680"/>
            </a:xfrm>
          </p:grpSpPr>
          <p:pic>
            <p:nvPicPr>
              <p:cNvPr id="140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8520" cy="1486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1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9520" cy="14868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142" name="object 61"/>
            <p:cNvGrpSpPr/>
            <p:nvPr/>
          </p:nvGrpSpPr>
          <p:grpSpPr>
            <a:xfrm>
              <a:off x="1556640" y="1284480"/>
              <a:ext cx="1472040" cy="186480"/>
              <a:chOff x="1556640" y="1284480"/>
              <a:chExt cx="1472040" cy="186480"/>
            </a:xfrm>
          </p:grpSpPr>
          <p:pic>
            <p:nvPicPr>
              <p:cNvPr id="143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1840" cy="154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4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080" cy="1540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5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8920" cy="18648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6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080" cy="15408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147" name="object 66"/>
              <p:cNvSpPr/>
              <p:nvPr/>
            </p:nvSpPr>
            <p:spPr>
              <a:xfrm>
                <a:off x="2494080" y="1290960"/>
                <a:ext cx="137160" cy="148320"/>
              </a:xfrm>
              <a:custGeom>
                <a:avLst/>
                <a:gdLst>
                  <a:gd name="textAreaLeft" fmla="*/ 0 w 137160"/>
                  <a:gd name="textAreaRight" fmla="*/ 138600 w 137160"/>
                  <a:gd name="textAreaTop" fmla="*/ 0 h 148320"/>
                  <a:gd name="textAreaBottom" fmla="*/ 149760 h 14832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 defTabSz="914400">
                  <a:lnSpc>
                    <a:spcPct val="100000"/>
                  </a:lnSpc>
                </a:pPr>
                <a:endParaRPr lang="ru-RU" sz="1800" b="0" strike="noStrike" spc="-1">
                  <a:solidFill>
                    <a:srgbClr val="000000"/>
                  </a:solidFill>
                  <a:latin typeface="Arial"/>
                </a:endParaRPr>
              </a:p>
            </p:txBody>
          </p:sp>
          <p:pic>
            <p:nvPicPr>
              <p:cNvPr id="148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8840" cy="1800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149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040" cy="14868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150" name="Прямоугольник: скругленные углы 2"/>
          <p:cNvSpPr/>
          <p:nvPr/>
        </p:nvSpPr>
        <p:spPr>
          <a:xfrm>
            <a:off x="6140520" y="9593640"/>
            <a:ext cx="873360" cy="85716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151" name="Овал 3"/>
          <p:cNvSpPr/>
          <p:nvPr/>
        </p:nvSpPr>
        <p:spPr>
          <a:xfrm>
            <a:off x="6047640" y="7937640"/>
            <a:ext cx="813960" cy="8139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914400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152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120" cy="515160"/>
          </a:xfrm>
          <a:prstGeom prst="rect">
            <a:avLst/>
          </a:prstGeom>
          <a:ln w="0">
            <a:noFill/>
          </a:ln>
        </p:spPr>
      </p:pic>
      <p:pic>
        <p:nvPicPr>
          <p:cNvPr id="153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60760" cy="86076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54" name="Таблица 4"/>
          <p:cNvGraphicFramePr/>
          <p:nvPr>
            <p:extLst>
              <p:ext uri="{D42A27DB-BD31-4B8C-83A1-F6EECF244321}">
                <p14:modId xmlns:p14="http://schemas.microsoft.com/office/powerpoint/2010/main" val="3178424068"/>
              </p:ext>
            </p:extLst>
          </p:nvPr>
        </p:nvGraphicFramePr>
        <p:xfrm>
          <a:off x="512280" y="2022480"/>
          <a:ext cx="6839640" cy="4331040"/>
        </p:xfrm>
        <a:graphic>
          <a:graphicData uri="http://schemas.openxmlformats.org/drawingml/2006/table">
            <a:tbl>
              <a:tblPr/>
              <a:tblGrid>
                <a:gridCol w="848880"/>
                <a:gridCol w="4830840"/>
                <a:gridCol w="1159920"/>
              </a:tblGrid>
              <a:tr h="60444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Дата 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91404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Год единства народов. Просмотр видеоролика «Симбирская земля»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11.00</a:t>
                      </a:r>
                      <a:endParaRPr lang="ru-RU" sz="17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8048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26.10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Посещение Музея боевой и трудовой славы </a:t>
                      </a:r>
                      <a:r>
                        <a:rPr lang="ru-RU" sz="1700" b="0" strike="noStrike" spc="-1" dirty="0" err="1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Барышского</a:t>
                      </a: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 района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1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0" strike="noStrike" spc="-12" dirty="0" smtClean="0">
                          <a:solidFill>
                            <a:srgbClr val="231F20"/>
                          </a:solidFill>
                          <a:latin typeface="Calibri"/>
                        </a:rPr>
                        <a:t>11:0</a:t>
                      </a:r>
                      <a:r>
                        <a:rPr lang="ru-RU" sz="1700" b="0" strike="noStrike" spc="-26" dirty="0" smtClean="0">
                          <a:solidFill>
                            <a:srgbClr val="231F20"/>
                          </a:solidFill>
                          <a:latin typeface="Calibri"/>
                        </a:rPr>
                        <a:t>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  <a:alpha val="51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chemeClr val="dk1"/>
                          </a:solidFill>
                          <a:latin typeface="+mn-lt"/>
                        </a:rPr>
                        <a:t>26.10</a:t>
                      </a:r>
                      <a:endParaRPr lang="ru-RU" sz="1700" b="1" strike="noStrike" spc="-1" dirty="0">
                        <a:solidFill>
                          <a:schemeClr val="dk1"/>
                        </a:solidFill>
                        <a:latin typeface="+mn-lt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  <a:ea typeface="Calibri"/>
                        </a:rPr>
                        <a:t>Видеоконференция со специалистами ОСФР по Ульяновской области по вопросам пенсионного законодательства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  <a:alpha val="3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chemeClr val="dk1"/>
                          </a:solidFill>
                          <a:latin typeface="Calibri"/>
                        </a:rPr>
                        <a:t>12:00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lumMod val="75000"/>
                        <a:alpha val="39000"/>
                      </a:schemeClr>
                    </a:solidFill>
                  </a:tcPr>
                </a:tc>
              </a:tr>
              <a:tr h="466560"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700" b="1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28.10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+mn-lt"/>
                        </a:rPr>
                        <a:t>Год единства народов России, мероприятие ко Дню бабушек и дедушек</a:t>
                      </a:r>
                    </a:p>
                    <a:p>
                      <a:pPr algn="just" defTabSz="914400">
                        <a:lnSpc>
                          <a:spcPct val="100000"/>
                        </a:lnSpc>
                      </a:pP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defTabSz="914400">
                        <a:lnSpc>
                          <a:spcPct val="100000"/>
                        </a:lnSpc>
                      </a:pPr>
                      <a:r>
                        <a:rPr lang="ru-RU" sz="1700" b="0" strike="noStrike" spc="-1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11:00</a:t>
                      </a:r>
                      <a:endParaRPr lang="ru-RU" sz="17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5" name="object 43"/>
          <p:cNvSpPr/>
          <p:nvPr/>
        </p:nvSpPr>
        <p:spPr>
          <a:xfrm>
            <a:off x="644760" y="8492400"/>
            <a:ext cx="5112720" cy="203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6000"/>
              </a:lnSpc>
              <a:spcBef>
                <a:spcPts val="1375"/>
              </a:spcBef>
            </a:pP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400" b="1" strike="noStrike" spc="-13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400" b="1" strike="noStrike" spc="-12">
                <a:solidFill>
                  <a:srgbClr val="FFFFFF"/>
                </a:solidFill>
                <a:latin typeface="Calibri"/>
              </a:rPr>
              <a:t>ЖДЕМ!</a:t>
            </a: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</a:rPr>
              <a:t>контакты: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Адрес: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Ульяновская область,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 г. </a:t>
            </a:r>
            <a:r>
              <a:rPr lang="en-US" sz="1300" b="0" strike="noStrike" spc="-1">
                <a:solidFill>
                  <a:srgbClr val="FFFFFF"/>
                </a:solidFill>
                <a:latin typeface="Calibri"/>
              </a:rPr>
              <a:t>Барыш, ул. Красноармейская, д. 35</a:t>
            </a:r>
            <a:r>
              <a:rPr sz="1300"/>
              <a:t/>
            </a:r>
            <a:br>
              <a:rPr sz="1300"/>
            </a:b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Контактный номер: +79170639025</a:t>
            </a:r>
            <a:endParaRPr lang="ru-RU" sz="1300" b="0" strike="noStrike" spc="-1">
              <a:solidFill>
                <a:srgbClr val="000000"/>
              </a:solidFill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</a:rPr>
              <a:t>ФИО:</a:t>
            </a: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en-US" sz="1300" b="0" strike="noStrike" spc="-1">
                <a:solidFill>
                  <a:schemeClr val="lt1"/>
                </a:solidFill>
                <a:latin typeface="Calibri"/>
              </a:rPr>
              <a:t>Ларин Александр Павлович</a:t>
            </a:r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56" name="Picture 2"/>
          <p:cNvPicPr/>
          <p:nvPr/>
        </p:nvPicPr>
        <p:blipFill>
          <a:blip r:embed="rId22"/>
          <a:stretch/>
        </p:blipFill>
        <p:spPr>
          <a:xfrm>
            <a:off x="6123240" y="9585000"/>
            <a:ext cx="890640" cy="888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</TotalTime>
  <Words>333</Words>
  <Application>Microsoft Office PowerPoint</Application>
  <PresentationFormat>Произвольный</PresentationFormat>
  <Paragraphs>82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Office Theme</vt:lpstr>
      <vt:lpstr>МЕРОПРИЯТИЯ НА ОКТЯБРЬ 2026</vt:lpstr>
      <vt:lpstr>МЕРОПРИЯТИЯ НА ОКТЯБРЬ 2026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Макарова Наталья Сергеевна</cp:lastModifiedBy>
  <cp:revision>29</cp:revision>
  <dcterms:created xsi:type="dcterms:W3CDTF">2025-11-06T11:20:00Z</dcterms:created>
  <dcterms:modified xsi:type="dcterms:W3CDTF">2026-09-29T12:29:29Z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2025-11-06T15:00:00Z</vt:filetime>
  </property>
  <property fmtid="{D5CDD505-2E9C-101B-9397-08002B2CF9AE}" pid="3" name="Creator">
    <vt:lpwstr>Adobe InDesign 18.4 (Windows)</vt:lpwstr>
  </property>
  <property fmtid="{D5CDD505-2E9C-101B-9397-08002B2CF9AE}" pid="4" name="ICV">
    <vt:lpwstr>F6D268A225214FB7A6D66A81FAF65EA3_12</vt:lpwstr>
  </property>
  <property fmtid="{D5CDD505-2E9C-101B-9397-08002B2CF9AE}" pid="5" name="KSOProductBuildVer">
    <vt:lpwstr>1049-12.2.0.23196</vt:lpwstr>
  </property>
  <property fmtid="{D5CDD505-2E9C-101B-9397-08002B2CF9AE}" pid="6" name="LastSaved">
    <vt:filetime>2025-11-06T15:00:00Z</vt:filetime>
  </property>
  <property fmtid="{D5CDD505-2E9C-101B-9397-08002B2CF9AE}" pid="7" name="PresentationFormat">
    <vt:lpwstr>Произвольный</vt:lpwstr>
  </property>
  <property fmtid="{D5CDD505-2E9C-101B-9397-08002B2CF9AE}" pid="8" name="Producer">
    <vt:lpwstr>Adobe PDF Library 17.0</vt:lpwstr>
  </property>
  <property fmtid="{D5CDD505-2E9C-101B-9397-08002B2CF9AE}" pid="9" name="Slides">
    <vt:i4>3</vt:i4>
  </property>
</Properties>
</file>