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68" y="-36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4CA2B8D-03F9-4C88-8D27-74900B115A0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ED36134-3B25-4EB8-ABF1-23067668971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86AE467-60FC-46A8-B0E6-FFC335BE151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452D968-062F-43CB-A147-389498E7D85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27F99B5-0638-47F5-BDAE-2DE667034A8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89093AD-7BF1-495A-AA15-2462190A1F1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7B3A899-B924-4139-908B-92633F2BB1F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3612F33-324E-43CB-8731-E56DD9F7D14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1D609CC-485F-4355-AA2F-3C56C110696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551B61E-1089-494F-936B-8541E14B472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E3ED7E7-7B1B-4973-9E86-3B3233359984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C6ABC7F-5508-4A01-BADF-5C52833F994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222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222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20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44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4029FF9-3834-4484-9EF3-A95D3E392179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44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3.png"/><Relationship Id="rId3" Type="http://schemas.openxmlformats.org/officeDocument/2006/relationships/image" Target="../media/image7.png"/><Relationship Id="rId21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image" Target="../media/image2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3.png"/><Relationship Id="rId3" Type="http://schemas.openxmlformats.org/officeDocument/2006/relationships/image" Target="../media/image7.png"/><Relationship Id="rId21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image" Target="../media/image2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44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5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46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7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8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43"/>
          <p:cNvSpPr/>
          <p:nvPr/>
        </p:nvSpPr>
        <p:spPr>
          <a:xfrm>
            <a:off x="628920" y="8308080"/>
            <a:ext cx="5113080" cy="254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Ульяновская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область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р.п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Чердаклы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ул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Пионерская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, д. 61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Контактный номер: +79991938443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ФИО: Макарова Наталья Сергеевна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sz="1300" dirty="0"/>
              <a:t/>
            </a:r>
            <a:br>
              <a:rPr sz="1300" dirty="0"/>
            </a:b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5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56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7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8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59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0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1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2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63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4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5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66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8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69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0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3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4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5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6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7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8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79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0" name="Таблица 4"/>
          <p:cNvGraphicFramePr/>
          <p:nvPr>
            <p:extLst>
              <p:ext uri="{D42A27DB-BD31-4B8C-83A1-F6EECF244321}">
                <p14:modId xmlns:p14="http://schemas.microsoft.com/office/powerpoint/2010/main" val="45774262"/>
              </p:ext>
            </p:extLst>
          </p:nvPr>
        </p:nvGraphicFramePr>
        <p:xfrm>
          <a:off x="509998" y="1765440"/>
          <a:ext cx="6839640" cy="557784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01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446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01.10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Участие в районном мероприятии ко Дню пожилого человека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12:0</a:t>
                      </a:r>
                      <a:r>
                        <a:rPr lang="ru-RU" sz="1800" b="0" strike="noStrike" spc="-26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01.10</a:t>
                      </a:r>
                      <a:endParaRPr lang="ru-RU" sz="1800" b="1" strike="noStrike" spc="-1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Российское общество «Знание», лекторий на тему: «1 октября – наш день: говорим о главном для пожилых людей»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02.10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Встреча с управляющим Отделением Фонда пенсионного и социального страхования Российской Федерации по Ульяновской области ко Дню мудрости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36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05.10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Волонтерская акция взаимопомощи #МЫВМЕСТЕ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1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08.10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Microsoft YaHei"/>
                        </a:rPr>
                        <a:t>Консультация по правовым и пенсионным вопросам с участием специалиста клиентской службы в </a:t>
                      </a:r>
                      <a:r>
                        <a:rPr lang="ru-RU" sz="18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  <a:ea typeface="Microsoft YaHei"/>
                        </a:rPr>
                        <a:t>Чердаклинском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Microsoft YaHei"/>
                        </a:rPr>
                        <a:t> районе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73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Встреча с Общественной организацией «Движение Первых»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1" name="Picture 2"/>
          <p:cNvPicPr/>
          <p:nvPr/>
        </p:nvPicPr>
        <p:blipFill>
          <a:blip r:embed="rId22"/>
          <a:stretch/>
        </p:blipFill>
        <p:spPr>
          <a:xfrm>
            <a:off x="6125760" y="9563040"/>
            <a:ext cx="900720" cy="88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520" cy="1121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object 1"/>
          <p:cNvPicPr/>
          <p:nvPr/>
        </p:nvPicPr>
        <p:blipFill>
          <a:blip r:embed="rId2"/>
          <a:stretch/>
        </p:blipFill>
        <p:spPr>
          <a:xfrm>
            <a:off x="373212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84" name="object 2"/>
          <p:cNvSpPr/>
          <p:nvPr/>
        </p:nvSpPr>
        <p:spPr>
          <a:xfrm>
            <a:off x="463572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</a:p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algn="r" defTabSz="914400">
              <a:lnSpc>
                <a:spcPts val="2701"/>
              </a:lnSpc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5" name="Группа 2"/>
          <p:cNvGrpSpPr/>
          <p:nvPr/>
        </p:nvGrpSpPr>
        <p:grpSpPr>
          <a:xfrm>
            <a:off x="512640" y="489240"/>
            <a:ext cx="2516760" cy="982080"/>
            <a:chOff x="512640" y="489240"/>
            <a:chExt cx="2516760" cy="982080"/>
          </a:xfrm>
        </p:grpSpPr>
        <p:pic>
          <p:nvPicPr>
            <p:cNvPr id="86" name="object 3"/>
            <p:cNvPicPr/>
            <p:nvPr/>
          </p:nvPicPr>
          <p:blipFill>
            <a:blip r:embed="rId3"/>
            <a:stretch/>
          </p:blipFill>
          <p:spPr>
            <a:xfrm>
              <a:off x="51264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7" name="object 4"/>
            <p:cNvSpPr/>
            <p:nvPr/>
          </p:nvSpPr>
          <p:spPr>
            <a:xfrm>
              <a:off x="157752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88" name="object 5"/>
            <p:cNvGrpSpPr/>
            <p:nvPr/>
          </p:nvGrpSpPr>
          <p:grpSpPr>
            <a:xfrm>
              <a:off x="1918080" y="814680"/>
              <a:ext cx="446760" cy="150120"/>
              <a:chOff x="1918080" y="814680"/>
              <a:chExt cx="446760" cy="150120"/>
            </a:xfrm>
          </p:grpSpPr>
          <p:sp>
            <p:nvSpPr>
              <p:cNvPr id="89" name="object 6"/>
              <p:cNvSpPr/>
              <p:nvPr/>
            </p:nvSpPr>
            <p:spPr>
              <a:xfrm>
                <a:off x="191808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90" name="object 7"/>
              <p:cNvPicPr/>
              <p:nvPr/>
            </p:nvPicPr>
            <p:blipFill>
              <a:blip r:embed="rId4"/>
              <a:stretch/>
            </p:blipFill>
            <p:spPr>
              <a:xfrm>
                <a:off x="224460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1" name="object 8"/>
            <p:cNvPicPr/>
            <p:nvPr/>
          </p:nvPicPr>
          <p:blipFill>
            <a:blip r:embed="rId5"/>
            <a:stretch/>
          </p:blipFill>
          <p:spPr>
            <a:xfrm>
              <a:off x="155700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2" name="object 9"/>
            <p:cNvGrpSpPr/>
            <p:nvPr/>
          </p:nvGrpSpPr>
          <p:grpSpPr>
            <a:xfrm>
              <a:off x="1763280" y="1051200"/>
              <a:ext cx="676440" cy="182520"/>
              <a:chOff x="1763280" y="1051200"/>
              <a:chExt cx="676440" cy="182520"/>
            </a:xfrm>
          </p:grpSpPr>
          <p:pic>
            <p:nvPicPr>
              <p:cNvPr id="93" name="object 10"/>
              <p:cNvPicPr/>
              <p:nvPr/>
            </p:nvPicPr>
            <p:blipFill>
              <a:blip r:embed="rId6"/>
              <a:stretch/>
            </p:blipFill>
            <p:spPr>
              <a:xfrm>
                <a:off x="176328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4" name="object 11"/>
              <p:cNvSpPr/>
              <p:nvPr/>
            </p:nvSpPr>
            <p:spPr>
              <a:xfrm>
                <a:off x="191808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95" name="object 12"/>
            <p:cNvGrpSpPr/>
            <p:nvPr/>
          </p:nvGrpSpPr>
          <p:grpSpPr>
            <a:xfrm>
              <a:off x="2489400" y="1051560"/>
              <a:ext cx="289800" cy="149040"/>
              <a:chOff x="2489400" y="1051560"/>
              <a:chExt cx="289800" cy="149040"/>
            </a:xfrm>
          </p:grpSpPr>
          <p:pic>
            <p:nvPicPr>
              <p:cNvPr id="96" name="object 13"/>
              <p:cNvPicPr/>
              <p:nvPr/>
            </p:nvPicPr>
            <p:blipFill>
              <a:blip r:embed="rId7"/>
              <a:stretch/>
            </p:blipFill>
            <p:spPr>
              <a:xfrm>
                <a:off x="248940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7" name="object 14"/>
              <p:cNvPicPr/>
              <p:nvPr/>
            </p:nvPicPr>
            <p:blipFill>
              <a:blip r:embed="rId8"/>
              <a:stretch/>
            </p:blipFill>
            <p:spPr>
              <a:xfrm>
                <a:off x="265932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98" name="object 15"/>
            <p:cNvGrpSpPr/>
            <p:nvPr/>
          </p:nvGrpSpPr>
          <p:grpSpPr>
            <a:xfrm>
              <a:off x="1557000" y="1284480"/>
              <a:ext cx="1472400" cy="186840"/>
              <a:chOff x="1557000" y="1284480"/>
              <a:chExt cx="1472400" cy="186840"/>
            </a:xfrm>
          </p:grpSpPr>
          <p:pic>
            <p:nvPicPr>
              <p:cNvPr id="99" name="object 16"/>
              <p:cNvPicPr/>
              <p:nvPr/>
            </p:nvPicPr>
            <p:blipFill>
              <a:blip r:embed="rId9"/>
              <a:stretch/>
            </p:blipFill>
            <p:spPr>
              <a:xfrm>
                <a:off x="155700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0" name="object 17"/>
              <p:cNvPicPr/>
              <p:nvPr/>
            </p:nvPicPr>
            <p:blipFill>
              <a:blip r:embed="rId10"/>
              <a:stretch/>
            </p:blipFill>
            <p:spPr>
              <a:xfrm>
                <a:off x="172620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1" name="object 18"/>
              <p:cNvPicPr/>
              <p:nvPr/>
            </p:nvPicPr>
            <p:blipFill>
              <a:blip r:embed="rId11"/>
              <a:stretch/>
            </p:blipFill>
            <p:spPr>
              <a:xfrm>
                <a:off x="191808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19"/>
              <p:cNvPicPr/>
              <p:nvPr/>
            </p:nvPicPr>
            <p:blipFill>
              <a:blip r:embed="rId12"/>
              <a:stretch/>
            </p:blipFill>
            <p:spPr>
              <a:xfrm>
                <a:off x="230040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3" name="object 20"/>
              <p:cNvSpPr/>
              <p:nvPr/>
            </p:nvSpPr>
            <p:spPr>
              <a:xfrm>
                <a:off x="249444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4" name="object 21"/>
              <p:cNvPicPr/>
              <p:nvPr/>
            </p:nvPicPr>
            <p:blipFill>
              <a:blip r:embed="rId13"/>
              <a:stretch/>
            </p:blipFill>
            <p:spPr>
              <a:xfrm>
                <a:off x="266184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object 22"/>
              <p:cNvPicPr/>
              <p:nvPr/>
            </p:nvPicPr>
            <p:blipFill>
              <a:blip r:embed="rId14"/>
              <a:stretch/>
            </p:blipFill>
            <p:spPr>
              <a:xfrm>
                <a:off x="286200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graphicFrame>
        <p:nvGraphicFramePr>
          <p:cNvPr id="106" name="Таблица 1"/>
          <p:cNvGraphicFramePr/>
          <p:nvPr>
            <p:extLst>
              <p:ext uri="{D42A27DB-BD31-4B8C-83A1-F6EECF244321}">
                <p14:modId xmlns:p14="http://schemas.microsoft.com/office/powerpoint/2010/main" val="2914903115"/>
              </p:ext>
            </p:extLst>
          </p:nvPr>
        </p:nvGraphicFramePr>
        <p:xfrm>
          <a:off x="383040" y="1885680"/>
          <a:ext cx="6839640" cy="502920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01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446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14.10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Встреча с представителем партии «Единая Россия» по социальным вопросам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11:0</a:t>
                      </a:r>
                      <a:r>
                        <a:rPr lang="ru-RU" sz="1800" b="0" strike="noStrike" spc="-26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16.10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Мероприятие в рамках проекта «Музей одной картины»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18.10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Участие в мероприятии ко Дню отца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36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19.10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Русское географическое общество. Показ фильма «Географы Великой Победы»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1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20.10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Microsoft YaHei"/>
                        </a:rPr>
                        <a:t>Ярмарка народных промыслов, в рамках Года единства народов России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73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21.10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Участие в мероприятии «Вместе целая страна». Встреча с сотрудником </a:t>
                      </a:r>
                      <a:r>
                        <a:rPr lang="ru-RU" sz="1800" b="0" strike="noStrike" spc="-1" dirty="0" err="1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Чердаклинской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районной библиотеки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10:00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7" name="object 23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object 24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object 25"/>
          <p:cNvSpPr/>
          <p:nvPr/>
        </p:nvSpPr>
        <p:spPr>
          <a:xfrm>
            <a:off x="393874" y="8243100"/>
            <a:ext cx="5185406" cy="2203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 smtClean="0">
                <a:solidFill>
                  <a:srgbClr val="FFFFFF"/>
                </a:solidFill>
                <a:latin typeface="Calibri"/>
              </a:rPr>
              <a:t>ЖДЕМ!</a:t>
            </a:r>
          </a:p>
          <a:p>
            <a:pPr marL="12600" lvl="0">
              <a:lnSpc>
                <a:spcPct val="76000"/>
              </a:lnSpc>
              <a:spcBef>
                <a:spcPts val="1375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Наши</a:t>
            </a:r>
            <a:r>
              <a:rPr lang="ru-RU" sz="1300" spc="-35" dirty="0">
                <a:solidFill>
                  <a:srgbClr val="FFFFFF"/>
                </a:solidFill>
              </a:rPr>
              <a:t> </a:t>
            </a:r>
            <a:r>
              <a:rPr lang="ru-RU" sz="1300" spc="-12" dirty="0">
                <a:solidFill>
                  <a:srgbClr val="FFFFFF"/>
                </a:solidFill>
              </a:rPr>
              <a:t>контакты: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 lvl="0">
              <a:lnSpc>
                <a:spcPts val="1301"/>
              </a:lnSpc>
              <a:spcBef>
                <a:spcPts val="130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Адрес: </a:t>
            </a:r>
            <a:r>
              <a:rPr lang="en-US" sz="1300" spc="-1" dirty="0" err="1">
                <a:solidFill>
                  <a:srgbClr val="FFFFFF"/>
                </a:solidFill>
              </a:rPr>
              <a:t>Ульяновская</a:t>
            </a:r>
            <a:r>
              <a:rPr lang="en-US" sz="1300" spc="-1" dirty="0">
                <a:solidFill>
                  <a:srgbClr val="FFFFFF"/>
                </a:solidFill>
              </a:rPr>
              <a:t> </a:t>
            </a:r>
            <a:r>
              <a:rPr lang="en-US" sz="1300" spc="-1" dirty="0" err="1">
                <a:solidFill>
                  <a:srgbClr val="FFFFFF"/>
                </a:solidFill>
              </a:rPr>
              <a:t>область</a:t>
            </a:r>
            <a:r>
              <a:rPr lang="en-US" sz="1300" spc="-1" dirty="0">
                <a:solidFill>
                  <a:srgbClr val="FFFFFF"/>
                </a:solidFill>
              </a:rPr>
              <a:t>, </a:t>
            </a:r>
            <a:r>
              <a:rPr lang="en-US" sz="1300" spc="-1" dirty="0" err="1">
                <a:solidFill>
                  <a:srgbClr val="FFFFFF"/>
                </a:solidFill>
              </a:rPr>
              <a:t>р.п</a:t>
            </a:r>
            <a:r>
              <a:rPr lang="en-US" sz="1300" spc="-1" dirty="0">
                <a:solidFill>
                  <a:srgbClr val="FFFFFF"/>
                </a:solidFill>
              </a:rPr>
              <a:t>. </a:t>
            </a:r>
            <a:r>
              <a:rPr lang="en-US" sz="1300" spc="-1" dirty="0" err="1">
                <a:solidFill>
                  <a:srgbClr val="FFFFFF"/>
                </a:solidFill>
              </a:rPr>
              <a:t>Чердаклы</a:t>
            </a:r>
            <a:r>
              <a:rPr lang="en-US" sz="1300" spc="-1" dirty="0">
                <a:solidFill>
                  <a:srgbClr val="FFFFFF"/>
                </a:solidFill>
              </a:rPr>
              <a:t>, </a:t>
            </a:r>
            <a:r>
              <a:rPr lang="en-US" sz="1300" spc="-1" dirty="0" err="1">
                <a:solidFill>
                  <a:srgbClr val="FFFFFF"/>
                </a:solidFill>
              </a:rPr>
              <a:t>ул</a:t>
            </a:r>
            <a:r>
              <a:rPr lang="en-US" sz="1300" spc="-1" dirty="0">
                <a:solidFill>
                  <a:srgbClr val="FFFFFF"/>
                </a:solidFill>
              </a:rPr>
              <a:t>. </a:t>
            </a:r>
            <a:r>
              <a:rPr lang="en-US" sz="1300" spc="-1" dirty="0" err="1">
                <a:solidFill>
                  <a:srgbClr val="FFFFFF"/>
                </a:solidFill>
              </a:rPr>
              <a:t>Пионерская</a:t>
            </a:r>
            <a:r>
              <a:rPr lang="en-US" sz="1300" spc="-1" dirty="0">
                <a:solidFill>
                  <a:srgbClr val="FFFFFF"/>
                </a:solidFill>
              </a:rPr>
              <a:t>, д. 61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 lvl="0">
              <a:lnSpc>
                <a:spcPts val="1429"/>
              </a:lnSpc>
              <a:spcBef>
                <a:spcPts val="1040"/>
              </a:spcBef>
            </a:pPr>
            <a:r>
              <a:rPr lang="ru-RU" sz="1300" spc="-12" dirty="0">
                <a:solidFill>
                  <a:srgbClr val="FFFFFF"/>
                </a:solidFill>
              </a:rPr>
              <a:t>Контактный номер: +79991938443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 lvl="0">
              <a:lnSpc>
                <a:spcPts val="1301"/>
              </a:lnSpc>
              <a:spcBef>
                <a:spcPts val="130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ФИО: Макарова Наталья Сергеевна</a:t>
            </a:r>
            <a:endParaRPr lang="ru-RU" sz="4400" b="1" strike="noStrike" spc="-12" dirty="0" smtClea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10" name="object 26"/>
          <p:cNvPicPr/>
          <p:nvPr/>
        </p:nvPicPr>
        <p:blipFill>
          <a:blip r:embed="rId15"/>
          <a:stretch/>
        </p:blipFill>
        <p:spPr>
          <a:xfrm>
            <a:off x="6139080" y="8146440"/>
            <a:ext cx="600480" cy="515520"/>
          </a:xfrm>
          <a:prstGeom prst="rect">
            <a:avLst/>
          </a:prstGeom>
          <a:ln w="0">
            <a:noFill/>
          </a:ln>
        </p:spPr>
      </p:pic>
      <p:sp>
        <p:nvSpPr>
          <p:cNvPr id="111" name="object 27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" name="Picture 1"/>
          <p:cNvPicPr/>
          <p:nvPr/>
        </p:nvPicPr>
        <p:blipFill>
          <a:blip r:embed="rId16"/>
          <a:stretch/>
        </p:blipFill>
        <p:spPr>
          <a:xfrm>
            <a:off x="6125760" y="9563400"/>
            <a:ext cx="900720" cy="889560"/>
          </a:xfrm>
          <a:prstGeom prst="rect">
            <a:avLst/>
          </a:prstGeom>
          <a:ln w="0">
            <a:noFill/>
          </a:ln>
        </p:spPr>
      </p:pic>
      <p:grpSp>
        <p:nvGrpSpPr>
          <p:cNvPr id="113" name="Группа 3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114" name="object 28"/>
            <p:cNvPicPr/>
            <p:nvPr/>
          </p:nvPicPr>
          <p:blipFill>
            <a:blip r:embed="rId17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5" name="object 29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16" name="object 30"/>
            <p:cNvPicPr/>
            <p:nvPr/>
          </p:nvPicPr>
          <p:blipFill>
            <a:blip r:embed="rId18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7" name="object 31"/>
            <p:cNvPicPr/>
            <p:nvPr/>
          </p:nvPicPr>
          <p:blipFill>
            <a:blip r:embed="rId19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8" name="object 32"/>
            <p:cNvPicPr/>
            <p:nvPr/>
          </p:nvPicPr>
          <p:blipFill>
            <a:blip r:embed="rId20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9" name="object 34"/>
            <p:cNvPicPr/>
            <p:nvPr/>
          </p:nvPicPr>
          <p:blipFill>
            <a:blip r:embed="rId21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520" cy="1121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object 1"/>
          <p:cNvPicPr/>
          <p:nvPr/>
        </p:nvPicPr>
        <p:blipFill>
          <a:blip r:embed="rId2"/>
          <a:stretch/>
        </p:blipFill>
        <p:spPr>
          <a:xfrm>
            <a:off x="373212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84" name="object 2"/>
          <p:cNvSpPr/>
          <p:nvPr/>
        </p:nvSpPr>
        <p:spPr>
          <a:xfrm>
            <a:off x="463572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</a:p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tabLst>
                <a:tab pos="0" algn="l"/>
              </a:tabLst>
            </a:pP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algn="r" defTabSz="914400">
              <a:lnSpc>
                <a:spcPts val="2701"/>
              </a:lnSpc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5" name="Группа 2"/>
          <p:cNvGrpSpPr/>
          <p:nvPr/>
        </p:nvGrpSpPr>
        <p:grpSpPr>
          <a:xfrm>
            <a:off x="512640" y="489240"/>
            <a:ext cx="2516760" cy="982080"/>
            <a:chOff x="512640" y="489240"/>
            <a:chExt cx="2516760" cy="982080"/>
          </a:xfrm>
        </p:grpSpPr>
        <p:pic>
          <p:nvPicPr>
            <p:cNvPr id="86" name="object 3"/>
            <p:cNvPicPr/>
            <p:nvPr/>
          </p:nvPicPr>
          <p:blipFill>
            <a:blip r:embed="rId3"/>
            <a:stretch/>
          </p:blipFill>
          <p:spPr>
            <a:xfrm>
              <a:off x="51264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7" name="object 4"/>
            <p:cNvSpPr/>
            <p:nvPr/>
          </p:nvSpPr>
          <p:spPr>
            <a:xfrm>
              <a:off x="157752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88" name="object 5"/>
            <p:cNvGrpSpPr/>
            <p:nvPr/>
          </p:nvGrpSpPr>
          <p:grpSpPr>
            <a:xfrm>
              <a:off x="1918080" y="814680"/>
              <a:ext cx="446760" cy="150120"/>
              <a:chOff x="1918080" y="814680"/>
              <a:chExt cx="446760" cy="150120"/>
            </a:xfrm>
          </p:grpSpPr>
          <p:sp>
            <p:nvSpPr>
              <p:cNvPr id="89" name="object 6"/>
              <p:cNvSpPr/>
              <p:nvPr/>
            </p:nvSpPr>
            <p:spPr>
              <a:xfrm>
                <a:off x="191808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90" name="object 7"/>
              <p:cNvPicPr/>
              <p:nvPr/>
            </p:nvPicPr>
            <p:blipFill>
              <a:blip r:embed="rId4"/>
              <a:stretch/>
            </p:blipFill>
            <p:spPr>
              <a:xfrm>
                <a:off x="224460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1" name="object 8"/>
            <p:cNvPicPr/>
            <p:nvPr/>
          </p:nvPicPr>
          <p:blipFill>
            <a:blip r:embed="rId5"/>
            <a:stretch/>
          </p:blipFill>
          <p:spPr>
            <a:xfrm>
              <a:off x="155700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2" name="object 9"/>
            <p:cNvGrpSpPr/>
            <p:nvPr/>
          </p:nvGrpSpPr>
          <p:grpSpPr>
            <a:xfrm>
              <a:off x="1763280" y="1051200"/>
              <a:ext cx="676440" cy="182520"/>
              <a:chOff x="1763280" y="1051200"/>
              <a:chExt cx="676440" cy="182520"/>
            </a:xfrm>
          </p:grpSpPr>
          <p:pic>
            <p:nvPicPr>
              <p:cNvPr id="93" name="object 10"/>
              <p:cNvPicPr/>
              <p:nvPr/>
            </p:nvPicPr>
            <p:blipFill>
              <a:blip r:embed="rId6"/>
              <a:stretch/>
            </p:blipFill>
            <p:spPr>
              <a:xfrm>
                <a:off x="176328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4" name="object 11"/>
              <p:cNvSpPr/>
              <p:nvPr/>
            </p:nvSpPr>
            <p:spPr>
              <a:xfrm>
                <a:off x="191808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95" name="object 12"/>
            <p:cNvGrpSpPr/>
            <p:nvPr/>
          </p:nvGrpSpPr>
          <p:grpSpPr>
            <a:xfrm>
              <a:off x="2489400" y="1051560"/>
              <a:ext cx="289800" cy="149040"/>
              <a:chOff x="2489400" y="1051560"/>
              <a:chExt cx="289800" cy="149040"/>
            </a:xfrm>
          </p:grpSpPr>
          <p:pic>
            <p:nvPicPr>
              <p:cNvPr id="96" name="object 13"/>
              <p:cNvPicPr/>
              <p:nvPr/>
            </p:nvPicPr>
            <p:blipFill>
              <a:blip r:embed="rId7"/>
              <a:stretch/>
            </p:blipFill>
            <p:spPr>
              <a:xfrm>
                <a:off x="248940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7" name="object 14"/>
              <p:cNvPicPr/>
              <p:nvPr/>
            </p:nvPicPr>
            <p:blipFill>
              <a:blip r:embed="rId8"/>
              <a:stretch/>
            </p:blipFill>
            <p:spPr>
              <a:xfrm>
                <a:off x="265932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98" name="object 15"/>
            <p:cNvGrpSpPr/>
            <p:nvPr/>
          </p:nvGrpSpPr>
          <p:grpSpPr>
            <a:xfrm>
              <a:off x="1557000" y="1284480"/>
              <a:ext cx="1472400" cy="186840"/>
              <a:chOff x="1557000" y="1284480"/>
              <a:chExt cx="1472400" cy="186840"/>
            </a:xfrm>
          </p:grpSpPr>
          <p:pic>
            <p:nvPicPr>
              <p:cNvPr id="99" name="object 16"/>
              <p:cNvPicPr/>
              <p:nvPr/>
            </p:nvPicPr>
            <p:blipFill>
              <a:blip r:embed="rId9"/>
              <a:stretch/>
            </p:blipFill>
            <p:spPr>
              <a:xfrm>
                <a:off x="155700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0" name="object 17"/>
              <p:cNvPicPr/>
              <p:nvPr/>
            </p:nvPicPr>
            <p:blipFill>
              <a:blip r:embed="rId10"/>
              <a:stretch/>
            </p:blipFill>
            <p:spPr>
              <a:xfrm>
                <a:off x="172620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1" name="object 18"/>
              <p:cNvPicPr/>
              <p:nvPr/>
            </p:nvPicPr>
            <p:blipFill>
              <a:blip r:embed="rId11"/>
              <a:stretch/>
            </p:blipFill>
            <p:spPr>
              <a:xfrm>
                <a:off x="191808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19"/>
              <p:cNvPicPr/>
              <p:nvPr/>
            </p:nvPicPr>
            <p:blipFill>
              <a:blip r:embed="rId12"/>
              <a:stretch/>
            </p:blipFill>
            <p:spPr>
              <a:xfrm>
                <a:off x="230040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3" name="object 20"/>
              <p:cNvSpPr/>
              <p:nvPr/>
            </p:nvSpPr>
            <p:spPr>
              <a:xfrm>
                <a:off x="249444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4" name="object 21"/>
              <p:cNvPicPr/>
              <p:nvPr/>
            </p:nvPicPr>
            <p:blipFill>
              <a:blip r:embed="rId13"/>
              <a:stretch/>
            </p:blipFill>
            <p:spPr>
              <a:xfrm>
                <a:off x="266184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object 22"/>
              <p:cNvPicPr/>
              <p:nvPr/>
            </p:nvPicPr>
            <p:blipFill>
              <a:blip r:embed="rId14"/>
              <a:stretch/>
            </p:blipFill>
            <p:spPr>
              <a:xfrm>
                <a:off x="286200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graphicFrame>
        <p:nvGraphicFramePr>
          <p:cNvPr id="106" name="Таблица 1"/>
          <p:cNvGraphicFramePr/>
          <p:nvPr>
            <p:extLst>
              <p:ext uri="{D42A27DB-BD31-4B8C-83A1-F6EECF244321}">
                <p14:modId xmlns:p14="http://schemas.microsoft.com/office/powerpoint/2010/main" val="3771505972"/>
              </p:ext>
            </p:extLst>
          </p:nvPr>
        </p:nvGraphicFramePr>
        <p:xfrm>
          <a:off x="363780" y="1890316"/>
          <a:ext cx="6839640" cy="338328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01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446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26.10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Видеоконференция со специалистами ОСФР по Ульяновской области по вопросам пенсионного законодательства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12:0</a:t>
                      </a:r>
                      <a:r>
                        <a:rPr lang="ru-RU" sz="1800" b="0" strike="noStrike" spc="-26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28.10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Тематическое мероприятие ко Дню бабушек и дедушек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29.10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Тематическое мероприятие ко Дню рождения комсомола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7" name="object 23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object 24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object 25"/>
          <p:cNvSpPr/>
          <p:nvPr/>
        </p:nvSpPr>
        <p:spPr>
          <a:xfrm>
            <a:off x="393874" y="8243100"/>
            <a:ext cx="5185406" cy="2203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 smtClean="0">
                <a:solidFill>
                  <a:srgbClr val="FFFFFF"/>
                </a:solidFill>
                <a:latin typeface="Calibri"/>
              </a:rPr>
              <a:t>ЖДЕМ!</a:t>
            </a:r>
          </a:p>
          <a:p>
            <a:pPr marL="12600" lvl="0">
              <a:lnSpc>
                <a:spcPct val="76000"/>
              </a:lnSpc>
              <a:spcBef>
                <a:spcPts val="1375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Наши</a:t>
            </a:r>
            <a:r>
              <a:rPr lang="ru-RU" sz="1300" spc="-35" dirty="0">
                <a:solidFill>
                  <a:srgbClr val="FFFFFF"/>
                </a:solidFill>
              </a:rPr>
              <a:t> </a:t>
            </a:r>
            <a:r>
              <a:rPr lang="ru-RU" sz="1300" spc="-12" dirty="0">
                <a:solidFill>
                  <a:srgbClr val="FFFFFF"/>
                </a:solidFill>
              </a:rPr>
              <a:t>контакты: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 lvl="0">
              <a:lnSpc>
                <a:spcPts val="1301"/>
              </a:lnSpc>
              <a:spcBef>
                <a:spcPts val="130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Адрес: </a:t>
            </a:r>
            <a:r>
              <a:rPr lang="en-US" sz="1300" spc="-1" dirty="0" err="1">
                <a:solidFill>
                  <a:srgbClr val="FFFFFF"/>
                </a:solidFill>
              </a:rPr>
              <a:t>Ульяновская</a:t>
            </a:r>
            <a:r>
              <a:rPr lang="en-US" sz="1300" spc="-1" dirty="0">
                <a:solidFill>
                  <a:srgbClr val="FFFFFF"/>
                </a:solidFill>
              </a:rPr>
              <a:t> </a:t>
            </a:r>
            <a:r>
              <a:rPr lang="en-US" sz="1300" spc="-1" dirty="0" err="1">
                <a:solidFill>
                  <a:srgbClr val="FFFFFF"/>
                </a:solidFill>
              </a:rPr>
              <a:t>область</a:t>
            </a:r>
            <a:r>
              <a:rPr lang="en-US" sz="1300" spc="-1" dirty="0">
                <a:solidFill>
                  <a:srgbClr val="FFFFFF"/>
                </a:solidFill>
              </a:rPr>
              <a:t>, </a:t>
            </a:r>
            <a:r>
              <a:rPr lang="en-US" sz="1300" spc="-1" dirty="0" err="1">
                <a:solidFill>
                  <a:srgbClr val="FFFFFF"/>
                </a:solidFill>
              </a:rPr>
              <a:t>р.п</a:t>
            </a:r>
            <a:r>
              <a:rPr lang="en-US" sz="1300" spc="-1" dirty="0">
                <a:solidFill>
                  <a:srgbClr val="FFFFFF"/>
                </a:solidFill>
              </a:rPr>
              <a:t>. </a:t>
            </a:r>
            <a:r>
              <a:rPr lang="en-US" sz="1300" spc="-1" dirty="0" err="1">
                <a:solidFill>
                  <a:srgbClr val="FFFFFF"/>
                </a:solidFill>
              </a:rPr>
              <a:t>Чердаклы</a:t>
            </a:r>
            <a:r>
              <a:rPr lang="en-US" sz="1300" spc="-1" dirty="0">
                <a:solidFill>
                  <a:srgbClr val="FFFFFF"/>
                </a:solidFill>
              </a:rPr>
              <a:t>, </a:t>
            </a:r>
            <a:r>
              <a:rPr lang="en-US" sz="1300" spc="-1" dirty="0" err="1">
                <a:solidFill>
                  <a:srgbClr val="FFFFFF"/>
                </a:solidFill>
              </a:rPr>
              <a:t>ул</a:t>
            </a:r>
            <a:r>
              <a:rPr lang="en-US" sz="1300" spc="-1" dirty="0">
                <a:solidFill>
                  <a:srgbClr val="FFFFFF"/>
                </a:solidFill>
              </a:rPr>
              <a:t>. </a:t>
            </a:r>
            <a:r>
              <a:rPr lang="en-US" sz="1300" spc="-1" dirty="0" err="1">
                <a:solidFill>
                  <a:srgbClr val="FFFFFF"/>
                </a:solidFill>
              </a:rPr>
              <a:t>Пионерская</a:t>
            </a:r>
            <a:r>
              <a:rPr lang="en-US" sz="1300" spc="-1" dirty="0">
                <a:solidFill>
                  <a:srgbClr val="FFFFFF"/>
                </a:solidFill>
              </a:rPr>
              <a:t>, д. 61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 lvl="0">
              <a:lnSpc>
                <a:spcPts val="1429"/>
              </a:lnSpc>
              <a:spcBef>
                <a:spcPts val="1040"/>
              </a:spcBef>
            </a:pPr>
            <a:r>
              <a:rPr lang="ru-RU" sz="1300" spc="-12" dirty="0">
                <a:solidFill>
                  <a:srgbClr val="FFFFFF"/>
                </a:solidFill>
              </a:rPr>
              <a:t>Контактный номер: +79991938443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 lvl="0">
              <a:lnSpc>
                <a:spcPts val="1301"/>
              </a:lnSpc>
              <a:spcBef>
                <a:spcPts val="130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ФИО: Макарова Наталья Сергеевна</a:t>
            </a:r>
            <a:endParaRPr lang="ru-RU" sz="4400" b="1" strike="noStrike" spc="-12" dirty="0" smtClea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10" name="object 26"/>
          <p:cNvPicPr/>
          <p:nvPr/>
        </p:nvPicPr>
        <p:blipFill>
          <a:blip r:embed="rId15"/>
          <a:stretch/>
        </p:blipFill>
        <p:spPr>
          <a:xfrm>
            <a:off x="6139080" y="8146440"/>
            <a:ext cx="600480" cy="515520"/>
          </a:xfrm>
          <a:prstGeom prst="rect">
            <a:avLst/>
          </a:prstGeom>
          <a:ln w="0">
            <a:noFill/>
          </a:ln>
        </p:spPr>
      </p:pic>
      <p:sp>
        <p:nvSpPr>
          <p:cNvPr id="111" name="object 27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2" name="Picture 1"/>
          <p:cNvPicPr/>
          <p:nvPr/>
        </p:nvPicPr>
        <p:blipFill>
          <a:blip r:embed="rId16"/>
          <a:stretch/>
        </p:blipFill>
        <p:spPr>
          <a:xfrm>
            <a:off x="6125760" y="9563400"/>
            <a:ext cx="900720" cy="889560"/>
          </a:xfrm>
          <a:prstGeom prst="rect">
            <a:avLst/>
          </a:prstGeom>
          <a:ln w="0">
            <a:noFill/>
          </a:ln>
        </p:spPr>
      </p:pic>
      <p:grpSp>
        <p:nvGrpSpPr>
          <p:cNvPr id="113" name="Группа 3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114" name="object 28"/>
            <p:cNvPicPr/>
            <p:nvPr/>
          </p:nvPicPr>
          <p:blipFill>
            <a:blip r:embed="rId17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5" name="object 29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16" name="object 30"/>
            <p:cNvPicPr/>
            <p:nvPr/>
          </p:nvPicPr>
          <p:blipFill>
            <a:blip r:embed="rId18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7" name="object 31"/>
            <p:cNvPicPr/>
            <p:nvPr/>
          </p:nvPicPr>
          <p:blipFill>
            <a:blip r:embed="rId19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8" name="object 32"/>
            <p:cNvPicPr/>
            <p:nvPr/>
          </p:nvPicPr>
          <p:blipFill>
            <a:blip r:embed="rId20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9" name="object 34"/>
            <p:cNvPicPr/>
            <p:nvPr/>
          </p:nvPicPr>
          <p:blipFill>
            <a:blip r:embed="rId21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7012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346</Words>
  <Application>Microsoft Office PowerPoint</Application>
  <PresentationFormat>Произвольный</PresentationFormat>
  <Paragraphs>90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МЕРОПРИЯТИЯ НА ОКТЯБРЬ 2026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Макарова Наталья Сергеевна</cp:lastModifiedBy>
  <cp:revision>28</cp:revision>
  <dcterms:created xsi:type="dcterms:W3CDTF">2025-11-06T11:20:00Z</dcterms:created>
  <dcterms:modified xsi:type="dcterms:W3CDTF">2026-09-29T12:24:46Z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2025-11-06T12:00:00Z</vt:filetime>
  </property>
  <property fmtid="{D5CDD505-2E9C-101B-9397-08002B2CF9AE}" pid="3" name="Creator">
    <vt:lpwstr>Adobe InDesign 18.4 (Windows)</vt:lpwstr>
  </property>
  <property fmtid="{D5CDD505-2E9C-101B-9397-08002B2CF9AE}" pid="4" name="ICV">
    <vt:lpwstr>F6D268A225214FB7A6D66A81FAF65EA3_12</vt:lpwstr>
  </property>
  <property fmtid="{D5CDD505-2E9C-101B-9397-08002B2CF9AE}" pid="5" name="KSOProductBuildVer">
    <vt:lpwstr>1049-12.2.0.23196</vt:lpwstr>
  </property>
  <property fmtid="{D5CDD505-2E9C-101B-9397-08002B2CF9AE}" pid="6" name="LastSaved">
    <vt:filetime>2025-11-06T12:00:00Z</vt:filetime>
  </property>
  <property fmtid="{D5CDD505-2E9C-101B-9397-08002B2CF9AE}" pid="7" name="PresentationFormat">
    <vt:lpwstr>Произвольный</vt:lpwstr>
  </property>
  <property fmtid="{D5CDD505-2E9C-101B-9397-08002B2CF9AE}" pid="8" name="Producer">
    <vt:lpwstr>Adobe PDF Library 17.0</vt:lpwstr>
  </property>
  <property fmtid="{D5CDD505-2E9C-101B-9397-08002B2CF9AE}" pid="9" name="Slides">
    <vt:i4>2</vt:i4>
  </property>
</Properties>
</file>